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1.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notesMasterIdLst>
    <p:notesMasterId r:id="rId216"/>
  </p:notesMasterIdLst>
  <p:handoutMasterIdLst>
    <p:handoutMasterId r:id="rId217"/>
  </p:handoutMasterIdLst>
  <p:sldIdLst>
    <p:sldId id="483" r:id="rId6"/>
    <p:sldId id="676" r:id="rId7"/>
    <p:sldId id="258" r:id="rId8"/>
    <p:sldId id="484" r:id="rId9"/>
    <p:sldId id="267" r:id="rId10"/>
    <p:sldId id="268" r:id="rId11"/>
    <p:sldId id="269" r:id="rId12"/>
    <p:sldId id="270" r:id="rId13"/>
    <p:sldId id="271" r:id="rId14"/>
    <p:sldId id="272" r:id="rId15"/>
    <p:sldId id="273" r:id="rId16"/>
    <p:sldId id="274" r:id="rId17"/>
    <p:sldId id="486" r:id="rId18"/>
    <p:sldId id="487" r:id="rId19"/>
    <p:sldId id="488" r:id="rId20"/>
    <p:sldId id="489" r:id="rId21"/>
    <p:sldId id="490" r:id="rId22"/>
    <p:sldId id="491" r:id="rId23"/>
    <p:sldId id="492" r:id="rId24"/>
    <p:sldId id="493" r:id="rId25"/>
    <p:sldId id="494" r:id="rId26"/>
    <p:sldId id="495" r:id="rId27"/>
    <p:sldId id="496" r:id="rId28"/>
    <p:sldId id="497" r:id="rId29"/>
    <p:sldId id="498" r:id="rId30"/>
    <p:sldId id="499" r:id="rId31"/>
    <p:sldId id="500" r:id="rId32"/>
    <p:sldId id="501" r:id="rId33"/>
    <p:sldId id="502" r:id="rId34"/>
    <p:sldId id="503" r:id="rId35"/>
    <p:sldId id="504" r:id="rId36"/>
    <p:sldId id="505" r:id="rId37"/>
    <p:sldId id="506" r:id="rId38"/>
    <p:sldId id="507" r:id="rId39"/>
    <p:sldId id="508" r:id="rId40"/>
    <p:sldId id="509" r:id="rId41"/>
    <p:sldId id="510" r:id="rId42"/>
    <p:sldId id="511" r:id="rId43"/>
    <p:sldId id="512" r:id="rId44"/>
    <p:sldId id="513" r:id="rId45"/>
    <p:sldId id="514" r:id="rId46"/>
    <p:sldId id="515" r:id="rId47"/>
    <p:sldId id="516" r:id="rId48"/>
    <p:sldId id="517" r:id="rId49"/>
    <p:sldId id="518" r:id="rId50"/>
    <p:sldId id="519" r:id="rId51"/>
    <p:sldId id="520" r:id="rId52"/>
    <p:sldId id="521" r:id="rId53"/>
    <p:sldId id="522" r:id="rId54"/>
    <p:sldId id="523" r:id="rId55"/>
    <p:sldId id="524" r:id="rId56"/>
    <p:sldId id="525" r:id="rId57"/>
    <p:sldId id="526" r:id="rId58"/>
    <p:sldId id="527" r:id="rId59"/>
    <p:sldId id="528" r:id="rId60"/>
    <p:sldId id="529" r:id="rId61"/>
    <p:sldId id="530" r:id="rId62"/>
    <p:sldId id="531" r:id="rId63"/>
    <p:sldId id="532" r:id="rId64"/>
    <p:sldId id="533" r:id="rId65"/>
    <p:sldId id="534" r:id="rId66"/>
    <p:sldId id="535" r:id="rId67"/>
    <p:sldId id="536" r:id="rId68"/>
    <p:sldId id="537" r:id="rId69"/>
    <p:sldId id="538" r:id="rId70"/>
    <p:sldId id="539" r:id="rId71"/>
    <p:sldId id="540" r:id="rId72"/>
    <p:sldId id="541" r:id="rId73"/>
    <p:sldId id="542" r:id="rId74"/>
    <p:sldId id="543" r:id="rId75"/>
    <p:sldId id="544" r:id="rId76"/>
    <p:sldId id="545" r:id="rId77"/>
    <p:sldId id="546" r:id="rId78"/>
    <p:sldId id="547" r:id="rId79"/>
    <p:sldId id="548" r:id="rId80"/>
    <p:sldId id="549" r:id="rId81"/>
    <p:sldId id="550" r:id="rId82"/>
    <p:sldId id="551" r:id="rId83"/>
    <p:sldId id="552" r:id="rId84"/>
    <p:sldId id="553" r:id="rId85"/>
    <p:sldId id="554" r:id="rId86"/>
    <p:sldId id="555" r:id="rId87"/>
    <p:sldId id="556" r:id="rId88"/>
    <p:sldId id="557" r:id="rId89"/>
    <p:sldId id="558" r:id="rId90"/>
    <p:sldId id="559" r:id="rId91"/>
    <p:sldId id="560" r:id="rId92"/>
    <p:sldId id="561" r:id="rId93"/>
    <p:sldId id="562" r:id="rId94"/>
    <p:sldId id="563" r:id="rId95"/>
    <p:sldId id="564" r:id="rId96"/>
    <p:sldId id="565" r:id="rId97"/>
    <p:sldId id="566" r:id="rId98"/>
    <p:sldId id="567" r:id="rId99"/>
    <p:sldId id="568" r:id="rId100"/>
    <p:sldId id="569" r:id="rId101"/>
    <p:sldId id="570" r:id="rId102"/>
    <p:sldId id="571" r:id="rId103"/>
    <p:sldId id="572" r:id="rId104"/>
    <p:sldId id="573" r:id="rId105"/>
    <p:sldId id="574" r:id="rId106"/>
    <p:sldId id="575" r:id="rId107"/>
    <p:sldId id="576" r:id="rId108"/>
    <p:sldId id="577" r:id="rId109"/>
    <p:sldId id="578" r:id="rId110"/>
    <p:sldId id="579" r:id="rId111"/>
    <p:sldId id="580" r:id="rId112"/>
    <p:sldId id="581" r:id="rId113"/>
    <p:sldId id="582" r:id="rId114"/>
    <p:sldId id="583" r:id="rId115"/>
    <p:sldId id="584" r:id="rId116"/>
    <p:sldId id="585" r:id="rId117"/>
    <p:sldId id="586" r:id="rId118"/>
    <p:sldId id="587" r:id="rId119"/>
    <p:sldId id="588" r:id="rId120"/>
    <p:sldId id="589" r:id="rId121"/>
    <p:sldId id="590" r:id="rId122"/>
    <p:sldId id="591" r:id="rId123"/>
    <p:sldId id="592" r:id="rId124"/>
    <p:sldId id="593" r:id="rId125"/>
    <p:sldId id="594" r:id="rId126"/>
    <p:sldId id="595" r:id="rId127"/>
    <p:sldId id="596" r:id="rId128"/>
    <p:sldId id="597" r:id="rId129"/>
    <p:sldId id="598" r:id="rId130"/>
    <p:sldId id="599" r:id="rId131"/>
    <p:sldId id="600" r:id="rId132"/>
    <p:sldId id="601" r:id="rId133"/>
    <p:sldId id="602" r:id="rId134"/>
    <p:sldId id="603" r:id="rId135"/>
    <p:sldId id="604" r:id="rId136"/>
    <p:sldId id="605" r:id="rId137"/>
    <p:sldId id="606" r:id="rId138"/>
    <p:sldId id="607" r:id="rId139"/>
    <p:sldId id="608" r:id="rId140"/>
    <p:sldId id="609" r:id="rId141"/>
    <p:sldId id="610" r:id="rId142"/>
    <p:sldId id="611" r:id="rId143"/>
    <p:sldId id="612" r:id="rId144"/>
    <p:sldId id="613" r:id="rId145"/>
    <p:sldId id="614" r:id="rId146"/>
    <p:sldId id="615" r:id="rId147"/>
    <p:sldId id="616" r:id="rId148"/>
    <p:sldId id="617" r:id="rId149"/>
    <p:sldId id="618" r:id="rId150"/>
    <p:sldId id="619" r:id="rId151"/>
    <p:sldId id="620" r:id="rId152"/>
    <p:sldId id="621" r:id="rId153"/>
    <p:sldId id="622" r:id="rId154"/>
    <p:sldId id="623" r:id="rId155"/>
    <p:sldId id="624" r:id="rId156"/>
    <p:sldId id="625" r:id="rId157"/>
    <p:sldId id="626" r:id="rId158"/>
    <p:sldId id="627" r:id="rId159"/>
    <p:sldId id="628" r:id="rId160"/>
    <p:sldId id="629" r:id="rId161"/>
    <p:sldId id="630" r:id="rId162"/>
    <p:sldId id="631" r:id="rId163"/>
    <p:sldId id="632" r:id="rId164"/>
    <p:sldId id="633" r:id="rId165"/>
    <p:sldId id="634" r:id="rId166"/>
    <p:sldId id="635" r:id="rId167"/>
    <p:sldId id="636" r:id="rId168"/>
    <p:sldId id="637" r:id="rId169"/>
    <p:sldId id="638" r:id="rId170"/>
    <p:sldId id="639" r:id="rId171"/>
    <p:sldId id="640" r:id="rId172"/>
    <p:sldId id="641" r:id="rId173"/>
    <p:sldId id="642" r:id="rId174"/>
    <p:sldId id="643" r:id="rId175"/>
    <p:sldId id="644" r:id="rId176"/>
    <p:sldId id="645" r:id="rId177"/>
    <p:sldId id="646" r:id="rId178"/>
    <p:sldId id="647" r:id="rId179"/>
    <p:sldId id="648" r:id="rId180"/>
    <p:sldId id="649" r:id="rId181"/>
    <p:sldId id="650" r:id="rId182"/>
    <p:sldId id="651" r:id="rId183"/>
    <p:sldId id="652" r:id="rId184"/>
    <p:sldId id="653" r:id="rId185"/>
    <p:sldId id="654" r:id="rId186"/>
    <p:sldId id="655" r:id="rId187"/>
    <p:sldId id="656" r:id="rId188"/>
    <p:sldId id="657" r:id="rId189"/>
    <p:sldId id="658" r:id="rId190"/>
    <p:sldId id="659" r:id="rId191"/>
    <p:sldId id="660" r:id="rId192"/>
    <p:sldId id="661" r:id="rId193"/>
    <p:sldId id="662" r:id="rId194"/>
    <p:sldId id="663" r:id="rId195"/>
    <p:sldId id="664" r:id="rId196"/>
    <p:sldId id="665" r:id="rId197"/>
    <p:sldId id="666" r:id="rId198"/>
    <p:sldId id="667" r:id="rId199"/>
    <p:sldId id="668" r:id="rId200"/>
    <p:sldId id="669" r:id="rId201"/>
    <p:sldId id="670" r:id="rId202"/>
    <p:sldId id="671" r:id="rId203"/>
    <p:sldId id="672" r:id="rId204"/>
    <p:sldId id="673" r:id="rId205"/>
    <p:sldId id="674" r:id="rId206"/>
    <p:sldId id="675" r:id="rId207"/>
    <p:sldId id="468" r:id="rId208"/>
    <p:sldId id="469" r:id="rId209"/>
    <p:sldId id="474" r:id="rId210"/>
    <p:sldId id="470" r:id="rId211"/>
    <p:sldId id="471" r:id="rId212"/>
    <p:sldId id="472" r:id="rId213"/>
    <p:sldId id="473" r:id="rId214"/>
    <p:sldId id="475" r:id="rId215"/>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FACD9AB-A00A-4F1A-84E1-369F9157E0A9}">
          <p14:sldIdLst>
            <p14:sldId id="483"/>
            <p14:sldId id="676"/>
            <p14:sldId id="258"/>
            <p14:sldId id="484"/>
            <p14:sldId id="267"/>
            <p14:sldId id="268"/>
            <p14:sldId id="269"/>
            <p14:sldId id="270"/>
            <p14:sldId id="271"/>
            <p14:sldId id="272"/>
            <p14:sldId id="273"/>
            <p14:sldId id="274"/>
            <p14:sldId id="486"/>
            <p14:sldId id="487"/>
            <p14:sldId id="488"/>
            <p14:sldId id="489"/>
            <p14:sldId id="490"/>
            <p14:sldId id="491"/>
            <p14:sldId id="492"/>
            <p14:sldId id="493"/>
            <p14:sldId id="494"/>
            <p14:sldId id="495"/>
            <p14:sldId id="496"/>
            <p14:sldId id="497"/>
            <p14:sldId id="498"/>
            <p14:sldId id="499"/>
            <p14:sldId id="500"/>
            <p14:sldId id="501"/>
            <p14:sldId id="502"/>
            <p14:sldId id="503"/>
            <p14:sldId id="504"/>
            <p14:sldId id="505"/>
            <p14:sldId id="506"/>
            <p14:sldId id="507"/>
            <p14:sldId id="508"/>
            <p14:sldId id="509"/>
            <p14:sldId id="510"/>
            <p14:sldId id="511"/>
            <p14:sldId id="512"/>
            <p14:sldId id="513"/>
            <p14:sldId id="514"/>
            <p14:sldId id="515"/>
            <p14:sldId id="516"/>
            <p14:sldId id="517"/>
            <p14:sldId id="518"/>
            <p14:sldId id="519"/>
            <p14:sldId id="520"/>
            <p14:sldId id="521"/>
            <p14:sldId id="522"/>
            <p14:sldId id="523"/>
            <p14:sldId id="524"/>
            <p14:sldId id="525"/>
            <p14:sldId id="526"/>
            <p14:sldId id="527"/>
            <p14:sldId id="528"/>
            <p14:sldId id="529"/>
            <p14:sldId id="530"/>
            <p14:sldId id="531"/>
            <p14:sldId id="532"/>
            <p14:sldId id="533"/>
            <p14:sldId id="534"/>
            <p14:sldId id="535"/>
            <p14:sldId id="536"/>
            <p14:sldId id="537"/>
            <p14:sldId id="538"/>
            <p14:sldId id="539"/>
            <p14:sldId id="540"/>
            <p14:sldId id="541"/>
            <p14:sldId id="542"/>
            <p14:sldId id="543"/>
            <p14:sldId id="544"/>
            <p14:sldId id="545"/>
            <p14:sldId id="546"/>
            <p14:sldId id="547"/>
            <p14:sldId id="548"/>
            <p14:sldId id="549"/>
            <p14:sldId id="550"/>
            <p14:sldId id="551"/>
            <p14:sldId id="552"/>
            <p14:sldId id="553"/>
            <p14:sldId id="554"/>
            <p14:sldId id="555"/>
            <p14:sldId id="556"/>
            <p14:sldId id="557"/>
            <p14:sldId id="558"/>
            <p14:sldId id="559"/>
            <p14:sldId id="560"/>
            <p14:sldId id="561"/>
            <p14:sldId id="562"/>
            <p14:sldId id="563"/>
            <p14:sldId id="564"/>
            <p14:sldId id="565"/>
            <p14:sldId id="566"/>
            <p14:sldId id="567"/>
            <p14:sldId id="568"/>
            <p14:sldId id="569"/>
            <p14:sldId id="570"/>
            <p14:sldId id="571"/>
            <p14:sldId id="572"/>
            <p14:sldId id="573"/>
            <p14:sldId id="574"/>
            <p14:sldId id="575"/>
            <p14:sldId id="576"/>
            <p14:sldId id="577"/>
            <p14:sldId id="578"/>
            <p14:sldId id="579"/>
            <p14:sldId id="580"/>
            <p14:sldId id="581"/>
            <p14:sldId id="582"/>
            <p14:sldId id="583"/>
            <p14:sldId id="584"/>
            <p14:sldId id="585"/>
            <p14:sldId id="586"/>
            <p14:sldId id="587"/>
            <p14:sldId id="588"/>
            <p14:sldId id="589"/>
            <p14:sldId id="590"/>
            <p14:sldId id="591"/>
            <p14:sldId id="592"/>
            <p14:sldId id="593"/>
            <p14:sldId id="594"/>
            <p14:sldId id="595"/>
            <p14:sldId id="596"/>
            <p14:sldId id="597"/>
            <p14:sldId id="598"/>
            <p14:sldId id="599"/>
            <p14:sldId id="600"/>
            <p14:sldId id="601"/>
            <p14:sldId id="602"/>
            <p14:sldId id="603"/>
            <p14:sldId id="604"/>
            <p14:sldId id="605"/>
            <p14:sldId id="606"/>
            <p14:sldId id="607"/>
            <p14:sldId id="608"/>
            <p14:sldId id="609"/>
            <p14:sldId id="610"/>
            <p14:sldId id="611"/>
            <p14:sldId id="612"/>
            <p14:sldId id="613"/>
            <p14:sldId id="614"/>
            <p14:sldId id="615"/>
            <p14:sldId id="616"/>
            <p14:sldId id="617"/>
            <p14:sldId id="618"/>
            <p14:sldId id="619"/>
            <p14:sldId id="620"/>
            <p14:sldId id="621"/>
            <p14:sldId id="622"/>
            <p14:sldId id="623"/>
            <p14:sldId id="624"/>
            <p14:sldId id="625"/>
            <p14:sldId id="626"/>
            <p14:sldId id="627"/>
            <p14:sldId id="628"/>
            <p14:sldId id="629"/>
            <p14:sldId id="630"/>
            <p14:sldId id="631"/>
            <p14:sldId id="632"/>
            <p14:sldId id="633"/>
            <p14:sldId id="634"/>
            <p14:sldId id="635"/>
            <p14:sldId id="636"/>
            <p14:sldId id="637"/>
            <p14:sldId id="638"/>
            <p14:sldId id="639"/>
            <p14:sldId id="640"/>
            <p14:sldId id="641"/>
            <p14:sldId id="642"/>
            <p14:sldId id="643"/>
            <p14:sldId id="644"/>
            <p14:sldId id="645"/>
            <p14:sldId id="646"/>
            <p14:sldId id="647"/>
            <p14:sldId id="648"/>
            <p14:sldId id="649"/>
            <p14:sldId id="650"/>
            <p14:sldId id="651"/>
            <p14:sldId id="652"/>
            <p14:sldId id="653"/>
            <p14:sldId id="654"/>
            <p14:sldId id="655"/>
            <p14:sldId id="656"/>
            <p14:sldId id="657"/>
            <p14:sldId id="658"/>
            <p14:sldId id="659"/>
            <p14:sldId id="660"/>
            <p14:sldId id="661"/>
            <p14:sldId id="662"/>
            <p14:sldId id="663"/>
            <p14:sldId id="664"/>
            <p14:sldId id="665"/>
            <p14:sldId id="666"/>
            <p14:sldId id="667"/>
            <p14:sldId id="668"/>
            <p14:sldId id="669"/>
            <p14:sldId id="670"/>
            <p14:sldId id="671"/>
            <p14:sldId id="672"/>
            <p14:sldId id="673"/>
            <p14:sldId id="674"/>
            <p14:sldId id="675"/>
            <p14:sldId id="468"/>
            <p14:sldId id="469"/>
            <p14:sldId id="474"/>
            <p14:sldId id="470"/>
            <p14:sldId id="471"/>
            <p14:sldId id="472"/>
            <p14:sldId id="473"/>
            <p14:sldId id="47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0EA2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243" autoAdjust="0"/>
    <p:restoredTop sz="94737" autoAdjust="0"/>
  </p:normalViewPr>
  <p:slideViewPr>
    <p:cSldViewPr>
      <p:cViewPr varScale="1">
        <p:scale>
          <a:sx n="126" d="100"/>
          <a:sy n="126" d="100"/>
        </p:scale>
        <p:origin x="91" y="86"/>
      </p:cViewPr>
      <p:guideLst>
        <p:guide orient="horz" pos="2160"/>
        <p:guide pos="2880"/>
      </p:guideLst>
    </p:cSldViewPr>
  </p:slideViewPr>
  <p:outlineViewPr>
    <p:cViewPr>
      <p:scale>
        <a:sx n="33" d="100"/>
        <a:sy n="33" d="100"/>
      </p:scale>
      <p:origin x="66" y="59604"/>
    </p:cViewPr>
  </p:outlineViewPr>
  <p:notesTextViewPr>
    <p:cViewPr>
      <p:scale>
        <a:sx n="1" d="1"/>
        <a:sy n="1" d="1"/>
      </p:scale>
      <p:origin x="0" y="0"/>
    </p:cViewPr>
  </p:notesTextViewPr>
  <p:sorterViewPr>
    <p:cViewPr>
      <p:scale>
        <a:sx n="125" d="100"/>
        <a:sy n="125" d="100"/>
      </p:scale>
      <p:origin x="0" y="0"/>
    </p:cViewPr>
  </p:sorterViewPr>
  <p:notesViewPr>
    <p:cSldViewPr>
      <p:cViewPr varScale="1">
        <p:scale>
          <a:sx n="57" d="100"/>
          <a:sy n="57" d="100"/>
        </p:scale>
        <p:origin x="-2508" y="-96"/>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70" Type="http://schemas.openxmlformats.org/officeDocument/2006/relationships/slide" Target="slides/slide165.xml"/><Relationship Id="rId191" Type="http://schemas.openxmlformats.org/officeDocument/2006/relationships/slide" Target="slides/slide186.xml"/><Relationship Id="rId205" Type="http://schemas.openxmlformats.org/officeDocument/2006/relationships/slide" Target="slides/slide200.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160" Type="http://schemas.openxmlformats.org/officeDocument/2006/relationships/slide" Target="slides/slide155.xml"/><Relationship Id="rId165" Type="http://schemas.openxmlformats.org/officeDocument/2006/relationships/slide" Target="slides/slide160.xml"/><Relationship Id="rId181" Type="http://schemas.openxmlformats.org/officeDocument/2006/relationships/slide" Target="slides/slide176.xml"/><Relationship Id="rId186" Type="http://schemas.openxmlformats.org/officeDocument/2006/relationships/slide" Target="slides/slide181.xml"/><Relationship Id="rId216" Type="http://schemas.openxmlformats.org/officeDocument/2006/relationships/notesMaster" Target="notesMasters/notesMaster1.xml"/><Relationship Id="rId211" Type="http://schemas.openxmlformats.org/officeDocument/2006/relationships/slide" Target="slides/slide206.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slide" Target="slides/slide145.xml"/><Relationship Id="rId155" Type="http://schemas.openxmlformats.org/officeDocument/2006/relationships/slide" Target="slides/slide150.xml"/><Relationship Id="rId171" Type="http://schemas.openxmlformats.org/officeDocument/2006/relationships/slide" Target="slides/slide166.xml"/><Relationship Id="rId176" Type="http://schemas.openxmlformats.org/officeDocument/2006/relationships/slide" Target="slides/slide171.xml"/><Relationship Id="rId192" Type="http://schemas.openxmlformats.org/officeDocument/2006/relationships/slide" Target="slides/slide187.xml"/><Relationship Id="rId197" Type="http://schemas.openxmlformats.org/officeDocument/2006/relationships/slide" Target="slides/slide192.xml"/><Relationship Id="rId206" Type="http://schemas.openxmlformats.org/officeDocument/2006/relationships/slide" Target="slides/slide201.xml"/><Relationship Id="rId201" Type="http://schemas.openxmlformats.org/officeDocument/2006/relationships/slide" Target="slides/slide196.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61" Type="http://schemas.openxmlformats.org/officeDocument/2006/relationships/slide" Target="slides/slide156.xml"/><Relationship Id="rId166" Type="http://schemas.openxmlformats.org/officeDocument/2006/relationships/slide" Target="slides/slide161.xml"/><Relationship Id="rId182" Type="http://schemas.openxmlformats.org/officeDocument/2006/relationships/slide" Target="slides/slide177.xml"/><Relationship Id="rId187" Type="http://schemas.openxmlformats.org/officeDocument/2006/relationships/slide" Target="slides/slide182.xml"/><Relationship Id="rId217"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212" Type="http://schemas.openxmlformats.org/officeDocument/2006/relationships/slide" Target="slides/slide207.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slide" Target="slides/slide146.xml"/><Relationship Id="rId156" Type="http://schemas.openxmlformats.org/officeDocument/2006/relationships/slide" Target="slides/slide151.xml"/><Relationship Id="rId177" Type="http://schemas.openxmlformats.org/officeDocument/2006/relationships/slide" Target="slides/slide172.xml"/><Relationship Id="rId198" Type="http://schemas.openxmlformats.org/officeDocument/2006/relationships/slide" Target="slides/slide193.xml"/><Relationship Id="rId172" Type="http://schemas.openxmlformats.org/officeDocument/2006/relationships/slide" Target="slides/slide167.xml"/><Relationship Id="rId193" Type="http://schemas.openxmlformats.org/officeDocument/2006/relationships/slide" Target="slides/slide188.xml"/><Relationship Id="rId202" Type="http://schemas.openxmlformats.org/officeDocument/2006/relationships/slide" Target="slides/slide197.xml"/><Relationship Id="rId207" Type="http://schemas.openxmlformats.org/officeDocument/2006/relationships/slide" Target="slides/slide202.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183" Type="http://schemas.openxmlformats.org/officeDocument/2006/relationships/slide" Target="slides/slide178.xml"/><Relationship Id="rId213" Type="http://schemas.openxmlformats.org/officeDocument/2006/relationships/slide" Target="slides/slide208.xml"/><Relationship Id="rId218"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slide" Target="slides/slide168.xml"/><Relationship Id="rId194" Type="http://schemas.openxmlformats.org/officeDocument/2006/relationships/slide" Target="slides/slide189.xml"/><Relationship Id="rId199" Type="http://schemas.openxmlformats.org/officeDocument/2006/relationships/slide" Target="slides/slide194.xml"/><Relationship Id="rId203" Type="http://schemas.openxmlformats.org/officeDocument/2006/relationships/slide" Target="slides/slide198.xml"/><Relationship Id="rId208" Type="http://schemas.openxmlformats.org/officeDocument/2006/relationships/slide" Target="slides/slide203.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slide" Target="slides/slide179.xml"/><Relationship Id="rId189" Type="http://schemas.openxmlformats.org/officeDocument/2006/relationships/slide" Target="slides/slide184.xml"/><Relationship Id="rId219" Type="http://schemas.openxmlformats.org/officeDocument/2006/relationships/viewProps" Target="viewProps.xml"/><Relationship Id="rId3" Type="http://schemas.openxmlformats.org/officeDocument/2006/relationships/customXml" Target="../customXml/item3.xml"/><Relationship Id="rId214" Type="http://schemas.openxmlformats.org/officeDocument/2006/relationships/slide" Target="slides/slide209.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79" Type="http://schemas.openxmlformats.org/officeDocument/2006/relationships/slide" Target="slides/slide174.xml"/><Relationship Id="rId195" Type="http://schemas.openxmlformats.org/officeDocument/2006/relationships/slide" Target="slides/slide190.xml"/><Relationship Id="rId209" Type="http://schemas.openxmlformats.org/officeDocument/2006/relationships/slide" Target="slides/slide204.xml"/><Relationship Id="rId190" Type="http://schemas.openxmlformats.org/officeDocument/2006/relationships/slide" Target="slides/slide185.xml"/><Relationship Id="rId204" Type="http://schemas.openxmlformats.org/officeDocument/2006/relationships/slide" Target="slides/slide199.xml"/><Relationship Id="rId220" Type="http://schemas.openxmlformats.org/officeDocument/2006/relationships/theme" Target="theme/theme1.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slide" Target="slides/slide164.xml"/><Relationship Id="rId185" Type="http://schemas.openxmlformats.org/officeDocument/2006/relationships/slide" Target="slides/slide180.xml"/><Relationship Id="rId4" Type="http://schemas.openxmlformats.org/officeDocument/2006/relationships/slideMaster" Target="slideMasters/slideMaster1.xml"/><Relationship Id="rId9" Type="http://schemas.openxmlformats.org/officeDocument/2006/relationships/slide" Target="slides/slide4.xml"/><Relationship Id="rId180" Type="http://schemas.openxmlformats.org/officeDocument/2006/relationships/slide" Target="slides/slide175.xml"/><Relationship Id="rId210" Type="http://schemas.openxmlformats.org/officeDocument/2006/relationships/slide" Target="slides/slide205.xml"/><Relationship Id="rId215" Type="http://schemas.openxmlformats.org/officeDocument/2006/relationships/slide" Target="slides/slide210.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96" Type="http://schemas.openxmlformats.org/officeDocument/2006/relationships/slide" Target="slides/slide191.xml"/><Relationship Id="rId200" Type="http://schemas.openxmlformats.org/officeDocument/2006/relationships/slide" Target="slides/slide195.xml"/><Relationship Id="rId16" Type="http://schemas.openxmlformats.org/officeDocument/2006/relationships/slide" Target="slides/slide11.xml"/><Relationship Id="rId221" Type="http://schemas.openxmlformats.org/officeDocument/2006/relationships/tableStyles" Target="tableStyles.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120672-BBED-4847-A456-542114109B04}" type="doc">
      <dgm:prSet loTypeId="urn:microsoft.com/office/officeart/2005/8/layout/chevron2" loCatId="process" qsTypeId="urn:microsoft.com/office/officeart/2005/8/quickstyle/simple5" qsCatId="simple" csTypeId="urn:microsoft.com/office/officeart/2005/8/colors/colorful1#1" csCatId="colorful" phldr="1"/>
      <dgm:spPr/>
      <dgm:t>
        <a:bodyPr/>
        <a:lstStyle/>
        <a:p>
          <a:endParaRPr lang="en-US"/>
        </a:p>
      </dgm:t>
    </dgm:pt>
    <dgm:pt modelId="{90A9EEED-788B-4F82-983E-C9EA11ADD7F1}">
      <dgm:prSet phldrT="[Text]" custT="1"/>
      <dgm:spPr/>
      <dgm:t>
        <a:bodyPr/>
        <a:lstStyle/>
        <a:p>
          <a:r>
            <a:rPr lang="en-US" sz="1600" b="1" dirty="0" smtClean="0"/>
            <a:t>CODE</a:t>
          </a:r>
          <a:endParaRPr lang="en-US" sz="1600" b="1" dirty="0"/>
        </a:p>
      </dgm:t>
    </dgm:pt>
    <dgm:pt modelId="{EFE1515E-878B-4BF7-B8A9-55E5F20DFBD9}" type="parTrans" cxnId="{8B0D6DDB-EBBE-4703-8F87-B2E3F5AA38FB}">
      <dgm:prSet/>
      <dgm:spPr/>
      <dgm:t>
        <a:bodyPr/>
        <a:lstStyle/>
        <a:p>
          <a:endParaRPr lang="en-US" b="1"/>
        </a:p>
      </dgm:t>
    </dgm:pt>
    <dgm:pt modelId="{8F32BEB8-4178-4A06-893D-132EDC57BDED}" type="sibTrans" cxnId="{8B0D6DDB-EBBE-4703-8F87-B2E3F5AA38FB}">
      <dgm:prSet/>
      <dgm:spPr/>
      <dgm:t>
        <a:bodyPr/>
        <a:lstStyle/>
        <a:p>
          <a:endParaRPr lang="en-US" b="1"/>
        </a:p>
      </dgm:t>
    </dgm:pt>
    <dgm:pt modelId="{7BB124A3-90C7-4F30-9E6D-9FF53392EA53}">
      <dgm:prSet phldrT="[Text]" custT="1"/>
      <dgm:spPr/>
      <dgm:t>
        <a:bodyPr/>
        <a:lstStyle/>
        <a:p>
          <a:r>
            <a:rPr lang="en-US" sz="1600" b="1" dirty="0" smtClean="0"/>
            <a:t>Add the numerical </a:t>
          </a:r>
          <a:r>
            <a:rPr lang="en-US" sz="1600" b="1" dirty="0" smtClean="0">
              <a:solidFill>
                <a:srgbClr val="C00000"/>
              </a:solidFill>
            </a:rPr>
            <a:t>Product Code </a:t>
          </a:r>
          <a:r>
            <a:rPr lang="en-US" sz="1600" b="1" dirty="0" smtClean="0"/>
            <a:t>you are reporting e.g. 1 ( for male condom)</a:t>
          </a:r>
          <a:endParaRPr lang="en-US" sz="1600" b="1" dirty="0"/>
        </a:p>
      </dgm:t>
    </dgm:pt>
    <dgm:pt modelId="{FDA1F160-4CC4-41B8-8988-898A37DC8508}" type="parTrans" cxnId="{0F77D667-A5BE-43C4-B12A-94AE22F2B2AC}">
      <dgm:prSet/>
      <dgm:spPr/>
      <dgm:t>
        <a:bodyPr/>
        <a:lstStyle/>
        <a:p>
          <a:endParaRPr lang="en-US" b="1"/>
        </a:p>
      </dgm:t>
    </dgm:pt>
    <dgm:pt modelId="{CC983906-CBF5-4133-B99B-01A3F06A3FA6}" type="sibTrans" cxnId="{0F77D667-A5BE-43C4-B12A-94AE22F2B2AC}">
      <dgm:prSet/>
      <dgm:spPr/>
      <dgm:t>
        <a:bodyPr/>
        <a:lstStyle/>
        <a:p>
          <a:endParaRPr lang="en-US" b="1"/>
        </a:p>
      </dgm:t>
    </dgm:pt>
    <dgm:pt modelId="{EBDF70E9-533A-40A7-B802-D8E725F16CDD}">
      <dgm:prSet phldrT="[Text]" custT="1"/>
      <dgm:spPr/>
      <dgm:t>
        <a:bodyPr/>
        <a:lstStyle/>
        <a:p>
          <a:r>
            <a:rPr lang="en-US" sz="1600" b="1" dirty="0" smtClean="0"/>
            <a:t>Insert the symbol #</a:t>
          </a:r>
          <a:endParaRPr lang="en-US" sz="1600" b="1" dirty="0"/>
        </a:p>
      </dgm:t>
    </dgm:pt>
    <dgm:pt modelId="{34865751-7392-4B6F-B1F6-C0AA22690E21}" type="parTrans" cxnId="{A55287CF-EE0B-4ACB-BEB0-60B2756E15A7}">
      <dgm:prSet/>
      <dgm:spPr/>
      <dgm:t>
        <a:bodyPr/>
        <a:lstStyle/>
        <a:p>
          <a:endParaRPr lang="en-US" b="1"/>
        </a:p>
      </dgm:t>
    </dgm:pt>
    <dgm:pt modelId="{6DBEC200-9B01-407C-B840-4C8D4CB9EC78}" type="sibTrans" cxnId="{A55287CF-EE0B-4ACB-BEB0-60B2756E15A7}">
      <dgm:prSet/>
      <dgm:spPr/>
      <dgm:t>
        <a:bodyPr/>
        <a:lstStyle/>
        <a:p>
          <a:endParaRPr lang="en-US" b="1"/>
        </a:p>
      </dgm:t>
    </dgm:pt>
    <dgm:pt modelId="{D2BFBC6D-7D00-44FB-BAB2-41130EFF217D}">
      <dgm:prSet phldrT="[Text]" custT="1"/>
      <dgm:spPr/>
      <dgm:t>
        <a:bodyPr/>
        <a:lstStyle/>
        <a:p>
          <a:r>
            <a:rPr lang="en-US" sz="1800" b="1" dirty="0" smtClean="0"/>
            <a:t>B</a:t>
          </a:r>
          <a:endParaRPr lang="en-US" sz="1800" b="1" dirty="0"/>
        </a:p>
      </dgm:t>
    </dgm:pt>
    <dgm:pt modelId="{27BAA582-CF22-462C-9070-7C6C70AE2C37}" type="parTrans" cxnId="{347592A2-15BE-4528-9454-AFA0723BAC32}">
      <dgm:prSet/>
      <dgm:spPr/>
      <dgm:t>
        <a:bodyPr/>
        <a:lstStyle/>
        <a:p>
          <a:endParaRPr lang="en-US" b="1"/>
        </a:p>
      </dgm:t>
    </dgm:pt>
    <dgm:pt modelId="{28175628-1178-489E-8D36-83AA084B480F}" type="sibTrans" cxnId="{347592A2-15BE-4528-9454-AFA0723BAC32}">
      <dgm:prSet/>
      <dgm:spPr/>
      <dgm:t>
        <a:bodyPr/>
        <a:lstStyle/>
        <a:p>
          <a:endParaRPr lang="en-US" b="1"/>
        </a:p>
      </dgm:t>
    </dgm:pt>
    <dgm:pt modelId="{82DBA1EA-550C-41E8-946C-10D945AB37C1}">
      <dgm:prSet phldrT="[Text]" custT="1"/>
      <dgm:spPr/>
      <dgm:t>
        <a:bodyPr/>
        <a:lstStyle/>
        <a:p>
          <a:pPr algn="l"/>
          <a:r>
            <a:rPr lang="en-US" sz="1600" b="1" i="1" dirty="0" smtClean="0"/>
            <a:t>Insert the letter B (</a:t>
          </a:r>
          <a:r>
            <a:rPr lang="en-US" sz="1600" b="1" i="1" dirty="0" smtClean="0">
              <a:solidFill>
                <a:schemeClr val="accent3">
                  <a:lumMod val="75000"/>
                </a:schemeClr>
              </a:solidFill>
            </a:rPr>
            <a:t>Opening Balance</a:t>
          </a:r>
          <a:r>
            <a:rPr lang="en-US" sz="1600" b="1" i="1" dirty="0" smtClean="0"/>
            <a:t>) and then the numerical value</a:t>
          </a:r>
          <a:endParaRPr lang="en-US" sz="1600" b="1" i="1" dirty="0">
            <a:solidFill>
              <a:schemeClr val="accent3">
                <a:lumMod val="75000"/>
              </a:schemeClr>
            </a:solidFill>
          </a:endParaRPr>
        </a:p>
      </dgm:t>
    </dgm:pt>
    <dgm:pt modelId="{64E09358-0E5B-4F9F-A365-336484649EB5}" type="parTrans" cxnId="{DE243767-C96F-435E-8201-9C8298E85472}">
      <dgm:prSet/>
      <dgm:spPr/>
      <dgm:t>
        <a:bodyPr/>
        <a:lstStyle/>
        <a:p>
          <a:endParaRPr lang="en-US" b="1"/>
        </a:p>
      </dgm:t>
    </dgm:pt>
    <dgm:pt modelId="{9EB9895F-216D-4310-B8A1-D16B0ECB3AF3}" type="sibTrans" cxnId="{DE243767-C96F-435E-8201-9C8298E85472}">
      <dgm:prSet/>
      <dgm:spPr/>
      <dgm:t>
        <a:bodyPr/>
        <a:lstStyle/>
        <a:p>
          <a:endParaRPr lang="en-US" b="1"/>
        </a:p>
      </dgm:t>
    </dgm:pt>
    <dgm:pt modelId="{6DCE3640-E21A-4832-9FB9-7C5019ADE826}">
      <dgm:prSet phldrT="[Text]" custT="1"/>
      <dgm:spPr/>
      <dgm:t>
        <a:bodyPr/>
        <a:lstStyle/>
        <a:p>
          <a:pPr algn="l"/>
          <a:r>
            <a:rPr lang="en-US" sz="1600" b="1" i="1" dirty="0" smtClean="0"/>
            <a:t>Insert the symbol #</a:t>
          </a:r>
          <a:endParaRPr lang="en-US" sz="1600" b="1" i="1" dirty="0"/>
        </a:p>
      </dgm:t>
    </dgm:pt>
    <dgm:pt modelId="{0AE69DB9-C4F1-4278-B962-8C982726BA11}" type="parTrans" cxnId="{92317636-7D19-49B2-B2F8-34295D331049}">
      <dgm:prSet/>
      <dgm:spPr/>
      <dgm:t>
        <a:bodyPr/>
        <a:lstStyle/>
        <a:p>
          <a:endParaRPr lang="en-US" b="1"/>
        </a:p>
      </dgm:t>
    </dgm:pt>
    <dgm:pt modelId="{570902D4-2030-4391-8FB5-EC2AA6781648}" type="sibTrans" cxnId="{92317636-7D19-49B2-B2F8-34295D331049}">
      <dgm:prSet/>
      <dgm:spPr/>
      <dgm:t>
        <a:bodyPr/>
        <a:lstStyle/>
        <a:p>
          <a:endParaRPr lang="en-US" b="1"/>
        </a:p>
      </dgm:t>
    </dgm:pt>
    <dgm:pt modelId="{ED4C3DE3-64D9-42D8-B91B-E599F28ED083}">
      <dgm:prSet phldrT="[Text]" custT="1"/>
      <dgm:spPr/>
      <dgm:t>
        <a:bodyPr/>
        <a:lstStyle/>
        <a:p>
          <a:r>
            <a:rPr lang="en-US" sz="1800" b="1" dirty="0" smtClean="0"/>
            <a:t>C</a:t>
          </a:r>
          <a:endParaRPr lang="en-US" sz="1800" b="1" dirty="0"/>
        </a:p>
      </dgm:t>
    </dgm:pt>
    <dgm:pt modelId="{40BF6AF8-35A8-473B-93F1-8A4DC76B9702}" type="parTrans" cxnId="{D6BED305-8C83-48A6-A0C2-AB7437AE9992}">
      <dgm:prSet/>
      <dgm:spPr/>
      <dgm:t>
        <a:bodyPr/>
        <a:lstStyle/>
        <a:p>
          <a:endParaRPr lang="en-US" b="1"/>
        </a:p>
      </dgm:t>
    </dgm:pt>
    <dgm:pt modelId="{886D2A01-C1DD-4166-A991-3E618784680D}" type="sibTrans" cxnId="{D6BED305-8C83-48A6-A0C2-AB7437AE9992}">
      <dgm:prSet/>
      <dgm:spPr/>
      <dgm:t>
        <a:bodyPr/>
        <a:lstStyle/>
        <a:p>
          <a:endParaRPr lang="en-US" b="1"/>
        </a:p>
      </dgm:t>
    </dgm:pt>
    <dgm:pt modelId="{5AAA1424-7FE8-4EAF-A013-B806E1064FA9}">
      <dgm:prSet phldrT="[Text]" custT="1"/>
      <dgm:spPr/>
      <dgm:t>
        <a:bodyPr/>
        <a:lstStyle/>
        <a:p>
          <a:pPr algn="l"/>
          <a:r>
            <a:rPr lang="en-US" sz="1600" b="1" i="1" dirty="0" smtClean="0"/>
            <a:t>Insert the letter C (</a:t>
          </a:r>
          <a:r>
            <a:rPr lang="en-US" sz="1600" b="1" i="1" dirty="0" smtClean="0">
              <a:solidFill>
                <a:srgbClr val="7030A0"/>
              </a:solidFill>
            </a:rPr>
            <a:t>Closing  Balance</a:t>
          </a:r>
          <a:r>
            <a:rPr lang="en-US" sz="1600" b="1" i="1" dirty="0" smtClean="0"/>
            <a:t>) and then the numerical value</a:t>
          </a:r>
          <a:endParaRPr lang="en-US" sz="1600" b="1" i="1" dirty="0">
            <a:solidFill>
              <a:srgbClr val="7030A0"/>
            </a:solidFill>
          </a:endParaRPr>
        </a:p>
      </dgm:t>
    </dgm:pt>
    <dgm:pt modelId="{BDEF79BA-269F-4EDF-9F35-65C8AB88CE98}" type="parTrans" cxnId="{4B260E6C-0D86-41D5-9299-FEAC37C68095}">
      <dgm:prSet/>
      <dgm:spPr/>
      <dgm:t>
        <a:bodyPr/>
        <a:lstStyle/>
        <a:p>
          <a:endParaRPr lang="en-US" b="1"/>
        </a:p>
      </dgm:t>
    </dgm:pt>
    <dgm:pt modelId="{DAD84B0A-FDDB-40F4-94EE-C883BD53672E}" type="sibTrans" cxnId="{4B260E6C-0D86-41D5-9299-FEAC37C68095}">
      <dgm:prSet/>
      <dgm:spPr/>
      <dgm:t>
        <a:bodyPr/>
        <a:lstStyle/>
        <a:p>
          <a:endParaRPr lang="en-US" b="1"/>
        </a:p>
      </dgm:t>
    </dgm:pt>
    <dgm:pt modelId="{3E821980-E2DE-4C07-A2FC-2B74B4988EC8}">
      <dgm:prSet phldrT="[Text]" custT="1"/>
      <dgm:spPr/>
      <dgm:t>
        <a:bodyPr/>
        <a:lstStyle/>
        <a:p>
          <a:r>
            <a:rPr lang="en-US" sz="1800" b="1" dirty="0" smtClean="0"/>
            <a:t>Q</a:t>
          </a:r>
          <a:endParaRPr lang="en-US" sz="1800" b="1" dirty="0"/>
        </a:p>
      </dgm:t>
    </dgm:pt>
    <dgm:pt modelId="{932D8A69-1A0B-4B4E-A82C-6DA09E78A651}" type="parTrans" cxnId="{9C63A7C6-B55D-4DBF-8061-4D57E542706F}">
      <dgm:prSet/>
      <dgm:spPr/>
      <dgm:t>
        <a:bodyPr/>
        <a:lstStyle/>
        <a:p>
          <a:endParaRPr lang="en-US" b="1"/>
        </a:p>
      </dgm:t>
    </dgm:pt>
    <dgm:pt modelId="{BEE6C370-9A47-44CA-BA02-B7456E60A652}" type="sibTrans" cxnId="{9C63A7C6-B55D-4DBF-8061-4D57E542706F}">
      <dgm:prSet/>
      <dgm:spPr/>
      <dgm:t>
        <a:bodyPr/>
        <a:lstStyle/>
        <a:p>
          <a:endParaRPr lang="en-US" b="1"/>
        </a:p>
      </dgm:t>
    </dgm:pt>
    <dgm:pt modelId="{C44DB450-3C04-49D0-B399-FFFE6BC40A4A}">
      <dgm:prSet phldrT="[Text]" custT="1"/>
      <dgm:spPr/>
      <dgm:t>
        <a:bodyPr/>
        <a:lstStyle/>
        <a:p>
          <a:pPr algn="l"/>
          <a:r>
            <a:rPr lang="en-US" sz="1600" b="1" i="1" dirty="0" smtClean="0"/>
            <a:t>Insert the letter Q (</a:t>
          </a:r>
          <a:r>
            <a:rPr lang="en-US" sz="1600" b="1" i="1" dirty="0" smtClean="0">
              <a:solidFill>
                <a:schemeClr val="accent5">
                  <a:lumMod val="75000"/>
                </a:schemeClr>
              </a:solidFill>
            </a:rPr>
            <a:t>Quantity Ordered</a:t>
          </a:r>
          <a:r>
            <a:rPr lang="en-US" sz="1600" b="1" i="1" dirty="0" smtClean="0"/>
            <a:t>) and then the numerical value</a:t>
          </a:r>
          <a:endParaRPr lang="en-US" sz="1600" b="1" i="1" dirty="0"/>
        </a:p>
      </dgm:t>
    </dgm:pt>
    <dgm:pt modelId="{D7FF9CB8-B6EC-4875-AC4C-81B7101483DF}" type="parTrans" cxnId="{3C076184-82E7-4700-8361-ECFF8827AD4F}">
      <dgm:prSet/>
      <dgm:spPr/>
      <dgm:t>
        <a:bodyPr/>
        <a:lstStyle/>
        <a:p>
          <a:endParaRPr lang="en-US" b="1"/>
        </a:p>
      </dgm:t>
    </dgm:pt>
    <dgm:pt modelId="{9F69130E-55E2-4C3F-BD54-BC2A13713B7C}" type="sibTrans" cxnId="{3C076184-82E7-4700-8361-ECFF8827AD4F}">
      <dgm:prSet/>
      <dgm:spPr/>
      <dgm:t>
        <a:bodyPr/>
        <a:lstStyle/>
        <a:p>
          <a:endParaRPr lang="en-US" b="1"/>
        </a:p>
      </dgm:t>
    </dgm:pt>
    <dgm:pt modelId="{96275CD9-962E-43B4-AFCA-7C0C1E221B05}">
      <dgm:prSet phldrT="[Text]" custT="1"/>
      <dgm:spPr>
        <a:solidFill>
          <a:schemeClr val="accent6">
            <a:lumMod val="75000"/>
          </a:schemeClr>
        </a:solidFill>
      </dgm:spPr>
      <dgm:t>
        <a:bodyPr/>
        <a:lstStyle/>
        <a:p>
          <a:r>
            <a:rPr lang="en-US" sz="1800" b="1" dirty="0" smtClean="0"/>
            <a:t>AN</a:t>
          </a:r>
          <a:endParaRPr lang="en-US" sz="1800" b="1" dirty="0"/>
        </a:p>
      </dgm:t>
    </dgm:pt>
    <dgm:pt modelId="{856F31A8-9AF5-41D7-B064-95F00D19A6EB}" type="parTrans" cxnId="{BFB5D1F8-D1E4-479E-9173-A019EF6373F9}">
      <dgm:prSet/>
      <dgm:spPr/>
      <dgm:t>
        <a:bodyPr/>
        <a:lstStyle/>
        <a:p>
          <a:endParaRPr lang="en-US" b="1"/>
        </a:p>
      </dgm:t>
    </dgm:pt>
    <dgm:pt modelId="{E60E606D-C705-4232-BD56-2E9138B58023}" type="sibTrans" cxnId="{BFB5D1F8-D1E4-479E-9173-A019EF6373F9}">
      <dgm:prSet/>
      <dgm:spPr/>
      <dgm:t>
        <a:bodyPr/>
        <a:lstStyle/>
        <a:p>
          <a:endParaRPr lang="en-US" b="1"/>
        </a:p>
      </dgm:t>
    </dgm:pt>
    <dgm:pt modelId="{535250EC-906F-476E-BE6B-90F5DDA4B27E}">
      <dgm:prSet custT="1"/>
      <dgm:spPr>
        <a:solidFill>
          <a:schemeClr val="accent6">
            <a:lumMod val="75000"/>
          </a:schemeClr>
        </a:solidFill>
        <a:scene3d>
          <a:camera prst="perspectiveFront"/>
          <a:lightRig rig="threePt" dir="t">
            <a:rot lat="0" lon="0" rev="1200000"/>
          </a:lightRig>
        </a:scene3d>
        <a:sp3d>
          <a:bevelT w="63500" h="25400"/>
        </a:sp3d>
      </dgm:spPr>
      <dgm:t>
        <a:bodyPr/>
        <a:lstStyle/>
        <a:p>
          <a:r>
            <a:rPr lang="en-US" sz="1800" b="1" dirty="0" smtClean="0"/>
            <a:t>AP</a:t>
          </a:r>
          <a:endParaRPr lang="en-US" sz="1800" b="1" dirty="0"/>
        </a:p>
      </dgm:t>
    </dgm:pt>
    <dgm:pt modelId="{781EBCC7-4B9E-43FF-B28D-DB19ECE93C3A}" type="parTrans" cxnId="{0FA4285A-8852-4712-9548-D7CB46B1D8D6}">
      <dgm:prSet/>
      <dgm:spPr/>
      <dgm:t>
        <a:bodyPr/>
        <a:lstStyle/>
        <a:p>
          <a:endParaRPr lang="en-US" b="1"/>
        </a:p>
      </dgm:t>
    </dgm:pt>
    <dgm:pt modelId="{AE330EAD-808C-4265-AD03-40F5E328FB9A}" type="sibTrans" cxnId="{0FA4285A-8852-4712-9548-D7CB46B1D8D6}">
      <dgm:prSet/>
      <dgm:spPr/>
      <dgm:t>
        <a:bodyPr/>
        <a:lstStyle/>
        <a:p>
          <a:endParaRPr lang="en-US" b="1"/>
        </a:p>
      </dgm:t>
    </dgm:pt>
    <dgm:pt modelId="{939529EE-3DE0-4473-8928-EA4DCB611F7A}">
      <dgm:prSet custT="1"/>
      <dgm:spPr/>
      <dgm:t>
        <a:bodyPr/>
        <a:lstStyle/>
        <a:p>
          <a:pPr algn="l"/>
          <a:r>
            <a:rPr lang="en-US" sz="1600" b="1" i="1" dirty="0" smtClean="0"/>
            <a:t>Insert the letter AP (</a:t>
          </a:r>
          <a:r>
            <a:rPr lang="en-US" sz="1600" b="1" i="1" dirty="0" smtClean="0">
              <a:solidFill>
                <a:schemeClr val="accent6">
                  <a:lumMod val="75000"/>
                </a:schemeClr>
              </a:solidFill>
            </a:rPr>
            <a:t>Adjusted Positively </a:t>
          </a:r>
          <a:r>
            <a:rPr lang="en-US" sz="1600" b="1" i="1" dirty="0" smtClean="0">
              <a:solidFill>
                <a:schemeClr val="tx1"/>
              </a:solidFill>
            </a:rPr>
            <a:t>–</a:t>
          </a:r>
          <a:r>
            <a:rPr lang="en-US" sz="1600" b="1" i="1" dirty="0" smtClean="0">
              <a:solidFill>
                <a:schemeClr val="accent6">
                  <a:lumMod val="75000"/>
                </a:schemeClr>
              </a:solidFill>
            </a:rPr>
            <a:t> </a:t>
          </a:r>
          <a:r>
            <a:rPr lang="en-US" sz="1600" b="1" i="1" dirty="0" smtClean="0">
              <a:solidFill>
                <a:schemeClr val="tx1"/>
              </a:solidFill>
            </a:rPr>
            <a:t>e.g. Received donations or borrowed stocks</a:t>
          </a:r>
          <a:r>
            <a:rPr lang="en-US" sz="1600" b="1" i="1" dirty="0" smtClean="0"/>
            <a:t>) and then the numerical value </a:t>
          </a:r>
          <a:r>
            <a:rPr lang="en-US" sz="1600" b="1" i="1" dirty="0" smtClean="0">
              <a:solidFill>
                <a:schemeClr val="tx1"/>
              </a:solidFill>
            </a:rPr>
            <a:t>											</a:t>
          </a:r>
          <a:r>
            <a:rPr lang="en-US" sz="1600" b="1" i="1" dirty="0" smtClean="0">
              <a:solidFill>
                <a:srgbClr val="FF6600"/>
              </a:solidFill>
            </a:rPr>
            <a:t>OR</a:t>
          </a:r>
          <a:endParaRPr lang="en-US" sz="1600" b="1" i="1" dirty="0">
            <a:solidFill>
              <a:srgbClr val="FF6600"/>
            </a:solidFill>
          </a:endParaRPr>
        </a:p>
      </dgm:t>
    </dgm:pt>
    <dgm:pt modelId="{208DF71F-234B-4DB3-A163-26BCB9A2B27B}" type="parTrans" cxnId="{5CA727BC-D255-4C1D-B9DC-057D7266591D}">
      <dgm:prSet/>
      <dgm:spPr/>
      <dgm:t>
        <a:bodyPr/>
        <a:lstStyle/>
        <a:p>
          <a:endParaRPr lang="en-US" b="1"/>
        </a:p>
      </dgm:t>
    </dgm:pt>
    <dgm:pt modelId="{48059DC1-F11D-4D46-B685-0F3C65A50E07}" type="sibTrans" cxnId="{5CA727BC-D255-4C1D-B9DC-057D7266591D}">
      <dgm:prSet/>
      <dgm:spPr/>
      <dgm:t>
        <a:bodyPr/>
        <a:lstStyle/>
        <a:p>
          <a:endParaRPr lang="en-US" b="1"/>
        </a:p>
      </dgm:t>
    </dgm:pt>
    <dgm:pt modelId="{38D76A65-8596-48A7-93C2-ABD81EAC4784}">
      <dgm:prSet custT="1"/>
      <dgm:spPr/>
      <dgm:t>
        <a:bodyPr/>
        <a:lstStyle/>
        <a:p>
          <a:pPr algn="l"/>
          <a:r>
            <a:rPr lang="en-US" sz="1600" b="1" i="1" dirty="0" smtClean="0"/>
            <a:t>Insert the symbol #</a:t>
          </a:r>
          <a:endParaRPr lang="en-US" sz="1600" b="1" i="1" dirty="0"/>
        </a:p>
      </dgm:t>
    </dgm:pt>
    <dgm:pt modelId="{9A7AD39A-2527-4FA4-8167-00A4AFE99103}" type="parTrans" cxnId="{EE8DE95B-B9BF-4151-8CF7-0C55EC183B82}">
      <dgm:prSet/>
      <dgm:spPr/>
      <dgm:t>
        <a:bodyPr/>
        <a:lstStyle/>
        <a:p>
          <a:endParaRPr lang="en-US" b="1"/>
        </a:p>
      </dgm:t>
    </dgm:pt>
    <dgm:pt modelId="{7E41B29C-29D9-4762-AE27-B505D6CD6DF0}" type="sibTrans" cxnId="{EE8DE95B-B9BF-4151-8CF7-0C55EC183B82}">
      <dgm:prSet/>
      <dgm:spPr/>
      <dgm:t>
        <a:bodyPr/>
        <a:lstStyle/>
        <a:p>
          <a:endParaRPr lang="en-US" b="1"/>
        </a:p>
      </dgm:t>
    </dgm:pt>
    <dgm:pt modelId="{311C5BFF-CFFA-4CDE-8AC4-2131C8C1915B}">
      <dgm:prSet custT="1"/>
      <dgm:spPr/>
      <dgm:t>
        <a:bodyPr/>
        <a:lstStyle/>
        <a:p>
          <a:pPr algn="l"/>
          <a:r>
            <a:rPr lang="en-US" sz="1600" b="1" i="1" dirty="0" smtClean="0"/>
            <a:t>Insert the symbol #</a:t>
          </a:r>
          <a:endParaRPr lang="en-US" sz="1600" b="1" i="1" dirty="0"/>
        </a:p>
      </dgm:t>
    </dgm:pt>
    <dgm:pt modelId="{512728C4-58E0-4D99-AF13-8842EDE7DE16}" type="parTrans" cxnId="{6E6C356F-E28B-479D-B3FF-F9BF9F70DC90}">
      <dgm:prSet/>
      <dgm:spPr/>
      <dgm:t>
        <a:bodyPr/>
        <a:lstStyle/>
        <a:p>
          <a:endParaRPr lang="en-US" b="1"/>
        </a:p>
      </dgm:t>
    </dgm:pt>
    <dgm:pt modelId="{C5425796-49A3-4845-855B-60D010CEF84B}" type="sibTrans" cxnId="{6E6C356F-E28B-479D-B3FF-F9BF9F70DC90}">
      <dgm:prSet/>
      <dgm:spPr/>
      <dgm:t>
        <a:bodyPr/>
        <a:lstStyle/>
        <a:p>
          <a:endParaRPr lang="en-US" b="1"/>
        </a:p>
      </dgm:t>
    </dgm:pt>
    <dgm:pt modelId="{79AD5314-F343-4BE1-BCBB-6DE8C71E10DC}">
      <dgm:prSet custT="1"/>
      <dgm:spPr>
        <a:solidFill>
          <a:srgbClr val="3333CC"/>
        </a:solidFill>
        <a:ln>
          <a:solidFill>
            <a:srgbClr val="3333CC"/>
          </a:solidFill>
        </a:ln>
      </dgm:spPr>
      <dgm:t>
        <a:bodyPr/>
        <a:lstStyle/>
        <a:p>
          <a:r>
            <a:rPr lang="en-US" sz="1800" b="1" dirty="0" smtClean="0"/>
            <a:t>R</a:t>
          </a:r>
          <a:endParaRPr lang="en-US" sz="1800" b="1" dirty="0"/>
        </a:p>
      </dgm:t>
    </dgm:pt>
    <dgm:pt modelId="{4F673804-950B-475A-8F7F-EBF710A131D4}" type="parTrans" cxnId="{2DA2957A-17AE-4AD7-A04C-4633E0136E9B}">
      <dgm:prSet/>
      <dgm:spPr/>
      <dgm:t>
        <a:bodyPr/>
        <a:lstStyle/>
        <a:p>
          <a:endParaRPr lang="en-US"/>
        </a:p>
      </dgm:t>
    </dgm:pt>
    <dgm:pt modelId="{38F4F05A-FD5A-496D-8B75-4C86550A51EA}" type="sibTrans" cxnId="{2DA2957A-17AE-4AD7-A04C-4633E0136E9B}">
      <dgm:prSet/>
      <dgm:spPr/>
      <dgm:t>
        <a:bodyPr/>
        <a:lstStyle/>
        <a:p>
          <a:endParaRPr lang="en-US"/>
        </a:p>
      </dgm:t>
    </dgm:pt>
    <dgm:pt modelId="{2C5AC622-9E8F-407B-AEFA-0BE10AD1D229}">
      <dgm:prSet custT="1"/>
      <dgm:spPr/>
      <dgm:t>
        <a:bodyPr/>
        <a:lstStyle/>
        <a:p>
          <a:r>
            <a:rPr lang="en-US" sz="1600" b="1" i="1" dirty="0" smtClean="0"/>
            <a:t>Insert the letter R (</a:t>
          </a:r>
          <a:r>
            <a:rPr lang="en-US" sz="1600" b="1" i="1" dirty="0" smtClean="0">
              <a:solidFill>
                <a:srgbClr val="3333CC"/>
              </a:solidFill>
            </a:rPr>
            <a:t>Quantity Received </a:t>
          </a:r>
          <a:r>
            <a:rPr lang="en-US" sz="1600" b="1" i="1" dirty="0" smtClean="0"/>
            <a:t>) and then the numerical value</a:t>
          </a:r>
          <a:endParaRPr lang="en-US" sz="1600" dirty="0"/>
        </a:p>
      </dgm:t>
    </dgm:pt>
    <dgm:pt modelId="{5A5B8335-FA1D-42E0-8250-A7A65A02EC24}" type="parTrans" cxnId="{6FD2E7B0-D17C-4A91-B2DA-CB10284BC963}">
      <dgm:prSet/>
      <dgm:spPr/>
      <dgm:t>
        <a:bodyPr/>
        <a:lstStyle/>
        <a:p>
          <a:endParaRPr lang="en-US"/>
        </a:p>
      </dgm:t>
    </dgm:pt>
    <dgm:pt modelId="{6067284B-F03C-4398-8FD9-9281ADBE28BE}" type="sibTrans" cxnId="{6FD2E7B0-D17C-4A91-B2DA-CB10284BC963}">
      <dgm:prSet/>
      <dgm:spPr/>
      <dgm:t>
        <a:bodyPr/>
        <a:lstStyle/>
        <a:p>
          <a:endParaRPr lang="en-US"/>
        </a:p>
      </dgm:t>
    </dgm:pt>
    <dgm:pt modelId="{99F214FF-3960-4B2C-A0C9-D3EB9805B2E4}">
      <dgm:prSet custT="1"/>
      <dgm:spPr/>
      <dgm:t>
        <a:bodyPr/>
        <a:lstStyle/>
        <a:p>
          <a:r>
            <a:rPr lang="en-US" sz="1600" b="1" i="1" dirty="0" smtClean="0"/>
            <a:t>Insert the symbol #</a:t>
          </a:r>
          <a:endParaRPr lang="en-US" sz="1600" b="1" i="1" dirty="0"/>
        </a:p>
      </dgm:t>
    </dgm:pt>
    <dgm:pt modelId="{69A2E370-1F36-486C-A984-16772CF5C820}" type="parTrans" cxnId="{D0E7C0E4-FFA5-4318-828B-729F24B56D4D}">
      <dgm:prSet/>
      <dgm:spPr/>
      <dgm:t>
        <a:bodyPr/>
        <a:lstStyle/>
        <a:p>
          <a:endParaRPr lang="en-US"/>
        </a:p>
      </dgm:t>
    </dgm:pt>
    <dgm:pt modelId="{39F4637D-DB37-4C40-B1AF-B387D86F0296}" type="sibTrans" cxnId="{D0E7C0E4-FFA5-4318-828B-729F24B56D4D}">
      <dgm:prSet/>
      <dgm:spPr/>
      <dgm:t>
        <a:bodyPr/>
        <a:lstStyle/>
        <a:p>
          <a:endParaRPr lang="en-US"/>
        </a:p>
      </dgm:t>
    </dgm:pt>
    <dgm:pt modelId="{B3E14D8A-69C5-48CE-8F85-DEE13AB71A53}">
      <dgm:prSet custT="1"/>
      <dgm:spPr/>
      <dgm:t>
        <a:bodyPr/>
        <a:lstStyle/>
        <a:p>
          <a:pPr algn="l"/>
          <a:r>
            <a:rPr lang="en-US" sz="1600" b="1" i="1" dirty="0" smtClean="0"/>
            <a:t>Insert the letter AN (</a:t>
          </a:r>
          <a:r>
            <a:rPr lang="en-US" sz="1600" b="1" i="1" dirty="0" smtClean="0">
              <a:solidFill>
                <a:schemeClr val="accent6">
                  <a:lumMod val="75000"/>
                </a:schemeClr>
              </a:solidFill>
            </a:rPr>
            <a:t>Adjusted Negatively </a:t>
          </a:r>
          <a:r>
            <a:rPr lang="en-US" sz="1600" b="1" i="1" dirty="0" smtClean="0">
              <a:solidFill>
                <a:schemeClr val="tx1"/>
              </a:solidFill>
            </a:rPr>
            <a:t>-  e.g. Stocks given out to another facility</a:t>
          </a:r>
          <a:r>
            <a:rPr lang="en-US" sz="1600" b="1" i="1" dirty="0" smtClean="0"/>
            <a:t>) and then the numerical value</a:t>
          </a:r>
          <a:endParaRPr lang="en-US" sz="1600" b="1" i="1" dirty="0">
            <a:solidFill>
              <a:srgbClr val="FF6600"/>
            </a:solidFill>
          </a:endParaRPr>
        </a:p>
      </dgm:t>
    </dgm:pt>
    <dgm:pt modelId="{2A951971-3DFE-4B21-A441-68B9080E68BD}" type="parTrans" cxnId="{C9047A01-0F62-45A3-8FA5-6201A5DE4E1A}">
      <dgm:prSet/>
      <dgm:spPr/>
      <dgm:t>
        <a:bodyPr/>
        <a:lstStyle/>
        <a:p>
          <a:endParaRPr lang="en-US"/>
        </a:p>
      </dgm:t>
    </dgm:pt>
    <dgm:pt modelId="{CA42D92D-0B14-4EE2-A601-E20DB00AE9BD}" type="sibTrans" cxnId="{C9047A01-0F62-45A3-8FA5-6201A5DE4E1A}">
      <dgm:prSet/>
      <dgm:spPr/>
      <dgm:t>
        <a:bodyPr/>
        <a:lstStyle/>
        <a:p>
          <a:endParaRPr lang="en-US"/>
        </a:p>
      </dgm:t>
    </dgm:pt>
    <dgm:pt modelId="{DF21583B-E588-41E7-B23A-393D050CE550}" type="pres">
      <dgm:prSet presAssocID="{D6120672-BBED-4847-A456-542114109B04}" presName="linearFlow" presStyleCnt="0">
        <dgm:presLayoutVars>
          <dgm:dir/>
          <dgm:animLvl val="lvl"/>
          <dgm:resizeHandles val="exact"/>
        </dgm:presLayoutVars>
      </dgm:prSet>
      <dgm:spPr/>
      <dgm:t>
        <a:bodyPr/>
        <a:lstStyle/>
        <a:p>
          <a:endParaRPr lang="en-US"/>
        </a:p>
      </dgm:t>
    </dgm:pt>
    <dgm:pt modelId="{CEDDE552-9C77-4DFA-8405-2F661C973D99}" type="pres">
      <dgm:prSet presAssocID="{90A9EEED-788B-4F82-983E-C9EA11ADD7F1}" presName="composite" presStyleCnt="0"/>
      <dgm:spPr/>
      <dgm:t>
        <a:bodyPr/>
        <a:lstStyle/>
        <a:p>
          <a:endParaRPr lang="en-US"/>
        </a:p>
      </dgm:t>
    </dgm:pt>
    <dgm:pt modelId="{D9E32669-C7D0-4E7F-8C70-9051C58DB78E}" type="pres">
      <dgm:prSet presAssocID="{90A9EEED-788B-4F82-983E-C9EA11ADD7F1}" presName="parentText" presStyleLbl="alignNode1" presStyleIdx="0" presStyleCnt="7">
        <dgm:presLayoutVars>
          <dgm:chMax val="1"/>
          <dgm:bulletEnabled val="1"/>
        </dgm:presLayoutVars>
      </dgm:prSet>
      <dgm:spPr/>
      <dgm:t>
        <a:bodyPr/>
        <a:lstStyle/>
        <a:p>
          <a:endParaRPr lang="en-US"/>
        </a:p>
      </dgm:t>
    </dgm:pt>
    <dgm:pt modelId="{5E4E945F-891F-46F9-92E2-0854C4C8F15E}" type="pres">
      <dgm:prSet presAssocID="{90A9EEED-788B-4F82-983E-C9EA11ADD7F1}" presName="descendantText" presStyleLbl="alignAcc1" presStyleIdx="0" presStyleCnt="7">
        <dgm:presLayoutVars>
          <dgm:bulletEnabled val="1"/>
        </dgm:presLayoutVars>
      </dgm:prSet>
      <dgm:spPr/>
      <dgm:t>
        <a:bodyPr/>
        <a:lstStyle/>
        <a:p>
          <a:endParaRPr lang="en-US"/>
        </a:p>
      </dgm:t>
    </dgm:pt>
    <dgm:pt modelId="{A3D041DC-1382-488F-8B4D-A58DCF8DE38A}" type="pres">
      <dgm:prSet presAssocID="{8F32BEB8-4178-4A06-893D-132EDC57BDED}" presName="sp" presStyleCnt="0"/>
      <dgm:spPr/>
      <dgm:t>
        <a:bodyPr/>
        <a:lstStyle/>
        <a:p>
          <a:endParaRPr lang="en-US"/>
        </a:p>
      </dgm:t>
    </dgm:pt>
    <dgm:pt modelId="{F1234CF0-3846-4619-BA5E-4F8284D21A71}" type="pres">
      <dgm:prSet presAssocID="{D2BFBC6D-7D00-44FB-BAB2-41130EFF217D}" presName="composite" presStyleCnt="0"/>
      <dgm:spPr/>
      <dgm:t>
        <a:bodyPr/>
        <a:lstStyle/>
        <a:p>
          <a:endParaRPr lang="en-US"/>
        </a:p>
      </dgm:t>
    </dgm:pt>
    <dgm:pt modelId="{AAF5CBE1-CE4E-4D1F-BBFE-CB37BE8FE450}" type="pres">
      <dgm:prSet presAssocID="{D2BFBC6D-7D00-44FB-BAB2-41130EFF217D}" presName="parentText" presStyleLbl="alignNode1" presStyleIdx="1" presStyleCnt="7">
        <dgm:presLayoutVars>
          <dgm:chMax val="1"/>
          <dgm:bulletEnabled val="1"/>
        </dgm:presLayoutVars>
      </dgm:prSet>
      <dgm:spPr/>
      <dgm:t>
        <a:bodyPr/>
        <a:lstStyle/>
        <a:p>
          <a:endParaRPr lang="en-US"/>
        </a:p>
      </dgm:t>
    </dgm:pt>
    <dgm:pt modelId="{C042628E-93B5-4FB9-8B03-D8366876C304}" type="pres">
      <dgm:prSet presAssocID="{D2BFBC6D-7D00-44FB-BAB2-41130EFF217D}" presName="descendantText" presStyleLbl="alignAcc1" presStyleIdx="1" presStyleCnt="7">
        <dgm:presLayoutVars>
          <dgm:bulletEnabled val="1"/>
        </dgm:presLayoutVars>
      </dgm:prSet>
      <dgm:spPr/>
      <dgm:t>
        <a:bodyPr/>
        <a:lstStyle/>
        <a:p>
          <a:endParaRPr lang="en-US"/>
        </a:p>
      </dgm:t>
    </dgm:pt>
    <dgm:pt modelId="{B84E4420-EBEF-4FE2-B231-027D40C5A22F}" type="pres">
      <dgm:prSet presAssocID="{28175628-1178-489E-8D36-83AA084B480F}" presName="sp" presStyleCnt="0"/>
      <dgm:spPr/>
      <dgm:t>
        <a:bodyPr/>
        <a:lstStyle/>
        <a:p>
          <a:endParaRPr lang="en-US"/>
        </a:p>
      </dgm:t>
    </dgm:pt>
    <dgm:pt modelId="{A4E97CD9-4E8F-44DD-ADE9-D072A6FE0C53}" type="pres">
      <dgm:prSet presAssocID="{ED4C3DE3-64D9-42D8-B91B-E599F28ED083}" presName="composite" presStyleCnt="0"/>
      <dgm:spPr/>
      <dgm:t>
        <a:bodyPr/>
        <a:lstStyle/>
        <a:p>
          <a:endParaRPr lang="en-US"/>
        </a:p>
      </dgm:t>
    </dgm:pt>
    <dgm:pt modelId="{9DDA08C4-132D-476A-9AF5-C3DF7FD60B70}" type="pres">
      <dgm:prSet presAssocID="{ED4C3DE3-64D9-42D8-B91B-E599F28ED083}" presName="parentText" presStyleLbl="alignNode1" presStyleIdx="2" presStyleCnt="7">
        <dgm:presLayoutVars>
          <dgm:chMax val="1"/>
          <dgm:bulletEnabled val="1"/>
        </dgm:presLayoutVars>
      </dgm:prSet>
      <dgm:spPr/>
      <dgm:t>
        <a:bodyPr/>
        <a:lstStyle/>
        <a:p>
          <a:endParaRPr lang="en-US"/>
        </a:p>
      </dgm:t>
    </dgm:pt>
    <dgm:pt modelId="{7AD67F42-4BB5-4E12-B284-F295ED5E4072}" type="pres">
      <dgm:prSet presAssocID="{ED4C3DE3-64D9-42D8-B91B-E599F28ED083}" presName="descendantText" presStyleLbl="alignAcc1" presStyleIdx="2" presStyleCnt="7">
        <dgm:presLayoutVars>
          <dgm:bulletEnabled val="1"/>
        </dgm:presLayoutVars>
      </dgm:prSet>
      <dgm:spPr/>
      <dgm:t>
        <a:bodyPr/>
        <a:lstStyle/>
        <a:p>
          <a:endParaRPr lang="en-US"/>
        </a:p>
      </dgm:t>
    </dgm:pt>
    <dgm:pt modelId="{B6A275F7-DCA8-479C-B430-19C413993257}" type="pres">
      <dgm:prSet presAssocID="{886D2A01-C1DD-4166-A991-3E618784680D}" presName="sp" presStyleCnt="0"/>
      <dgm:spPr/>
      <dgm:t>
        <a:bodyPr/>
        <a:lstStyle/>
        <a:p>
          <a:endParaRPr lang="en-US"/>
        </a:p>
      </dgm:t>
    </dgm:pt>
    <dgm:pt modelId="{A337999E-D714-4306-9779-571F3748B1D6}" type="pres">
      <dgm:prSet presAssocID="{3E821980-E2DE-4C07-A2FC-2B74B4988EC8}" presName="composite" presStyleCnt="0"/>
      <dgm:spPr/>
      <dgm:t>
        <a:bodyPr/>
        <a:lstStyle/>
        <a:p>
          <a:endParaRPr lang="en-US"/>
        </a:p>
      </dgm:t>
    </dgm:pt>
    <dgm:pt modelId="{A488C972-5E85-4CA3-97CE-BCF4C705E46B}" type="pres">
      <dgm:prSet presAssocID="{3E821980-E2DE-4C07-A2FC-2B74B4988EC8}" presName="parentText" presStyleLbl="alignNode1" presStyleIdx="3" presStyleCnt="7">
        <dgm:presLayoutVars>
          <dgm:chMax val="1"/>
          <dgm:bulletEnabled val="1"/>
        </dgm:presLayoutVars>
      </dgm:prSet>
      <dgm:spPr/>
      <dgm:t>
        <a:bodyPr/>
        <a:lstStyle/>
        <a:p>
          <a:endParaRPr lang="en-US"/>
        </a:p>
      </dgm:t>
    </dgm:pt>
    <dgm:pt modelId="{EC2E23DA-FED1-4BB9-B07D-ACC01CB0C2E1}" type="pres">
      <dgm:prSet presAssocID="{3E821980-E2DE-4C07-A2FC-2B74B4988EC8}" presName="descendantText" presStyleLbl="alignAcc1" presStyleIdx="3" presStyleCnt="7">
        <dgm:presLayoutVars>
          <dgm:bulletEnabled val="1"/>
        </dgm:presLayoutVars>
      </dgm:prSet>
      <dgm:spPr/>
      <dgm:t>
        <a:bodyPr/>
        <a:lstStyle/>
        <a:p>
          <a:endParaRPr lang="en-US"/>
        </a:p>
      </dgm:t>
    </dgm:pt>
    <dgm:pt modelId="{3D3F09A6-1196-4BB4-9775-46BE0D30D71E}" type="pres">
      <dgm:prSet presAssocID="{BEE6C370-9A47-44CA-BA02-B7456E60A652}" presName="sp" presStyleCnt="0"/>
      <dgm:spPr/>
      <dgm:t>
        <a:bodyPr/>
        <a:lstStyle/>
        <a:p>
          <a:endParaRPr lang="en-US"/>
        </a:p>
      </dgm:t>
    </dgm:pt>
    <dgm:pt modelId="{390E12F1-0014-4D3F-B8A4-438E45285300}" type="pres">
      <dgm:prSet presAssocID="{79AD5314-F343-4BE1-BCBB-6DE8C71E10DC}" presName="composite" presStyleCnt="0"/>
      <dgm:spPr/>
      <dgm:t>
        <a:bodyPr/>
        <a:lstStyle/>
        <a:p>
          <a:endParaRPr lang="en-US"/>
        </a:p>
      </dgm:t>
    </dgm:pt>
    <dgm:pt modelId="{CFB80F42-FEA7-4751-860D-0349F61CAF53}" type="pres">
      <dgm:prSet presAssocID="{79AD5314-F343-4BE1-BCBB-6DE8C71E10DC}" presName="parentText" presStyleLbl="alignNode1" presStyleIdx="4" presStyleCnt="7" custLinFactNeighborX="0" custLinFactNeighborY="-2544">
        <dgm:presLayoutVars>
          <dgm:chMax val="1"/>
          <dgm:bulletEnabled val="1"/>
        </dgm:presLayoutVars>
      </dgm:prSet>
      <dgm:spPr/>
      <dgm:t>
        <a:bodyPr/>
        <a:lstStyle/>
        <a:p>
          <a:endParaRPr lang="en-US"/>
        </a:p>
      </dgm:t>
    </dgm:pt>
    <dgm:pt modelId="{45C17401-DE89-4548-BC2A-BD44AF22C50A}" type="pres">
      <dgm:prSet presAssocID="{79AD5314-F343-4BE1-BCBB-6DE8C71E10DC}" presName="descendantText" presStyleLbl="alignAcc1" presStyleIdx="4" presStyleCnt="7">
        <dgm:presLayoutVars>
          <dgm:bulletEnabled val="1"/>
        </dgm:presLayoutVars>
      </dgm:prSet>
      <dgm:spPr/>
      <dgm:t>
        <a:bodyPr/>
        <a:lstStyle/>
        <a:p>
          <a:endParaRPr lang="en-US"/>
        </a:p>
      </dgm:t>
    </dgm:pt>
    <dgm:pt modelId="{49E48FAA-0CFD-49FE-9B0E-A35672E3DF84}" type="pres">
      <dgm:prSet presAssocID="{38F4F05A-FD5A-496D-8B75-4C86550A51EA}" presName="sp" presStyleCnt="0"/>
      <dgm:spPr/>
      <dgm:t>
        <a:bodyPr/>
        <a:lstStyle/>
        <a:p>
          <a:endParaRPr lang="en-US"/>
        </a:p>
      </dgm:t>
    </dgm:pt>
    <dgm:pt modelId="{65E47C45-4AAD-48FA-80FB-D7BA8F940127}" type="pres">
      <dgm:prSet presAssocID="{535250EC-906F-476E-BE6B-90F5DDA4B27E}" presName="composite" presStyleCnt="0"/>
      <dgm:spPr/>
      <dgm:t>
        <a:bodyPr/>
        <a:lstStyle/>
        <a:p>
          <a:endParaRPr lang="en-US"/>
        </a:p>
      </dgm:t>
    </dgm:pt>
    <dgm:pt modelId="{BD64D406-92A4-4231-BD1B-8743C75E3E1E}" type="pres">
      <dgm:prSet presAssocID="{535250EC-906F-476E-BE6B-90F5DDA4B27E}" presName="parentText" presStyleLbl="alignNode1" presStyleIdx="5" presStyleCnt="7" custLinFactNeighborX="192" custLinFactNeighborY="-31878">
        <dgm:presLayoutVars>
          <dgm:chMax val="1"/>
          <dgm:bulletEnabled val="1"/>
        </dgm:presLayoutVars>
      </dgm:prSet>
      <dgm:spPr/>
      <dgm:t>
        <a:bodyPr/>
        <a:lstStyle/>
        <a:p>
          <a:endParaRPr lang="en-US"/>
        </a:p>
      </dgm:t>
    </dgm:pt>
    <dgm:pt modelId="{92BEA93E-281D-4DCA-95C1-225EAB9B2256}" type="pres">
      <dgm:prSet presAssocID="{535250EC-906F-476E-BE6B-90F5DDA4B27E}" presName="descendantText" presStyleLbl="alignAcc1" presStyleIdx="5" presStyleCnt="7" custScaleX="99330" custScaleY="318955" custLinFactNeighborX="-42" custLinFactNeighborY="-2219">
        <dgm:presLayoutVars>
          <dgm:bulletEnabled val="1"/>
        </dgm:presLayoutVars>
      </dgm:prSet>
      <dgm:spPr/>
      <dgm:t>
        <a:bodyPr/>
        <a:lstStyle/>
        <a:p>
          <a:endParaRPr lang="en-US"/>
        </a:p>
      </dgm:t>
    </dgm:pt>
    <dgm:pt modelId="{B977899E-8F54-4BB2-B613-305F54838AD0}" type="pres">
      <dgm:prSet presAssocID="{AE330EAD-808C-4265-AD03-40F5E328FB9A}" presName="sp" presStyleCnt="0"/>
      <dgm:spPr/>
      <dgm:t>
        <a:bodyPr/>
        <a:lstStyle/>
        <a:p>
          <a:endParaRPr lang="en-US"/>
        </a:p>
      </dgm:t>
    </dgm:pt>
    <dgm:pt modelId="{83DCCFF0-48E1-4721-80CD-3AEA6260D23E}" type="pres">
      <dgm:prSet presAssocID="{96275CD9-962E-43B4-AFCA-7C0C1E221B05}" presName="composite" presStyleCnt="0"/>
      <dgm:spPr/>
      <dgm:t>
        <a:bodyPr/>
        <a:lstStyle/>
        <a:p>
          <a:endParaRPr lang="en-US"/>
        </a:p>
      </dgm:t>
    </dgm:pt>
    <dgm:pt modelId="{7063A56C-7006-4241-96A3-A283933F9AAF}" type="pres">
      <dgm:prSet presAssocID="{96275CD9-962E-43B4-AFCA-7C0C1E221B05}" presName="parentText" presStyleLbl="alignNode1" presStyleIdx="6" presStyleCnt="7" custLinFactNeighborX="192" custLinFactNeighborY="-54278">
        <dgm:presLayoutVars>
          <dgm:chMax val="1"/>
          <dgm:bulletEnabled val="1"/>
        </dgm:presLayoutVars>
      </dgm:prSet>
      <dgm:spPr/>
      <dgm:t>
        <a:bodyPr/>
        <a:lstStyle/>
        <a:p>
          <a:endParaRPr lang="en-US"/>
        </a:p>
      </dgm:t>
    </dgm:pt>
    <dgm:pt modelId="{59FBC2B3-A0D9-462F-8AA5-3816F8601E9D}" type="pres">
      <dgm:prSet presAssocID="{96275CD9-962E-43B4-AFCA-7C0C1E221B05}" presName="descendantText" presStyleLbl="alignAcc1" presStyleIdx="6" presStyleCnt="7" custScaleX="100048" custScaleY="14499" custLinFactNeighborY="15012">
        <dgm:presLayoutVars>
          <dgm:bulletEnabled val="1"/>
        </dgm:presLayoutVars>
      </dgm:prSet>
      <dgm:spPr>
        <a:solidFill>
          <a:schemeClr val="accent6">
            <a:lumMod val="75000"/>
            <a:alpha val="90000"/>
          </a:schemeClr>
        </a:solidFill>
        <a:ln>
          <a:solidFill>
            <a:srgbClr val="FF6600"/>
          </a:solidFill>
        </a:ln>
      </dgm:spPr>
      <dgm:t>
        <a:bodyPr/>
        <a:lstStyle/>
        <a:p>
          <a:endParaRPr lang="en-US"/>
        </a:p>
      </dgm:t>
    </dgm:pt>
  </dgm:ptLst>
  <dgm:cxnLst>
    <dgm:cxn modelId="{6761E685-1D89-43C6-BABD-3B918721A146}" type="presOf" srcId="{D2BFBC6D-7D00-44FB-BAB2-41130EFF217D}" destId="{AAF5CBE1-CE4E-4D1F-BBFE-CB37BE8FE450}" srcOrd="0" destOrd="0" presId="urn:microsoft.com/office/officeart/2005/8/layout/chevron2"/>
    <dgm:cxn modelId="{6FD2E7B0-D17C-4A91-B2DA-CB10284BC963}" srcId="{79AD5314-F343-4BE1-BCBB-6DE8C71E10DC}" destId="{2C5AC622-9E8F-407B-AEFA-0BE10AD1D229}" srcOrd="0" destOrd="0" parTransId="{5A5B8335-FA1D-42E0-8250-A7A65A02EC24}" sibTransId="{6067284B-F03C-4398-8FD9-9281ADBE28BE}"/>
    <dgm:cxn modelId="{0D38CEAE-DC19-4386-9E62-6A4E18CC4EA9}" type="presOf" srcId="{99F214FF-3960-4B2C-A0C9-D3EB9805B2E4}" destId="{45C17401-DE89-4548-BC2A-BD44AF22C50A}" srcOrd="0" destOrd="1" presId="urn:microsoft.com/office/officeart/2005/8/layout/chevron2"/>
    <dgm:cxn modelId="{5CA727BC-D255-4C1D-B9DC-057D7266591D}" srcId="{535250EC-906F-476E-BE6B-90F5DDA4B27E}" destId="{939529EE-3DE0-4473-8928-EA4DCB611F7A}" srcOrd="0" destOrd="0" parTransId="{208DF71F-234B-4DB3-A163-26BCB9A2B27B}" sibTransId="{48059DC1-F11D-4D46-B685-0F3C65A50E07}"/>
    <dgm:cxn modelId="{347592A2-15BE-4528-9454-AFA0723BAC32}" srcId="{D6120672-BBED-4847-A456-542114109B04}" destId="{D2BFBC6D-7D00-44FB-BAB2-41130EFF217D}" srcOrd="1" destOrd="0" parTransId="{27BAA582-CF22-462C-9070-7C6C70AE2C37}" sibTransId="{28175628-1178-489E-8D36-83AA084B480F}"/>
    <dgm:cxn modelId="{4EF809D1-807F-4483-BB9F-D493BA8AA7EC}" type="presOf" srcId="{EBDF70E9-533A-40A7-B802-D8E725F16CDD}" destId="{5E4E945F-891F-46F9-92E2-0854C4C8F15E}" srcOrd="0" destOrd="1" presId="urn:microsoft.com/office/officeart/2005/8/layout/chevron2"/>
    <dgm:cxn modelId="{18E402AF-C97C-422E-84B1-04654EE8575A}" type="presOf" srcId="{C44DB450-3C04-49D0-B399-FFFE6BC40A4A}" destId="{EC2E23DA-FED1-4BB9-B07D-ACC01CB0C2E1}" srcOrd="0" destOrd="0" presId="urn:microsoft.com/office/officeart/2005/8/layout/chevron2"/>
    <dgm:cxn modelId="{A336CD9A-AA9B-42C5-A0BF-552C72527DA5}" type="presOf" srcId="{535250EC-906F-476E-BE6B-90F5DDA4B27E}" destId="{BD64D406-92A4-4231-BD1B-8743C75E3E1E}" srcOrd="0" destOrd="0" presId="urn:microsoft.com/office/officeart/2005/8/layout/chevron2"/>
    <dgm:cxn modelId="{20659532-FAF5-4DC7-9F1A-41DFD6FEBC33}" type="presOf" srcId="{6DCE3640-E21A-4832-9FB9-7C5019ADE826}" destId="{C042628E-93B5-4FB9-8B03-D8366876C304}" srcOrd="0" destOrd="1" presId="urn:microsoft.com/office/officeart/2005/8/layout/chevron2"/>
    <dgm:cxn modelId="{D6BED305-8C83-48A6-A0C2-AB7437AE9992}" srcId="{D6120672-BBED-4847-A456-542114109B04}" destId="{ED4C3DE3-64D9-42D8-B91B-E599F28ED083}" srcOrd="2" destOrd="0" parTransId="{40BF6AF8-35A8-473B-93F1-8A4DC76B9702}" sibTransId="{886D2A01-C1DD-4166-A991-3E618784680D}"/>
    <dgm:cxn modelId="{D0E7C0E4-FFA5-4318-828B-729F24B56D4D}" srcId="{79AD5314-F343-4BE1-BCBB-6DE8C71E10DC}" destId="{99F214FF-3960-4B2C-A0C9-D3EB9805B2E4}" srcOrd="1" destOrd="0" parTransId="{69A2E370-1F36-486C-A984-16772CF5C820}" sibTransId="{39F4637D-DB37-4C40-B1AF-B387D86F0296}"/>
    <dgm:cxn modelId="{8B5B1EE5-490A-41ED-AFE9-C536AAFE090E}" type="presOf" srcId="{B3E14D8A-69C5-48CE-8F85-DEE13AB71A53}" destId="{92BEA93E-281D-4DCA-95C1-225EAB9B2256}" srcOrd="0" destOrd="1" presId="urn:microsoft.com/office/officeart/2005/8/layout/chevron2"/>
    <dgm:cxn modelId="{8B0D6DDB-EBBE-4703-8F87-B2E3F5AA38FB}" srcId="{D6120672-BBED-4847-A456-542114109B04}" destId="{90A9EEED-788B-4F82-983E-C9EA11ADD7F1}" srcOrd="0" destOrd="0" parTransId="{EFE1515E-878B-4BF7-B8A9-55E5F20DFBD9}" sibTransId="{8F32BEB8-4178-4A06-893D-132EDC57BDED}"/>
    <dgm:cxn modelId="{DE243767-C96F-435E-8201-9C8298E85472}" srcId="{D2BFBC6D-7D00-44FB-BAB2-41130EFF217D}" destId="{82DBA1EA-550C-41E8-946C-10D945AB37C1}" srcOrd="0" destOrd="0" parTransId="{64E09358-0E5B-4F9F-A365-336484649EB5}" sibTransId="{9EB9895F-216D-4310-B8A1-D16B0ECB3AF3}"/>
    <dgm:cxn modelId="{3C076184-82E7-4700-8361-ECFF8827AD4F}" srcId="{3E821980-E2DE-4C07-A2FC-2B74B4988EC8}" destId="{C44DB450-3C04-49D0-B399-FFFE6BC40A4A}" srcOrd="0" destOrd="0" parTransId="{D7FF9CB8-B6EC-4875-AC4C-81B7101483DF}" sibTransId="{9F69130E-55E2-4C3F-BD54-BC2A13713B7C}"/>
    <dgm:cxn modelId="{0FA4285A-8852-4712-9548-D7CB46B1D8D6}" srcId="{D6120672-BBED-4847-A456-542114109B04}" destId="{535250EC-906F-476E-BE6B-90F5DDA4B27E}" srcOrd="5" destOrd="0" parTransId="{781EBCC7-4B9E-43FF-B28D-DB19ECE93C3A}" sibTransId="{AE330EAD-808C-4265-AD03-40F5E328FB9A}"/>
    <dgm:cxn modelId="{E294206D-7B98-4516-8903-4C48ADD3D111}" type="presOf" srcId="{7BB124A3-90C7-4F30-9E6D-9FF53392EA53}" destId="{5E4E945F-891F-46F9-92E2-0854C4C8F15E}" srcOrd="0" destOrd="0" presId="urn:microsoft.com/office/officeart/2005/8/layout/chevron2"/>
    <dgm:cxn modelId="{C9047A01-0F62-45A3-8FA5-6201A5DE4E1A}" srcId="{535250EC-906F-476E-BE6B-90F5DDA4B27E}" destId="{B3E14D8A-69C5-48CE-8F85-DEE13AB71A53}" srcOrd="1" destOrd="0" parTransId="{2A951971-3DFE-4B21-A441-68B9080E68BD}" sibTransId="{CA42D92D-0B14-4EE2-A601-E20DB00AE9BD}"/>
    <dgm:cxn modelId="{BAD6953E-6DB4-4744-B097-542268C43FE1}" type="presOf" srcId="{38D76A65-8596-48A7-93C2-ABD81EAC4784}" destId="{7AD67F42-4BB5-4E12-B284-F295ED5E4072}" srcOrd="0" destOrd="1" presId="urn:microsoft.com/office/officeart/2005/8/layout/chevron2"/>
    <dgm:cxn modelId="{50BF19D8-26F0-4F8B-8517-526E448ABDFB}" type="presOf" srcId="{82DBA1EA-550C-41E8-946C-10D945AB37C1}" destId="{C042628E-93B5-4FB9-8B03-D8366876C304}" srcOrd="0" destOrd="0" presId="urn:microsoft.com/office/officeart/2005/8/layout/chevron2"/>
    <dgm:cxn modelId="{6E6C356F-E28B-479D-B3FF-F9BF9F70DC90}" srcId="{3E821980-E2DE-4C07-A2FC-2B74B4988EC8}" destId="{311C5BFF-CFFA-4CDE-8AC4-2131C8C1915B}" srcOrd="1" destOrd="0" parTransId="{512728C4-58E0-4D99-AF13-8842EDE7DE16}" sibTransId="{C5425796-49A3-4845-855B-60D010CEF84B}"/>
    <dgm:cxn modelId="{A55287CF-EE0B-4ACB-BEB0-60B2756E15A7}" srcId="{90A9EEED-788B-4F82-983E-C9EA11ADD7F1}" destId="{EBDF70E9-533A-40A7-B802-D8E725F16CDD}" srcOrd="1" destOrd="0" parTransId="{34865751-7392-4B6F-B1F6-C0AA22690E21}" sibTransId="{6DBEC200-9B01-407C-B840-4C8D4CB9EC78}"/>
    <dgm:cxn modelId="{51B05100-3976-4C36-9B82-21497F937498}" type="presOf" srcId="{D6120672-BBED-4847-A456-542114109B04}" destId="{DF21583B-E588-41E7-B23A-393D050CE550}" srcOrd="0" destOrd="0" presId="urn:microsoft.com/office/officeart/2005/8/layout/chevron2"/>
    <dgm:cxn modelId="{10332626-BB0B-44D7-BCBF-E4884D023AF2}" type="presOf" srcId="{3E821980-E2DE-4C07-A2FC-2B74B4988EC8}" destId="{A488C972-5E85-4CA3-97CE-BCF4C705E46B}" srcOrd="0" destOrd="0" presId="urn:microsoft.com/office/officeart/2005/8/layout/chevron2"/>
    <dgm:cxn modelId="{9C63A7C6-B55D-4DBF-8061-4D57E542706F}" srcId="{D6120672-BBED-4847-A456-542114109B04}" destId="{3E821980-E2DE-4C07-A2FC-2B74B4988EC8}" srcOrd="3" destOrd="0" parTransId="{932D8A69-1A0B-4B4E-A82C-6DA09E78A651}" sibTransId="{BEE6C370-9A47-44CA-BA02-B7456E60A652}"/>
    <dgm:cxn modelId="{C072C428-1EE4-4456-A3DE-28D5936966E8}" type="presOf" srcId="{939529EE-3DE0-4473-8928-EA4DCB611F7A}" destId="{92BEA93E-281D-4DCA-95C1-225EAB9B2256}" srcOrd="0" destOrd="0" presId="urn:microsoft.com/office/officeart/2005/8/layout/chevron2"/>
    <dgm:cxn modelId="{92317636-7D19-49B2-B2F8-34295D331049}" srcId="{D2BFBC6D-7D00-44FB-BAB2-41130EFF217D}" destId="{6DCE3640-E21A-4832-9FB9-7C5019ADE826}" srcOrd="1" destOrd="0" parTransId="{0AE69DB9-C4F1-4278-B962-8C982726BA11}" sibTransId="{570902D4-2030-4391-8FB5-EC2AA6781648}"/>
    <dgm:cxn modelId="{4D147816-FE29-4729-85E0-BB857E9475F2}" type="presOf" srcId="{5AAA1424-7FE8-4EAF-A013-B806E1064FA9}" destId="{7AD67F42-4BB5-4E12-B284-F295ED5E4072}" srcOrd="0" destOrd="0" presId="urn:microsoft.com/office/officeart/2005/8/layout/chevron2"/>
    <dgm:cxn modelId="{EE8DE95B-B9BF-4151-8CF7-0C55EC183B82}" srcId="{ED4C3DE3-64D9-42D8-B91B-E599F28ED083}" destId="{38D76A65-8596-48A7-93C2-ABD81EAC4784}" srcOrd="1" destOrd="0" parTransId="{9A7AD39A-2527-4FA4-8167-00A4AFE99103}" sibTransId="{7E41B29C-29D9-4762-AE27-B505D6CD6DF0}"/>
    <dgm:cxn modelId="{7681C3D1-6A3C-4D23-931B-DC2B5ED044D4}" type="presOf" srcId="{ED4C3DE3-64D9-42D8-B91B-E599F28ED083}" destId="{9DDA08C4-132D-476A-9AF5-C3DF7FD60B70}" srcOrd="0" destOrd="0" presId="urn:microsoft.com/office/officeart/2005/8/layout/chevron2"/>
    <dgm:cxn modelId="{05211ECB-9E08-4AB2-8CCD-9B34BDE3207E}" type="presOf" srcId="{79AD5314-F343-4BE1-BCBB-6DE8C71E10DC}" destId="{CFB80F42-FEA7-4751-860D-0349F61CAF53}" srcOrd="0" destOrd="0" presId="urn:microsoft.com/office/officeart/2005/8/layout/chevron2"/>
    <dgm:cxn modelId="{4B260E6C-0D86-41D5-9299-FEAC37C68095}" srcId="{ED4C3DE3-64D9-42D8-B91B-E599F28ED083}" destId="{5AAA1424-7FE8-4EAF-A013-B806E1064FA9}" srcOrd="0" destOrd="0" parTransId="{BDEF79BA-269F-4EDF-9F35-65C8AB88CE98}" sibTransId="{DAD84B0A-FDDB-40F4-94EE-C883BD53672E}"/>
    <dgm:cxn modelId="{DB3DFE2D-9F74-4412-BD57-672CC4E6377C}" type="presOf" srcId="{311C5BFF-CFFA-4CDE-8AC4-2131C8C1915B}" destId="{EC2E23DA-FED1-4BB9-B07D-ACC01CB0C2E1}" srcOrd="0" destOrd="1" presId="urn:microsoft.com/office/officeart/2005/8/layout/chevron2"/>
    <dgm:cxn modelId="{2DA2957A-17AE-4AD7-A04C-4633E0136E9B}" srcId="{D6120672-BBED-4847-A456-542114109B04}" destId="{79AD5314-F343-4BE1-BCBB-6DE8C71E10DC}" srcOrd="4" destOrd="0" parTransId="{4F673804-950B-475A-8F7F-EBF710A131D4}" sibTransId="{38F4F05A-FD5A-496D-8B75-4C86550A51EA}"/>
    <dgm:cxn modelId="{BFB5D1F8-D1E4-479E-9173-A019EF6373F9}" srcId="{D6120672-BBED-4847-A456-542114109B04}" destId="{96275CD9-962E-43B4-AFCA-7C0C1E221B05}" srcOrd="6" destOrd="0" parTransId="{856F31A8-9AF5-41D7-B064-95F00D19A6EB}" sibTransId="{E60E606D-C705-4232-BD56-2E9138B58023}"/>
    <dgm:cxn modelId="{1EE60698-9EC6-4FFC-BF88-2D8833C0507D}" type="presOf" srcId="{2C5AC622-9E8F-407B-AEFA-0BE10AD1D229}" destId="{45C17401-DE89-4548-BC2A-BD44AF22C50A}" srcOrd="0" destOrd="0" presId="urn:microsoft.com/office/officeart/2005/8/layout/chevron2"/>
    <dgm:cxn modelId="{BFB8168B-6157-43BD-A844-0BFCA7056B14}" type="presOf" srcId="{90A9EEED-788B-4F82-983E-C9EA11ADD7F1}" destId="{D9E32669-C7D0-4E7F-8C70-9051C58DB78E}" srcOrd="0" destOrd="0" presId="urn:microsoft.com/office/officeart/2005/8/layout/chevron2"/>
    <dgm:cxn modelId="{0F77D667-A5BE-43C4-B12A-94AE22F2B2AC}" srcId="{90A9EEED-788B-4F82-983E-C9EA11ADD7F1}" destId="{7BB124A3-90C7-4F30-9E6D-9FF53392EA53}" srcOrd="0" destOrd="0" parTransId="{FDA1F160-4CC4-41B8-8988-898A37DC8508}" sibTransId="{CC983906-CBF5-4133-B99B-01A3F06A3FA6}"/>
    <dgm:cxn modelId="{26AEA216-F534-4B19-9E4C-CD11A66E759D}" type="presOf" srcId="{96275CD9-962E-43B4-AFCA-7C0C1E221B05}" destId="{7063A56C-7006-4241-96A3-A283933F9AAF}" srcOrd="0" destOrd="0" presId="urn:microsoft.com/office/officeart/2005/8/layout/chevron2"/>
    <dgm:cxn modelId="{BB68D21B-0141-424C-BA21-E6F7E3AB755A}" type="presParOf" srcId="{DF21583B-E588-41E7-B23A-393D050CE550}" destId="{CEDDE552-9C77-4DFA-8405-2F661C973D99}" srcOrd="0" destOrd="0" presId="urn:microsoft.com/office/officeart/2005/8/layout/chevron2"/>
    <dgm:cxn modelId="{4EBA280A-5740-40F6-B51B-3DA2A558569E}" type="presParOf" srcId="{CEDDE552-9C77-4DFA-8405-2F661C973D99}" destId="{D9E32669-C7D0-4E7F-8C70-9051C58DB78E}" srcOrd="0" destOrd="0" presId="urn:microsoft.com/office/officeart/2005/8/layout/chevron2"/>
    <dgm:cxn modelId="{0E3D68F8-7DD9-4D54-B819-D65472780AA0}" type="presParOf" srcId="{CEDDE552-9C77-4DFA-8405-2F661C973D99}" destId="{5E4E945F-891F-46F9-92E2-0854C4C8F15E}" srcOrd="1" destOrd="0" presId="urn:microsoft.com/office/officeart/2005/8/layout/chevron2"/>
    <dgm:cxn modelId="{32491127-126E-498E-94E0-5210888C15DB}" type="presParOf" srcId="{DF21583B-E588-41E7-B23A-393D050CE550}" destId="{A3D041DC-1382-488F-8B4D-A58DCF8DE38A}" srcOrd="1" destOrd="0" presId="urn:microsoft.com/office/officeart/2005/8/layout/chevron2"/>
    <dgm:cxn modelId="{1A7EBF5A-27A4-4005-A91B-78A3BE27395F}" type="presParOf" srcId="{DF21583B-E588-41E7-B23A-393D050CE550}" destId="{F1234CF0-3846-4619-BA5E-4F8284D21A71}" srcOrd="2" destOrd="0" presId="urn:microsoft.com/office/officeart/2005/8/layout/chevron2"/>
    <dgm:cxn modelId="{7B6438E0-0F5A-4DB1-9974-ADE8126EBA70}" type="presParOf" srcId="{F1234CF0-3846-4619-BA5E-4F8284D21A71}" destId="{AAF5CBE1-CE4E-4D1F-BBFE-CB37BE8FE450}" srcOrd="0" destOrd="0" presId="urn:microsoft.com/office/officeart/2005/8/layout/chevron2"/>
    <dgm:cxn modelId="{43689794-FB44-46B8-927A-7B1E9565F6D7}" type="presParOf" srcId="{F1234CF0-3846-4619-BA5E-4F8284D21A71}" destId="{C042628E-93B5-4FB9-8B03-D8366876C304}" srcOrd="1" destOrd="0" presId="urn:microsoft.com/office/officeart/2005/8/layout/chevron2"/>
    <dgm:cxn modelId="{1E1F9F73-ED45-4B07-BB6E-885EC29FDBBF}" type="presParOf" srcId="{DF21583B-E588-41E7-B23A-393D050CE550}" destId="{B84E4420-EBEF-4FE2-B231-027D40C5A22F}" srcOrd="3" destOrd="0" presId="urn:microsoft.com/office/officeart/2005/8/layout/chevron2"/>
    <dgm:cxn modelId="{9C29FA83-F10D-42FD-BD3F-69BE0719B020}" type="presParOf" srcId="{DF21583B-E588-41E7-B23A-393D050CE550}" destId="{A4E97CD9-4E8F-44DD-ADE9-D072A6FE0C53}" srcOrd="4" destOrd="0" presId="urn:microsoft.com/office/officeart/2005/8/layout/chevron2"/>
    <dgm:cxn modelId="{C3643926-6FFD-471C-92B2-DC254F68F2E9}" type="presParOf" srcId="{A4E97CD9-4E8F-44DD-ADE9-D072A6FE0C53}" destId="{9DDA08C4-132D-476A-9AF5-C3DF7FD60B70}" srcOrd="0" destOrd="0" presId="urn:microsoft.com/office/officeart/2005/8/layout/chevron2"/>
    <dgm:cxn modelId="{978812A6-06CF-4035-8798-91180BCF2A71}" type="presParOf" srcId="{A4E97CD9-4E8F-44DD-ADE9-D072A6FE0C53}" destId="{7AD67F42-4BB5-4E12-B284-F295ED5E4072}" srcOrd="1" destOrd="0" presId="urn:microsoft.com/office/officeart/2005/8/layout/chevron2"/>
    <dgm:cxn modelId="{ADC0A12B-E411-4033-8B5E-F7838FA66C29}" type="presParOf" srcId="{DF21583B-E588-41E7-B23A-393D050CE550}" destId="{B6A275F7-DCA8-479C-B430-19C413993257}" srcOrd="5" destOrd="0" presId="urn:microsoft.com/office/officeart/2005/8/layout/chevron2"/>
    <dgm:cxn modelId="{DFE02F60-AA4C-4F60-BC02-5BBFCA45B641}" type="presParOf" srcId="{DF21583B-E588-41E7-B23A-393D050CE550}" destId="{A337999E-D714-4306-9779-571F3748B1D6}" srcOrd="6" destOrd="0" presId="urn:microsoft.com/office/officeart/2005/8/layout/chevron2"/>
    <dgm:cxn modelId="{4B44A600-E785-417B-A410-D99DAE4EF198}" type="presParOf" srcId="{A337999E-D714-4306-9779-571F3748B1D6}" destId="{A488C972-5E85-4CA3-97CE-BCF4C705E46B}" srcOrd="0" destOrd="0" presId="urn:microsoft.com/office/officeart/2005/8/layout/chevron2"/>
    <dgm:cxn modelId="{CFAE65BE-AE55-450A-AB13-312D9AFED268}" type="presParOf" srcId="{A337999E-D714-4306-9779-571F3748B1D6}" destId="{EC2E23DA-FED1-4BB9-B07D-ACC01CB0C2E1}" srcOrd="1" destOrd="0" presId="urn:microsoft.com/office/officeart/2005/8/layout/chevron2"/>
    <dgm:cxn modelId="{B479392E-6170-4FA7-A055-29BD474EFD4A}" type="presParOf" srcId="{DF21583B-E588-41E7-B23A-393D050CE550}" destId="{3D3F09A6-1196-4BB4-9775-46BE0D30D71E}" srcOrd="7" destOrd="0" presId="urn:microsoft.com/office/officeart/2005/8/layout/chevron2"/>
    <dgm:cxn modelId="{F715593E-ADD5-4EF3-AC46-A68D7087A642}" type="presParOf" srcId="{DF21583B-E588-41E7-B23A-393D050CE550}" destId="{390E12F1-0014-4D3F-B8A4-438E45285300}" srcOrd="8" destOrd="0" presId="urn:microsoft.com/office/officeart/2005/8/layout/chevron2"/>
    <dgm:cxn modelId="{ABA7A1B2-5FAE-4677-B9D4-5E5CFDD49AE0}" type="presParOf" srcId="{390E12F1-0014-4D3F-B8A4-438E45285300}" destId="{CFB80F42-FEA7-4751-860D-0349F61CAF53}" srcOrd="0" destOrd="0" presId="urn:microsoft.com/office/officeart/2005/8/layout/chevron2"/>
    <dgm:cxn modelId="{B60DC40C-73F4-4E1D-A5B0-0982E6DCB9E0}" type="presParOf" srcId="{390E12F1-0014-4D3F-B8A4-438E45285300}" destId="{45C17401-DE89-4548-BC2A-BD44AF22C50A}" srcOrd="1" destOrd="0" presId="urn:microsoft.com/office/officeart/2005/8/layout/chevron2"/>
    <dgm:cxn modelId="{123FF17D-DC60-4EE7-BC17-B79F3B64B610}" type="presParOf" srcId="{DF21583B-E588-41E7-B23A-393D050CE550}" destId="{49E48FAA-0CFD-49FE-9B0E-A35672E3DF84}" srcOrd="9" destOrd="0" presId="urn:microsoft.com/office/officeart/2005/8/layout/chevron2"/>
    <dgm:cxn modelId="{D00F77DC-BC14-4EA4-BDD9-8CEDDB696EC1}" type="presParOf" srcId="{DF21583B-E588-41E7-B23A-393D050CE550}" destId="{65E47C45-4AAD-48FA-80FB-D7BA8F940127}" srcOrd="10" destOrd="0" presId="urn:microsoft.com/office/officeart/2005/8/layout/chevron2"/>
    <dgm:cxn modelId="{8CEEB0C9-668A-40FE-BB68-E971325278AB}" type="presParOf" srcId="{65E47C45-4AAD-48FA-80FB-D7BA8F940127}" destId="{BD64D406-92A4-4231-BD1B-8743C75E3E1E}" srcOrd="0" destOrd="0" presId="urn:microsoft.com/office/officeart/2005/8/layout/chevron2"/>
    <dgm:cxn modelId="{EE35FE97-45FA-4DF8-8E37-C9FEA5F28481}" type="presParOf" srcId="{65E47C45-4AAD-48FA-80FB-D7BA8F940127}" destId="{92BEA93E-281D-4DCA-95C1-225EAB9B2256}" srcOrd="1" destOrd="0" presId="urn:microsoft.com/office/officeart/2005/8/layout/chevron2"/>
    <dgm:cxn modelId="{F60DB93E-BC1D-4EB1-BA71-F5FE4AAACE8C}" type="presParOf" srcId="{DF21583B-E588-41E7-B23A-393D050CE550}" destId="{B977899E-8F54-4BB2-B613-305F54838AD0}" srcOrd="11" destOrd="0" presId="urn:microsoft.com/office/officeart/2005/8/layout/chevron2"/>
    <dgm:cxn modelId="{7D893B2A-2599-489A-95B0-2E04917DA198}" type="presParOf" srcId="{DF21583B-E588-41E7-B23A-393D050CE550}" destId="{83DCCFF0-48E1-4721-80CD-3AEA6260D23E}" srcOrd="12" destOrd="0" presId="urn:microsoft.com/office/officeart/2005/8/layout/chevron2"/>
    <dgm:cxn modelId="{FFE04EDA-8ADB-47EA-A4AC-3B9266B2BA03}" type="presParOf" srcId="{83DCCFF0-48E1-4721-80CD-3AEA6260D23E}" destId="{7063A56C-7006-4241-96A3-A283933F9AAF}" srcOrd="0" destOrd="0" presId="urn:microsoft.com/office/officeart/2005/8/layout/chevron2"/>
    <dgm:cxn modelId="{6ABFA24A-0011-4371-A9AD-33050F2C5B2C}" type="presParOf" srcId="{83DCCFF0-48E1-4721-80CD-3AEA6260D23E}" destId="{59FBC2B3-A0D9-462F-8AA5-3816F8601E9D}"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639C17-179D-46EB-92C2-E77648121C45}" type="doc">
      <dgm:prSet loTypeId="urn:microsoft.com/office/officeart/2005/8/layout/hChevron3" loCatId="process" qsTypeId="urn:microsoft.com/office/officeart/2005/8/quickstyle/simple5" qsCatId="simple" csTypeId="urn:microsoft.com/office/officeart/2005/8/colors/colorful1#2" csCatId="colorful" phldr="1"/>
      <dgm:spPr/>
    </dgm:pt>
    <dgm:pt modelId="{D379F34E-BCBF-4D46-9E3C-136338E39317}">
      <dgm:prSet phldrT="[Text]" custT="1"/>
      <dgm:spPr/>
      <dgm:t>
        <a:bodyPr/>
        <a:lstStyle/>
        <a:p>
          <a:r>
            <a:rPr lang="en-US" sz="1600" b="1" dirty="0" smtClean="0"/>
            <a:t>1#</a:t>
          </a:r>
          <a:endParaRPr lang="en-US" sz="1600" b="1" dirty="0"/>
        </a:p>
      </dgm:t>
    </dgm:pt>
    <dgm:pt modelId="{6E662D52-C9CB-46EB-BF94-B65701966339}" type="parTrans" cxnId="{30EECE1B-67D5-4307-9DE0-FB1E128D27E0}">
      <dgm:prSet/>
      <dgm:spPr/>
      <dgm:t>
        <a:bodyPr/>
        <a:lstStyle/>
        <a:p>
          <a:endParaRPr lang="en-US" sz="1600" b="1"/>
        </a:p>
      </dgm:t>
    </dgm:pt>
    <dgm:pt modelId="{C2201250-2389-46D0-9778-660F95B7C81B}" type="sibTrans" cxnId="{30EECE1B-67D5-4307-9DE0-FB1E128D27E0}">
      <dgm:prSet/>
      <dgm:spPr/>
      <dgm:t>
        <a:bodyPr/>
        <a:lstStyle/>
        <a:p>
          <a:endParaRPr lang="en-US" sz="1600" b="1"/>
        </a:p>
      </dgm:t>
    </dgm:pt>
    <dgm:pt modelId="{20E5F0F5-6D06-46B3-8244-746A600D074C}">
      <dgm:prSet phldrT="[Text]" custT="1"/>
      <dgm:spPr/>
      <dgm:t>
        <a:bodyPr/>
        <a:lstStyle/>
        <a:p>
          <a:r>
            <a:rPr lang="en-US" sz="1600" b="1" dirty="0" smtClean="0"/>
            <a:t>B5000#</a:t>
          </a:r>
          <a:endParaRPr lang="en-US" sz="1600" b="1" dirty="0"/>
        </a:p>
      </dgm:t>
    </dgm:pt>
    <dgm:pt modelId="{05DD158A-F276-4B3C-93D9-ADC1E0D3996F}" type="parTrans" cxnId="{AAA16B86-48D9-4781-8A49-1261A38EE1A9}">
      <dgm:prSet/>
      <dgm:spPr/>
      <dgm:t>
        <a:bodyPr/>
        <a:lstStyle/>
        <a:p>
          <a:endParaRPr lang="en-US" sz="1600" b="1"/>
        </a:p>
      </dgm:t>
    </dgm:pt>
    <dgm:pt modelId="{5D4F732B-2C08-476E-AAA0-EDED0713311F}" type="sibTrans" cxnId="{AAA16B86-48D9-4781-8A49-1261A38EE1A9}">
      <dgm:prSet/>
      <dgm:spPr/>
      <dgm:t>
        <a:bodyPr/>
        <a:lstStyle/>
        <a:p>
          <a:endParaRPr lang="en-US" sz="1600" b="1"/>
        </a:p>
      </dgm:t>
    </dgm:pt>
    <dgm:pt modelId="{60FBDCCF-97C4-4AC4-B279-0DE65A7D3CBF}">
      <dgm:prSet phldrT="[Text]" custT="1"/>
      <dgm:spPr/>
      <dgm:t>
        <a:bodyPr/>
        <a:lstStyle/>
        <a:p>
          <a:r>
            <a:rPr lang="en-US" sz="1600" b="1" dirty="0" smtClean="0"/>
            <a:t>C2500#</a:t>
          </a:r>
          <a:endParaRPr lang="en-US" sz="1600" b="1" dirty="0"/>
        </a:p>
      </dgm:t>
    </dgm:pt>
    <dgm:pt modelId="{7D4211AE-8C8C-4E03-83E8-EE622FC4139B}" type="parTrans" cxnId="{AC63B24D-7000-4E23-969F-D6F0CF51E956}">
      <dgm:prSet/>
      <dgm:spPr/>
      <dgm:t>
        <a:bodyPr/>
        <a:lstStyle/>
        <a:p>
          <a:endParaRPr lang="en-US" sz="1600" b="1"/>
        </a:p>
      </dgm:t>
    </dgm:pt>
    <dgm:pt modelId="{3762E4C6-E745-4535-82C4-123FB97C3307}" type="sibTrans" cxnId="{AC63B24D-7000-4E23-969F-D6F0CF51E956}">
      <dgm:prSet/>
      <dgm:spPr/>
      <dgm:t>
        <a:bodyPr/>
        <a:lstStyle/>
        <a:p>
          <a:endParaRPr lang="en-US" sz="1600" b="1"/>
        </a:p>
      </dgm:t>
    </dgm:pt>
    <dgm:pt modelId="{0A83E62C-6750-40A3-B541-6390C1C315A1}">
      <dgm:prSet phldrT="[Text]" custT="1"/>
      <dgm:spPr/>
      <dgm:t>
        <a:bodyPr/>
        <a:lstStyle/>
        <a:p>
          <a:r>
            <a:rPr lang="en-US" sz="1600" b="1" dirty="0" smtClean="0"/>
            <a:t>Q2500#</a:t>
          </a:r>
          <a:endParaRPr lang="en-US" sz="1600" b="1" dirty="0"/>
        </a:p>
      </dgm:t>
    </dgm:pt>
    <dgm:pt modelId="{D23ECE4E-7E40-405B-A661-96E3FA0DEDD3}" type="parTrans" cxnId="{5DB48730-7830-4787-9BD2-7D71312D948C}">
      <dgm:prSet/>
      <dgm:spPr/>
      <dgm:t>
        <a:bodyPr/>
        <a:lstStyle/>
        <a:p>
          <a:endParaRPr lang="en-US" sz="1600" b="1"/>
        </a:p>
      </dgm:t>
    </dgm:pt>
    <dgm:pt modelId="{EAAC671F-0D08-47F0-A0AC-A69D2FA054C0}" type="sibTrans" cxnId="{5DB48730-7830-4787-9BD2-7D71312D948C}">
      <dgm:prSet/>
      <dgm:spPr/>
      <dgm:t>
        <a:bodyPr/>
        <a:lstStyle/>
        <a:p>
          <a:endParaRPr lang="en-US" sz="1600" b="1"/>
        </a:p>
      </dgm:t>
    </dgm:pt>
    <dgm:pt modelId="{426CC94F-4BDE-4890-84FA-0E8DBC34D197}">
      <dgm:prSet phldrT="[Text]" custT="1"/>
      <dgm:spPr>
        <a:solidFill>
          <a:schemeClr val="accent6">
            <a:lumMod val="75000"/>
          </a:schemeClr>
        </a:solidFill>
      </dgm:spPr>
      <dgm:t>
        <a:bodyPr/>
        <a:lstStyle/>
        <a:p>
          <a:r>
            <a:rPr lang="en-US" sz="1600" b="1" dirty="0" smtClean="0"/>
            <a:t>AN150</a:t>
          </a:r>
          <a:endParaRPr lang="en-US" sz="1600" b="1" dirty="0"/>
        </a:p>
      </dgm:t>
    </dgm:pt>
    <dgm:pt modelId="{048847F3-0DD1-45F4-A419-BF55535E6122}" type="parTrans" cxnId="{B73F3A2C-B4DE-4A6A-A1C5-55C5F64CF565}">
      <dgm:prSet/>
      <dgm:spPr/>
      <dgm:t>
        <a:bodyPr/>
        <a:lstStyle/>
        <a:p>
          <a:endParaRPr lang="en-US" sz="1600" b="1"/>
        </a:p>
      </dgm:t>
    </dgm:pt>
    <dgm:pt modelId="{3A23D5EF-2FFC-4A1B-ACBB-83D835E16845}" type="sibTrans" cxnId="{B73F3A2C-B4DE-4A6A-A1C5-55C5F64CF565}">
      <dgm:prSet/>
      <dgm:spPr/>
      <dgm:t>
        <a:bodyPr/>
        <a:lstStyle/>
        <a:p>
          <a:endParaRPr lang="en-US" sz="1600" b="1"/>
        </a:p>
      </dgm:t>
    </dgm:pt>
    <dgm:pt modelId="{58D1BB8B-81DC-4D92-AFE3-83F84AA6036A}">
      <dgm:prSet custT="1"/>
      <dgm:spPr>
        <a:solidFill>
          <a:schemeClr val="tx1">
            <a:lumMod val="65000"/>
            <a:lumOff val="35000"/>
          </a:schemeClr>
        </a:solidFill>
      </dgm:spPr>
      <dgm:t>
        <a:bodyPr/>
        <a:lstStyle/>
        <a:p>
          <a:r>
            <a:rPr lang="en-US" sz="1600" b="1" dirty="0" smtClean="0"/>
            <a:t>SEND TO 0732 238 164</a:t>
          </a:r>
        </a:p>
      </dgm:t>
    </dgm:pt>
    <dgm:pt modelId="{55E18B80-E9AA-4416-8657-C3BFD89402F7}" type="parTrans" cxnId="{81B438BF-0F17-4CBC-B5E5-E5B0D5A7DDA5}">
      <dgm:prSet/>
      <dgm:spPr/>
      <dgm:t>
        <a:bodyPr/>
        <a:lstStyle/>
        <a:p>
          <a:endParaRPr lang="en-US" sz="1600" b="1"/>
        </a:p>
      </dgm:t>
    </dgm:pt>
    <dgm:pt modelId="{C84AE55A-AD8F-40AD-81C2-B0B1E9B1A7AA}" type="sibTrans" cxnId="{81B438BF-0F17-4CBC-B5E5-E5B0D5A7DDA5}">
      <dgm:prSet/>
      <dgm:spPr/>
      <dgm:t>
        <a:bodyPr/>
        <a:lstStyle/>
        <a:p>
          <a:endParaRPr lang="en-US" sz="1600" b="1"/>
        </a:p>
      </dgm:t>
    </dgm:pt>
    <dgm:pt modelId="{6262C351-603D-43CA-A94F-DA89779544C4}">
      <dgm:prSet custT="1"/>
      <dgm:spPr>
        <a:solidFill>
          <a:srgbClr val="3333CC"/>
        </a:solidFill>
      </dgm:spPr>
      <dgm:t>
        <a:bodyPr/>
        <a:lstStyle/>
        <a:p>
          <a:r>
            <a:rPr lang="en-US" sz="1600" b="1" dirty="0" smtClean="0"/>
            <a:t>R 2000</a:t>
          </a:r>
          <a:endParaRPr lang="en-US" sz="1600" b="1" dirty="0"/>
        </a:p>
      </dgm:t>
    </dgm:pt>
    <dgm:pt modelId="{1B1903A7-73B4-4812-BC07-530F11947FA7}" type="parTrans" cxnId="{72944EEA-8E2E-46DF-9E27-5799B0060096}">
      <dgm:prSet/>
      <dgm:spPr/>
      <dgm:t>
        <a:bodyPr/>
        <a:lstStyle/>
        <a:p>
          <a:endParaRPr lang="en-US" sz="1600" b="1"/>
        </a:p>
      </dgm:t>
    </dgm:pt>
    <dgm:pt modelId="{FA54368C-601C-4080-B526-BC672691D03A}" type="sibTrans" cxnId="{72944EEA-8E2E-46DF-9E27-5799B0060096}">
      <dgm:prSet/>
      <dgm:spPr/>
      <dgm:t>
        <a:bodyPr/>
        <a:lstStyle/>
        <a:p>
          <a:endParaRPr lang="en-US" sz="1600" b="1"/>
        </a:p>
      </dgm:t>
    </dgm:pt>
    <dgm:pt modelId="{99DDBBBA-D491-49B1-9F0D-A52454485B8D}" type="pres">
      <dgm:prSet presAssocID="{16639C17-179D-46EB-92C2-E77648121C45}" presName="Name0" presStyleCnt="0">
        <dgm:presLayoutVars>
          <dgm:dir/>
          <dgm:resizeHandles val="exact"/>
        </dgm:presLayoutVars>
      </dgm:prSet>
      <dgm:spPr/>
    </dgm:pt>
    <dgm:pt modelId="{B92BBBB5-2571-402D-B797-95254B0DA916}" type="pres">
      <dgm:prSet presAssocID="{D379F34E-BCBF-4D46-9E3C-136338E39317}" presName="parTxOnly" presStyleLbl="node1" presStyleIdx="0" presStyleCnt="7" custScaleX="38550">
        <dgm:presLayoutVars>
          <dgm:bulletEnabled val="1"/>
        </dgm:presLayoutVars>
      </dgm:prSet>
      <dgm:spPr/>
      <dgm:t>
        <a:bodyPr/>
        <a:lstStyle/>
        <a:p>
          <a:endParaRPr lang="en-US"/>
        </a:p>
      </dgm:t>
    </dgm:pt>
    <dgm:pt modelId="{C458DB34-9BDF-4B50-B309-8165A873FCC5}" type="pres">
      <dgm:prSet presAssocID="{C2201250-2389-46D0-9778-660F95B7C81B}" presName="parSpace" presStyleCnt="0"/>
      <dgm:spPr/>
    </dgm:pt>
    <dgm:pt modelId="{B5B55C6A-05A5-4328-A44A-D9F1E014B2AE}" type="pres">
      <dgm:prSet presAssocID="{20E5F0F5-6D06-46B3-8244-746A600D074C}" presName="parTxOnly" presStyleLbl="node1" presStyleIdx="1" presStyleCnt="7">
        <dgm:presLayoutVars>
          <dgm:bulletEnabled val="1"/>
        </dgm:presLayoutVars>
      </dgm:prSet>
      <dgm:spPr/>
      <dgm:t>
        <a:bodyPr/>
        <a:lstStyle/>
        <a:p>
          <a:endParaRPr lang="en-US"/>
        </a:p>
      </dgm:t>
    </dgm:pt>
    <dgm:pt modelId="{94D0FB51-7780-4D06-BA5F-7AF1C6CC8C95}" type="pres">
      <dgm:prSet presAssocID="{5D4F732B-2C08-476E-AAA0-EDED0713311F}" presName="parSpace" presStyleCnt="0"/>
      <dgm:spPr/>
    </dgm:pt>
    <dgm:pt modelId="{F35A5456-2F3F-4E2F-AB9E-1BD15D98E75D}" type="pres">
      <dgm:prSet presAssocID="{60FBDCCF-97C4-4AC4-B279-0DE65A7D3CBF}" presName="parTxOnly" presStyleLbl="node1" presStyleIdx="2" presStyleCnt="7">
        <dgm:presLayoutVars>
          <dgm:bulletEnabled val="1"/>
        </dgm:presLayoutVars>
      </dgm:prSet>
      <dgm:spPr/>
      <dgm:t>
        <a:bodyPr/>
        <a:lstStyle/>
        <a:p>
          <a:endParaRPr lang="en-US"/>
        </a:p>
      </dgm:t>
    </dgm:pt>
    <dgm:pt modelId="{8E4D7527-E631-4910-A16E-DBF763ED02A7}" type="pres">
      <dgm:prSet presAssocID="{3762E4C6-E745-4535-82C4-123FB97C3307}" presName="parSpace" presStyleCnt="0"/>
      <dgm:spPr/>
    </dgm:pt>
    <dgm:pt modelId="{DA1D1F10-E1F9-4C6B-9653-235D452C9BDC}" type="pres">
      <dgm:prSet presAssocID="{0A83E62C-6750-40A3-B541-6390C1C315A1}" presName="parTxOnly" presStyleLbl="node1" presStyleIdx="3" presStyleCnt="7">
        <dgm:presLayoutVars>
          <dgm:bulletEnabled val="1"/>
        </dgm:presLayoutVars>
      </dgm:prSet>
      <dgm:spPr/>
      <dgm:t>
        <a:bodyPr/>
        <a:lstStyle/>
        <a:p>
          <a:endParaRPr lang="en-US"/>
        </a:p>
      </dgm:t>
    </dgm:pt>
    <dgm:pt modelId="{DD7C8CE1-CAEB-4101-A110-45607F5760DB}" type="pres">
      <dgm:prSet presAssocID="{EAAC671F-0D08-47F0-A0AC-A69D2FA054C0}" presName="parSpace" presStyleCnt="0"/>
      <dgm:spPr/>
    </dgm:pt>
    <dgm:pt modelId="{01FAF4EC-75A2-4506-BE0F-B6160B8E4F6F}" type="pres">
      <dgm:prSet presAssocID="{6262C351-603D-43CA-A94F-DA89779544C4}" presName="parTxOnly" presStyleLbl="node1" presStyleIdx="4" presStyleCnt="7">
        <dgm:presLayoutVars>
          <dgm:bulletEnabled val="1"/>
        </dgm:presLayoutVars>
      </dgm:prSet>
      <dgm:spPr/>
      <dgm:t>
        <a:bodyPr/>
        <a:lstStyle/>
        <a:p>
          <a:endParaRPr lang="en-US"/>
        </a:p>
      </dgm:t>
    </dgm:pt>
    <dgm:pt modelId="{73056F4F-2914-44C8-ADA3-A8F7F056F2E8}" type="pres">
      <dgm:prSet presAssocID="{FA54368C-601C-4080-B526-BC672691D03A}" presName="parSpace" presStyleCnt="0"/>
      <dgm:spPr/>
    </dgm:pt>
    <dgm:pt modelId="{F1FBBED9-3C54-4173-878E-49D6B7D3D0D2}" type="pres">
      <dgm:prSet presAssocID="{426CC94F-4BDE-4890-84FA-0E8DBC34D197}" presName="parTxOnly" presStyleLbl="node1" presStyleIdx="5" presStyleCnt="7">
        <dgm:presLayoutVars>
          <dgm:bulletEnabled val="1"/>
        </dgm:presLayoutVars>
      </dgm:prSet>
      <dgm:spPr/>
      <dgm:t>
        <a:bodyPr/>
        <a:lstStyle/>
        <a:p>
          <a:endParaRPr lang="en-US"/>
        </a:p>
      </dgm:t>
    </dgm:pt>
    <dgm:pt modelId="{82725977-6ED7-4FEC-871B-4FF91E67A0B1}" type="pres">
      <dgm:prSet presAssocID="{3A23D5EF-2FFC-4A1B-ACBB-83D835E16845}" presName="parSpace" presStyleCnt="0"/>
      <dgm:spPr/>
    </dgm:pt>
    <dgm:pt modelId="{833D93D2-64A1-4CA4-BF5C-B7BA02A20936}" type="pres">
      <dgm:prSet presAssocID="{58D1BB8B-81DC-4D92-AFE3-83F84AA6036A}" presName="parTxOnly" presStyleLbl="node1" presStyleIdx="6" presStyleCnt="7">
        <dgm:presLayoutVars>
          <dgm:bulletEnabled val="1"/>
        </dgm:presLayoutVars>
      </dgm:prSet>
      <dgm:spPr>
        <a:prstGeom prst="flowChartProcess">
          <a:avLst/>
        </a:prstGeom>
      </dgm:spPr>
      <dgm:t>
        <a:bodyPr/>
        <a:lstStyle/>
        <a:p>
          <a:endParaRPr lang="en-US"/>
        </a:p>
      </dgm:t>
    </dgm:pt>
  </dgm:ptLst>
  <dgm:cxnLst>
    <dgm:cxn modelId="{B0B126D9-DEED-44D7-8DEC-F06CBE862F91}" type="presOf" srcId="{16639C17-179D-46EB-92C2-E77648121C45}" destId="{99DDBBBA-D491-49B1-9F0D-A52454485B8D}" srcOrd="0" destOrd="0" presId="urn:microsoft.com/office/officeart/2005/8/layout/hChevron3"/>
    <dgm:cxn modelId="{B73F3A2C-B4DE-4A6A-A1C5-55C5F64CF565}" srcId="{16639C17-179D-46EB-92C2-E77648121C45}" destId="{426CC94F-4BDE-4890-84FA-0E8DBC34D197}" srcOrd="5" destOrd="0" parTransId="{048847F3-0DD1-45F4-A419-BF55535E6122}" sibTransId="{3A23D5EF-2FFC-4A1B-ACBB-83D835E16845}"/>
    <dgm:cxn modelId="{0BD3C7A5-8A5C-4F09-BADA-4DD3EAA74156}" type="presOf" srcId="{426CC94F-4BDE-4890-84FA-0E8DBC34D197}" destId="{F1FBBED9-3C54-4173-878E-49D6B7D3D0D2}" srcOrd="0" destOrd="0" presId="urn:microsoft.com/office/officeart/2005/8/layout/hChevron3"/>
    <dgm:cxn modelId="{30EECE1B-67D5-4307-9DE0-FB1E128D27E0}" srcId="{16639C17-179D-46EB-92C2-E77648121C45}" destId="{D379F34E-BCBF-4D46-9E3C-136338E39317}" srcOrd="0" destOrd="0" parTransId="{6E662D52-C9CB-46EB-BF94-B65701966339}" sibTransId="{C2201250-2389-46D0-9778-660F95B7C81B}"/>
    <dgm:cxn modelId="{A262A784-A35A-474D-B97A-B0380AAB1251}" type="presOf" srcId="{60FBDCCF-97C4-4AC4-B279-0DE65A7D3CBF}" destId="{F35A5456-2F3F-4E2F-AB9E-1BD15D98E75D}" srcOrd="0" destOrd="0" presId="urn:microsoft.com/office/officeart/2005/8/layout/hChevron3"/>
    <dgm:cxn modelId="{5DB48730-7830-4787-9BD2-7D71312D948C}" srcId="{16639C17-179D-46EB-92C2-E77648121C45}" destId="{0A83E62C-6750-40A3-B541-6390C1C315A1}" srcOrd="3" destOrd="0" parTransId="{D23ECE4E-7E40-405B-A661-96E3FA0DEDD3}" sibTransId="{EAAC671F-0D08-47F0-A0AC-A69D2FA054C0}"/>
    <dgm:cxn modelId="{72944EEA-8E2E-46DF-9E27-5799B0060096}" srcId="{16639C17-179D-46EB-92C2-E77648121C45}" destId="{6262C351-603D-43CA-A94F-DA89779544C4}" srcOrd="4" destOrd="0" parTransId="{1B1903A7-73B4-4812-BC07-530F11947FA7}" sibTransId="{FA54368C-601C-4080-B526-BC672691D03A}"/>
    <dgm:cxn modelId="{AAA16B86-48D9-4781-8A49-1261A38EE1A9}" srcId="{16639C17-179D-46EB-92C2-E77648121C45}" destId="{20E5F0F5-6D06-46B3-8244-746A600D074C}" srcOrd="1" destOrd="0" parTransId="{05DD158A-F276-4B3C-93D9-ADC1E0D3996F}" sibTransId="{5D4F732B-2C08-476E-AAA0-EDED0713311F}"/>
    <dgm:cxn modelId="{37FC7BAF-5527-41A6-A53F-4E79C8562F5E}" type="presOf" srcId="{6262C351-603D-43CA-A94F-DA89779544C4}" destId="{01FAF4EC-75A2-4506-BE0F-B6160B8E4F6F}" srcOrd="0" destOrd="0" presId="urn:microsoft.com/office/officeart/2005/8/layout/hChevron3"/>
    <dgm:cxn modelId="{B82C4FE7-D31C-44F2-90F3-1994161E8F95}" type="presOf" srcId="{20E5F0F5-6D06-46B3-8244-746A600D074C}" destId="{B5B55C6A-05A5-4328-A44A-D9F1E014B2AE}" srcOrd="0" destOrd="0" presId="urn:microsoft.com/office/officeart/2005/8/layout/hChevron3"/>
    <dgm:cxn modelId="{81B438BF-0F17-4CBC-B5E5-E5B0D5A7DDA5}" srcId="{16639C17-179D-46EB-92C2-E77648121C45}" destId="{58D1BB8B-81DC-4D92-AFE3-83F84AA6036A}" srcOrd="6" destOrd="0" parTransId="{55E18B80-E9AA-4416-8657-C3BFD89402F7}" sibTransId="{C84AE55A-AD8F-40AD-81C2-B0B1E9B1A7AA}"/>
    <dgm:cxn modelId="{2B798746-7B45-4380-941D-D0DC61642ABB}" type="presOf" srcId="{D379F34E-BCBF-4D46-9E3C-136338E39317}" destId="{B92BBBB5-2571-402D-B797-95254B0DA916}" srcOrd="0" destOrd="0" presId="urn:microsoft.com/office/officeart/2005/8/layout/hChevron3"/>
    <dgm:cxn modelId="{AC63B24D-7000-4E23-969F-D6F0CF51E956}" srcId="{16639C17-179D-46EB-92C2-E77648121C45}" destId="{60FBDCCF-97C4-4AC4-B279-0DE65A7D3CBF}" srcOrd="2" destOrd="0" parTransId="{7D4211AE-8C8C-4E03-83E8-EE622FC4139B}" sibTransId="{3762E4C6-E745-4535-82C4-123FB97C3307}"/>
    <dgm:cxn modelId="{D88DF407-65AB-4DD2-8BE4-7B6A729E0745}" type="presOf" srcId="{58D1BB8B-81DC-4D92-AFE3-83F84AA6036A}" destId="{833D93D2-64A1-4CA4-BF5C-B7BA02A20936}" srcOrd="0" destOrd="0" presId="urn:microsoft.com/office/officeart/2005/8/layout/hChevron3"/>
    <dgm:cxn modelId="{10BB938E-003B-49BE-88B8-91FDDF5FF41F}" type="presOf" srcId="{0A83E62C-6750-40A3-B541-6390C1C315A1}" destId="{DA1D1F10-E1F9-4C6B-9653-235D452C9BDC}" srcOrd="0" destOrd="0" presId="urn:microsoft.com/office/officeart/2005/8/layout/hChevron3"/>
    <dgm:cxn modelId="{0B5E52D9-026E-48D8-9750-CAC034DDC56D}" type="presParOf" srcId="{99DDBBBA-D491-49B1-9F0D-A52454485B8D}" destId="{B92BBBB5-2571-402D-B797-95254B0DA916}" srcOrd="0" destOrd="0" presId="urn:microsoft.com/office/officeart/2005/8/layout/hChevron3"/>
    <dgm:cxn modelId="{3EACBA64-34B3-45A4-850A-26C1885C4DD1}" type="presParOf" srcId="{99DDBBBA-D491-49B1-9F0D-A52454485B8D}" destId="{C458DB34-9BDF-4B50-B309-8165A873FCC5}" srcOrd="1" destOrd="0" presId="urn:microsoft.com/office/officeart/2005/8/layout/hChevron3"/>
    <dgm:cxn modelId="{25B551A0-9FFC-4B2B-851A-27664AE60760}" type="presParOf" srcId="{99DDBBBA-D491-49B1-9F0D-A52454485B8D}" destId="{B5B55C6A-05A5-4328-A44A-D9F1E014B2AE}" srcOrd="2" destOrd="0" presId="urn:microsoft.com/office/officeart/2005/8/layout/hChevron3"/>
    <dgm:cxn modelId="{FA0AFA4E-45E1-49AE-981B-2C0AF3C776E9}" type="presParOf" srcId="{99DDBBBA-D491-49B1-9F0D-A52454485B8D}" destId="{94D0FB51-7780-4D06-BA5F-7AF1C6CC8C95}" srcOrd="3" destOrd="0" presId="urn:microsoft.com/office/officeart/2005/8/layout/hChevron3"/>
    <dgm:cxn modelId="{4F6D1BF0-E665-4966-8DF5-60EE00EA1350}" type="presParOf" srcId="{99DDBBBA-D491-49B1-9F0D-A52454485B8D}" destId="{F35A5456-2F3F-4E2F-AB9E-1BD15D98E75D}" srcOrd="4" destOrd="0" presId="urn:microsoft.com/office/officeart/2005/8/layout/hChevron3"/>
    <dgm:cxn modelId="{20EC6DAE-DF86-417D-9829-BE7BFD04650E}" type="presParOf" srcId="{99DDBBBA-D491-49B1-9F0D-A52454485B8D}" destId="{8E4D7527-E631-4910-A16E-DBF763ED02A7}" srcOrd="5" destOrd="0" presId="urn:microsoft.com/office/officeart/2005/8/layout/hChevron3"/>
    <dgm:cxn modelId="{C6F8BE94-AE07-4372-A85E-8856618CBB00}" type="presParOf" srcId="{99DDBBBA-D491-49B1-9F0D-A52454485B8D}" destId="{DA1D1F10-E1F9-4C6B-9653-235D452C9BDC}" srcOrd="6" destOrd="0" presId="urn:microsoft.com/office/officeart/2005/8/layout/hChevron3"/>
    <dgm:cxn modelId="{A0F55BD7-4C0D-4D84-94BF-D56F2D4685AA}" type="presParOf" srcId="{99DDBBBA-D491-49B1-9F0D-A52454485B8D}" destId="{DD7C8CE1-CAEB-4101-A110-45607F5760DB}" srcOrd="7" destOrd="0" presId="urn:microsoft.com/office/officeart/2005/8/layout/hChevron3"/>
    <dgm:cxn modelId="{F748F7C9-5502-4F93-9DF1-1F65D33D4896}" type="presParOf" srcId="{99DDBBBA-D491-49B1-9F0D-A52454485B8D}" destId="{01FAF4EC-75A2-4506-BE0F-B6160B8E4F6F}" srcOrd="8" destOrd="0" presId="urn:microsoft.com/office/officeart/2005/8/layout/hChevron3"/>
    <dgm:cxn modelId="{B6085334-A3FE-4E63-8DBC-6D256E20359C}" type="presParOf" srcId="{99DDBBBA-D491-49B1-9F0D-A52454485B8D}" destId="{73056F4F-2914-44C8-ADA3-A8F7F056F2E8}" srcOrd="9" destOrd="0" presId="urn:microsoft.com/office/officeart/2005/8/layout/hChevron3"/>
    <dgm:cxn modelId="{FF0FC89D-1277-4039-9EF0-723741BFFAD8}" type="presParOf" srcId="{99DDBBBA-D491-49B1-9F0D-A52454485B8D}" destId="{F1FBBED9-3C54-4173-878E-49D6B7D3D0D2}" srcOrd="10" destOrd="0" presId="urn:microsoft.com/office/officeart/2005/8/layout/hChevron3"/>
    <dgm:cxn modelId="{71C2FAA4-131D-4F12-A2E8-FDA8342C74CF}" type="presParOf" srcId="{99DDBBBA-D491-49B1-9F0D-A52454485B8D}" destId="{82725977-6ED7-4FEC-871B-4FF91E67A0B1}" srcOrd="11" destOrd="0" presId="urn:microsoft.com/office/officeart/2005/8/layout/hChevron3"/>
    <dgm:cxn modelId="{31A2693C-A778-4ABA-B96D-EC5CE3B46D13}" type="presParOf" srcId="{99DDBBBA-D491-49B1-9F0D-A52454485B8D}" destId="{833D93D2-64A1-4CA4-BF5C-B7BA02A20936}" srcOrd="12" destOrd="0" presId="urn:microsoft.com/office/officeart/2005/8/layout/hChevro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C88294D-C4BE-4FD2-AA36-F70F0AD5C3F1}"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GB"/>
        </a:p>
      </dgm:t>
    </dgm:pt>
    <dgm:pt modelId="{E4BD7533-3523-4DCD-BBDF-A47375BB627C}">
      <dgm:prSet phldrT="[Text]" custT="1"/>
      <dgm:spPr/>
      <dgm:t>
        <a:bodyPr/>
        <a:lstStyle/>
        <a:p>
          <a:r>
            <a:rPr lang="en-GB" sz="2400" b="1" dirty="0" smtClean="0"/>
            <a:t>Determine client’s FP needs</a:t>
          </a:r>
          <a:endParaRPr lang="en-GB" sz="2400" b="1" dirty="0"/>
        </a:p>
      </dgm:t>
    </dgm:pt>
    <dgm:pt modelId="{DA44E297-2619-4767-9952-9CA344754EAD}" type="parTrans" cxnId="{A0ECF7EE-3821-49EC-9EB8-3CCB3F9203C9}">
      <dgm:prSet/>
      <dgm:spPr/>
      <dgm:t>
        <a:bodyPr/>
        <a:lstStyle/>
        <a:p>
          <a:endParaRPr lang="en-GB"/>
        </a:p>
      </dgm:t>
    </dgm:pt>
    <dgm:pt modelId="{215D4429-BC7A-41BA-87D1-FE506EC91D3F}" type="sibTrans" cxnId="{A0ECF7EE-3821-49EC-9EB8-3CCB3F9203C9}">
      <dgm:prSet/>
      <dgm:spPr/>
      <dgm:t>
        <a:bodyPr/>
        <a:lstStyle/>
        <a:p>
          <a:endParaRPr lang="en-GB"/>
        </a:p>
      </dgm:t>
    </dgm:pt>
    <dgm:pt modelId="{C5A7BC78-C546-46CA-9A62-CD6FF0D6EB93}">
      <dgm:prSet phldrT="[Text]" custT="1"/>
      <dgm:spPr/>
      <dgm:t>
        <a:bodyPr/>
        <a:lstStyle/>
        <a:p>
          <a:r>
            <a:rPr lang="en-GB" sz="2000" dirty="0" smtClean="0"/>
            <a:t>Use the 4 screening questions </a:t>
          </a:r>
          <a:endParaRPr lang="en-GB" sz="2000" dirty="0"/>
        </a:p>
      </dgm:t>
    </dgm:pt>
    <dgm:pt modelId="{945DB920-1A7E-496D-9ABF-76879C15AE25}" type="parTrans" cxnId="{6A6AB79B-2FD9-49C7-A268-DC769E2BB5E1}">
      <dgm:prSet/>
      <dgm:spPr/>
      <dgm:t>
        <a:bodyPr/>
        <a:lstStyle/>
        <a:p>
          <a:endParaRPr lang="en-GB"/>
        </a:p>
      </dgm:t>
    </dgm:pt>
    <dgm:pt modelId="{476007D4-AA85-4834-BE83-F998294167D7}" type="sibTrans" cxnId="{6A6AB79B-2FD9-49C7-A268-DC769E2BB5E1}">
      <dgm:prSet/>
      <dgm:spPr/>
      <dgm:t>
        <a:bodyPr/>
        <a:lstStyle/>
        <a:p>
          <a:endParaRPr lang="en-GB"/>
        </a:p>
      </dgm:t>
    </dgm:pt>
    <dgm:pt modelId="{F6D7A902-3CC1-4191-ADF6-F333BE28FE29}">
      <dgm:prSet phldrT="[Text]" custT="1"/>
      <dgm:spPr/>
      <dgm:t>
        <a:bodyPr/>
        <a:lstStyle/>
        <a:p>
          <a:r>
            <a:rPr lang="en-GB" sz="2400" b="1" dirty="0" smtClean="0"/>
            <a:t>Provision of FP service</a:t>
          </a:r>
          <a:endParaRPr lang="en-GB" sz="2400" b="1" dirty="0"/>
        </a:p>
      </dgm:t>
    </dgm:pt>
    <dgm:pt modelId="{AD2069F7-EE10-4064-9AFF-C6D169B9C837}" type="parTrans" cxnId="{599217C6-796C-4B37-9202-453974D9DAE6}">
      <dgm:prSet/>
      <dgm:spPr/>
      <dgm:t>
        <a:bodyPr/>
        <a:lstStyle/>
        <a:p>
          <a:endParaRPr lang="en-GB"/>
        </a:p>
      </dgm:t>
    </dgm:pt>
    <dgm:pt modelId="{6178393B-24F3-4739-84F0-52D8FDF7E7E7}" type="sibTrans" cxnId="{599217C6-796C-4B37-9202-453974D9DAE6}">
      <dgm:prSet/>
      <dgm:spPr/>
      <dgm:t>
        <a:bodyPr/>
        <a:lstStyle/>
        <a:p>
          <a:endParaRPr lang="en-GB"/>
        </a:p>
      </dgm:t>
    </dgm:pt>
    <dgm:pt modelId="{5B318D71-66EC-439D-9F6A-D71291250CAD}">
      <dgm:prSet phldrT="[Text]" custT="1"/>
      <dgm:spPr/>
      <dgm:t>
        <a:bodyPr/>
        <a:lstStyle/>
        <a:p>
          <a:r>
            <a:rPr lang="en-GB" sz="1600" dirty="0" smtClean="0"/>
            <a:t>FP service includes</a:t>
          </a:r>
          <a:endParaRPr lang="en-GB" sz="1600" dirty="0"/>
        </a:p>
      </dgm:t>
    </dgm:pt>
    <dgm:pt modelId="{CE597F42-DEB5-4183-88DE-5AE8812848FD}" type="parTrans" cxnId="{17D5BAF6-4544-4E7F-BE44-F11AC2F1EB3C}">
      <dgm:prSet/>
      <dgm:spPr/>
      <dgm:t>
        <a:bodyPr/>
        <a:lstStyle/>
        <a:p>
          <a:endParaRPr lang="en-GB"/>
        </a:p>
      </dgm:t>
    </dgm:pt>
    <dgm:pt modelId="{65DAC3F1-D815-4412-BD3F-532B3C8413FD}" type="sibTrans" cxnId="{17D5BAF6-4544-4E7F-BE44-F11AC2F1EB3C}">
      <dgm:prSet/>
      <dgm:spPr/>
      <dgm:t>
        <a:bodyPr/>
        <a:lstStyle/>
        <a:p>
          <a:endParaRPr lang="en-GB"/>
        </a:p>
      </dgm:t>
    </dgm:pt>
    <dgm:pt modelId="{7109D5EC-E19D-4DAD-A51E-15925E226AC2}">
      <dgm:prSet phldrT="[Text]" custT="1"/>
      <dgm:spPr/>
      <dgm:t>
        <a:bodyPr/>
        <a:lstStyle/>
        <a:p>
          <a:r>
            <a:rPr lang="en-GB" sz="1800" b="1" dirty="0" smtClean="0"/>
            <a:t>Documentation</a:t>
          </a:r>
          <a:endParaRPr lang="en-GB" sz="1800" b="1" dirty="0"/>
        </a:p>
      </dgm:t>
    </dgm:pt>
    <dgm:pt modelId="{370F497D-33BE-4F53-861E-640E2D815359}" type="parTrans" cxnId="{E9EE3BB6-16FB-4D9F-9C9B-56248B6D04BB}">
      <dgm:prSet/>
      <dgm:spPr/>
      <dgm:t>
        <a:bodyPr/>
        <a:lstStyle/>
        <a:p>
          <a:endParaRPr lang="en-GB"/>
        </a:p>
      </dgm:t>
    </dgm:pt>
    <dgm:pt modelId="{C9E88EF4-F06F-4D51-A845-0311C4C5F18E}" type="sibTrans" cxnId="{E9EE3BB6-16FB-4D9F-9C9B-56248B6D04BB}">
      <dgm:prSet/>
      <dgm:spPr/>
      <dgm:t>
        <a:bodyPr/>
        <a:lstStyle/>
        <a:p>
          <a:endParaRPr lang="en-GB"/>
        </a:p>
      </dgm:t>
    </dgm:pt>
    <dgm:pt modelId="{3739AB91-F593-456B-ABAC-267D72664539}">
      <dgm:prSet phldrT="[Text]" custT="1"/>
      <dgm:spPr/>
      <dgm:t>
        <a:bodyPr/>
        <a:lstStyle/>
        <a:p>
          <a:r>
            <a:rPr lang="en-GB" sz="1000" dirty="0" smtClean="0"/>
            <a:t>In appropriate tools (FP register, Mother Child Booklet)</a:t>
          </a:r>
          <a:endParaRPr lang="en-GB" sz="1000" dirty="0"/>
        </a:p>
      </dgm:t>
    </dgm:pt>
    <dgm:pt modelId="{EFDE7B2C-08C8-43AA-BC31-E3D1A9DB4298}" type="parTrans" cxnId="{B5BD8F3B-FA71-4EF7-B5F4-952E4A93D4AC}">
      <dgm:prSet/>
      <dgm:spPr/>
      <dgm:t>
        <a:bodyPr/>
        <a:lstStyle/>
        <a:p>
          <a:endParaRPr lang="en-GB"/>
        </a:p>
      </dgm:t>
    </dgm:pt>
    <dgm:pt modelId="{2AF52B77-A32A-4171-B5A9-E2653BE1F359}" type="sibTrans" cxnId="{B5BD8F3B-FA71-4EF7-B5F4-952E4A93D4AC}">
      <dgm:prSet/>
      <dgm:spPr/>
      <dgm:t>
        <a:bodyPr/>
        <a:lstStyle/>
        <a:p>
          <a:endParaRPr lang="en-GB"/>
        </a:p>
      </dgm:t>
    </dgm:pt>
    <dgm:pt modelId="{26EF96F0-E4B3-4040-9DF9-B56B4A0C796B}">
      <dgm:prSet phldrT="[Text]" custT="1"/>
      <dgm:spPr/>
      <dgm:t>
        <a:bodyPr/>
        <a:lstStyle/>
        <a:p>
          <a:r>
            <a:rPr lang="en-GB" sz="1600" dirty="0" smtClean="0"/>
            <a:t>1. FP information and counselling </a:t>
          </a:r>
          <a:endParaRPr lang="en-GB" sz="1600" dirty="0"/>
        </a:p>
      </dgm:t>
    </dgm:pt>
    <dgm:pt modelId="{E3F173AE-ED72-4CE8-B7FC-7BA5AA9A12B6}" type="parTrans" cxnId="{32056CA0-585A-4440-B86A-B04C69FA4016}">
      <dgm:prSet/>
      <dgm:spPr/>
      <dgm:t>
        <a:bodyPr/>
        <a:lstStyle/>
        <a:p>
          <a:endParaRPr lang="en-GB"/>
        </a:p>
      </dgm:t>
    </dgm:pt>
    <dgm:pt modelId="{7CEA3DCE-5F80-42A3-A3B8-339BE38EA10D}" type="sibTrans" cxnId="{32056CA0-585A-4440-B86A-B04C69FA4016}">
      <dgm:prSet/>
      <dgm:spPr/>
      <dgm:t>
        <a:bodyPr/>
        <a:lstStyle/>
        <a:p>
          <a:endParaRPr lang="en-GB"/>
        </a:p>
      </dgm:t>
    </dgm:pt>
    <dgm:pt modelId="{570CDC86-1C0B-4A45-A3EF-FC37CE0C46F3}">
      <dgm:prSet phldrT="[Text]" custT="1"/>
      <dgm:spPr/>
      <dgm:t>
        <a:bodyPr/>
        <a:lstStyle/>
        <a:p>
          <a:r>
            <a:rPr lang="en-GB" sz="1600" dirty="0" smtClean="0"/>
            <a:t>2FP method provision </a:t>
          </a:r>
          <a:endParaRPr lang="en-GB" sz="1600" dirty="0"/>
        </a:p>
      </dgm:t>
    </dgm:pt>
    <dgm:pt modelId="{B54D5847-012D-48A2-8E56-840B605A87D8}" type="parTrans" cxnId="{7B558A0A-648C-40A7-AA04-E00D112ABB28}">
      <dgm:prSet/>
      <dgm:spPr/>
      <dgm:t>
        <a:bodyPr/>
        <a:lstStyle/>
        <a:p>
          <a:endParaRPr lang="en-GB"/>
        </a:p>
      </dgm:t>
    </dgm:pt>
    <dgm:pt modelId="{8194DA77-70B2-4758-BCBE-408A2594BA54}" type="sibTrans" cxnId="{7B558A0A-648C-40A7-AA04-E00D112ABB28}">
      <dgm:prSet/>
      <dgm:spPr/>
      <dgm:t>
        <a:bodyPr/>
        <a:lstStyle/>
        <a:p>
          <a:endParaRPr lang="en-GB"/>
        </a:p>
      </dgm:t>
    </dgm:pt>
    <dgm:pt modelId="{C01DE64A-6767-4A1F-B794-B4FD6FAEB891}">
      <dgm:prSet phldrT="[Text]" custT="1"/>
      <dgm:spPr/>
      <dgm:t>
        <a:bodyPr/>
        <a:lstStyle/>
        <a:p>
          <a:r>
            <a:rPr lang="en-GB" sz="1600" dirty="0" smtClean="0"/>
            <a:t>3. Linked referral (within/outside facility)</a:t>
          </a:r>
          <a:endParaRPr lang="en-GB" sz="1600" dirty="0"/>
        </a:p>
      </dgm:t>
    </dgm:pt>
    <dgm:pt modelId="{A83783F2-4352-4D1E-93AB-80DA238A81AA}" type="parTrans" cxnId="{67137A9C-F79D-42B2-AEF9-C96F7136AB65}">
      <dgm:prSet/>
      <dgm:spPr/>
      <dgm:t>
        <a:bodyPr/>
        <a:lstStyle/>
        <a:p>
          <a:endParaRPr lang="en-GB"/>
        </a:p>
      </dgm:t>
    </dgm:pt>
    <dgm:pt modelId="{78A14040-9BB8-4670-971A-78DC86A32047}" type="sibTrans" cxnId="{67137A9C-F79D-42B2-AEF9-C96F7136AB65}">
      <dgm:prSet/>
      <dgm:spPr/>
      <dgm:t>
        <a:bodyPr/>
        <a:lstStyle/>
        <a:p>
          <a:endParaRPr lang="en-GB"/>
        </a:p>
      </dgm:t>
    </dgm:pt>
    <dgm:pt modelId="{CEF594E3-2585-4AC1-BEC6-77D466649B13}" type="pres">
      <dgm:prSet presAssocID="{DC88294D-C4BE-4FD2-AA36-F70F0AD5C3F1}" presName="rootnode" presStyleCnt="0">
        <dgm:presLayoutVars>
          <dgm:chMax/>
          <dgm:chPref/>
          <dgm:dir/>
          <dgm:animLvl val="lvl"/>
        </dgm:presLayoutVars>
      </dgm:prSet>
      <dgm:spPr/>
      <dgm:t>
        <a:bodyPr/>
        <a:lstStyle/>
        <a:p>
          <a:endParaRPr lang="en-GB"/>
        </a:p>
      </dgm:t>
    </dgm:pt>
    <dgm:pt modelId="{9A2EC3C2-A3C3-481B-B043-5527E5AC1FFA}" type="pres">
      <dgm:prSet presAssocID="{E4BD7533-3523-4DCD-BBDF-A47375BB627C}" presName="composite" presStyleCnt="0"/>
      <dgm:spPr/>
    </dgm:pt>
    <dgm:pt modelId="{8439D68F-8AFC-449A-91FE-00BEDC72271C}" type="pres">
      <dgm:prSet presAssocID="{E4BD7533-3523-4DCD-BBDF-A47375BB627C}" presName="bentUpArrow1" presStyleLbl="alignImgPlace1" presStyleIdx="0" presStyleCnt="2"/>
      <dgm:spPr/>
    </dgm:pt>
    <dgm:pt modelId="{80B54996-5BEF-4BF4-AB79-BE92BC10B160}" type="pres">
      <dgm:prSet presAssocID="{E4BD7533-3523-4DCD-BBDF-A47375BB627C}" presName="ParentText" presStyleLbl="node1" presStyleIdx="0" presStyleCnt="3">
        <dgm:presLayoutVars>
          <dgm:chMax val="1"/>
          <dgm:chPref val="1"/>
          <dgm:bulletEnabled val="1"/>
        </dgm:presLayoutVars>
      </dgm:prSet>
      <dgm:spPr/>
      <dgm:t>
        <a:bodyPr/>
        <a:lstStyle/>
        <a:p>
          <a:endParaRPr lang="en-GB"/>
        </a:p>
      </dgm:t>
    </dgm:pt>
    <dgm:pt modelId="{B5567D57-5937-486D-B753-59331EF7B999}" type="pres">
      <dgm:prSet presAssocID="{E4BD7533-3523-4DCD-BBDF-A47375BB627C}" presName="ChildText" presStyleLbl="revTx" presStyleIdx="0" presStyleCnt="3">
        <dgm:presLayoutVars>
          <dgm:chMax val="0"/>
          <dgm:chPref val="0"/>
          <dgm:bulletEnabled val="1"/>
        </dgm:presLayoutVars>
      </dgm:prSet>
      <dgm:spPr/>
      <dgm:t>
        <a:bodyPr/>
        <a:lstStyle/>
        <a:p>
          <a:endParaRPr lang="en-GB"/>
        </a:p>
      </dgm:t>
    </dgm:pt>
    <dgm:pt modelId="{80B60807-43C9-4ECB-8998-51D3B282F977}" type="pres">
      <dgm:prSet presAssocID="{215D4429-BC7A-41BA-87D1-FE506EC91D3F}" presName="sibTrans" presStyleCnt="0"/>
      <dgm:spPr/>
    </dgm:pt>
    <dgm:pt modelId="{E4B5DCEB-82AD-44EB-9647-DF944ED125DB}" type="pres">
      <dgm:prSet presAssocID="{F6D7A902-3CC1-4191-ADF6-F333BE28FE29}" presName="composite" presStyleCnt="0"/>
      <dgm:spPr/>
    </dgm:pt>
    <dgm:pt modelId="{88863826-4137-4423-83BF-8FFB0139CE5C}" type="pres">
      <dgm:prSet presAssocID="{F6D7A902-3CC1-4191-ADF6-F333BE28FE29}" presName="bentUpArrow1" presStyleLbl="alignImgPlace1" presStyleIdx="1" presStyleCnt="2"/>
      <dgm:spPr/>
    </dgm:pt>
    <dgm:pt modelId="{A29D37FE-D8EB-435B-8C3A-E684DAC9AA69}" type="pres">
      <dgm:prSet presAssocID="{F6D7A902-3CC1-4191-ADF6-F333BE28FE29}" presName="ParentText" presStyleLbl="node1" presStyleIdx="1" presStyleCnt="3" custLinFactNeighborX="-6423" custLinFactNeighborY="-1881">
        <dgm:presLayoutVars>
          <dgm:chMax val="1"/>
          <dgm:chPref val="1"/>
          <dgm:bulletEnabled val="1"/>
        </dgm:presLayoutVars>
      </dgm:prSet>
      <dgm:spPr/>
      <dgm:t>
        <a:bodyPr/>
        <a:lstStyle/>
        <a:p>
          <a:endParaRPr lang="en-GB"/>
        </a:p>
      </dgm:t>
    </dgm:pt>
    <dgm:pt modelId="{0AABD915-95FC-4456-A5BF-32CABADD9A40}" type="pres">
      <dgm:prSet presAssocID="{F6D7A902-3CC1-4191-ADF6-F333BE28FE29}" presName="ChildText" presStyleLbl="revTx" presStyleIdx="1" presStyleCnt="3" custScaleX="221399" custLinFactNeighborX="62530" custLinFactNeighborY="1745">
        <dgm:presLayoutVars>
          <dgm:chMax val="0"/>
          <dgm:chPref val="0"/>
          <dgm:bulletEnabled val="1"/>
        </dgm:presLayoutVars>
      </dgm:prSet>
      <dgm:spPr/>
      <dgm:t>
        <a:bodyPr/>
        <a:lstStyle/>
        <a:p>
          <a:endParaRPr lang="en-GB"/>
        </a:p>
      </dgm:t>
    </dgm:pt>
    <dgm:pt modelId="{33D2060B-C3C8-43EB-926F-E47DCA2B4F6B}" type="pres">
      <dgm:prSet presAssocID="{6178393B-24F3-4739-84F0-52D8FDF7E7E7}" presName="sibTrans" presStyleCnt="0"/>
      <dgm:spPr/>
    </dgm:pt>
    <dgm:pt modelId="{2DE24540-7751-4050-86E8-2929B7AF913A}" type="pres">
      <dgm:prSet presAssocID="{7109D5EC-E19D-4DAD-A51E-15925E226AC2}" presName="composite" presStyleCnt="0"/>
      <dgm:spPr/>
    </dgm:pt>
    <dgm:pt modelId="{4D668181-51B8-4700-B866-6C918E274F0C}" type="pres">
      <dgm:prSet presAssocID="{7109D5EC-E19D-4DAD-A51E-15925E226AC2}" presName="ParentText" presStyleLbl="node1" presStyleIdx="2" presStyleCnt="3" custScaleY="69048">
        <dgm:presLayoutVars>
          <dgm:chMax val="1"/>
          <dgm:chPref val="1"/>
          <dgm:bulletEnabled val="1"/>
        </dgm:presLayoutVars>
      </dgm:prSet>
      <dgm:spPr/>
      <dgm:t>
        <a:bodyPr/>
        <a:lstStyle/>
        <a:p>
          <a:endParaRPr lang="en-GB"/>
        </a:p>
      </dgm:t>
    </dgm:pt>
    <dgm:pt modelId="{161D584E-F639-40FC-B600-81CA15901B77}" type="pres">
      <dgm:prSet presAssocID="{7109D5EC-E19D-4DAD-A51E-15925E226AC2}" presName="FinalChildText" presStyleLbl="revTx" presStyleIdx="2" presStyleCnt="3" custScaleX="82791" custLinFactNeighborX="5558" custLinFactNeighborY="17076">
        <dgm:presLayoutVars>
          <dgm:chMax val="0"/>
          <dgm:chPref val="0"/>
          <dgm:bulletEnabled val="1"/>
        </dgm:presLayoutVars>
      </dgm:prSet>
      <dgm:spPr/>
      <dgm:t>
        <a:bodyPr/>
        <a:lstStyle/>
        <a:p>
          <a:endParaRPr lang="en-GB"/>
        </a:p>
      </dgm:t>
    </dgm:pt>
  </dgm:ptLst>
  <dgm:cxnLst>
    <dgm:cxn modelId="{894BB782-4C7C-4BA9-AABB-1AAE26B4DCF5}" type="presOf" srcId="{C5A7BC78-C546-46CA-9A62-CD6FF0D6EB93}" destId="{B5567D57-5937-486D-B753-59331EF7B999}" srcOrd="0" destOrd="0" presId="urn:microsoft.com/office/officeart/2005/8/layout/StepDownProcess"/>
    <dgm:cxn modelId="{4AFABBE2-4B60-44C2-9F3F-3364F868C873}" type="presOf" srcId="{5B318D71-66EC-439D-9F6A-D71291250CAD}" destId="{0AABD915-95FC-4456-A5BF-32CABADD9A40}" srcOrd="0" destOrd="0" presId="urn:microsoft.com/office/officeart/2005/8/layout/StepDownProcess"/>
    <dgm:cxn modelId="{6A6AB79B-2FD9-49C7-A268-DC769E2BB5E1}" srcId="{E4BD7533-3523-4DCD-BBDF-A47375BB627C}" destId="{C5A7BC78-C546-46CA-9A62-CD6FF0D6EB93}" srcOrd="0" destOrd="0" parTransId="{945DB920-1A7E-496D-9ABF-76879C15AE25}" sibTransId="{476007D4-AA85-4834-BE83-F998294167D7}"/>
    <dgm:cxn modelId="{A0ECF7EE-3821-49EC-9EB8-3CCB3F9203C9}" srcId="{DC88294D-C4BE-4FD2-AA36-F70F0AD5C3F1}" destId="{E4BD7533-3523-4DCD-BBDF-A47375BB627C}" srcOrd="0" destOrd="0" parTransId="{DA44E297-2619-4767-9952-9CA344754EAD}" sibTransId="{215D4429-BC7A-41BA-87D1-FE506EC91D3F}"/>
    <dgm:cxn modelId="{E9EE3BB6-16FB-4D9F-9C9B-56248B6D04BB}" srcId="{DC88294D-C4BE-4FD2-AA36-F70F0AD5C3F1}" destId="{7109D5EC-E19D-4DAD-A51E-15925E226AC2}" srcOrd="2" destOrd="0" parTransId="{370F497D-33BE-4F53-861E-640E2D815359}" sibTransId="{C9E88EF4-F06F-4D51-A845-0311C4C5F18E}"/>
    <dgm:cxn modelId="{4E7B4574-C8D1-4483-8D12-F7A84E01C6B1}" type="presOf" srcId="{DC88294D-C4BE-4FD2-AA36-F70F0AD5C3F1}" destId="{CEF594E3-2585-4AC1-BEC6-77D466649B13}" srcOrd="0" destOrd="0" presId="urn:microsoft.com/office/officeart/2005/8/layout/StepDownProcess"/>
    <dgm:cxn modelId="{A1E2F9D5-2259-4EDD-81C6-544D47DAFD7D}" type="presOf" srcId="{3739AB91-F593-456B-ABAC-267D72664539}" destId="{161D584E-F639-40FC-B600-81CA15901B77}" srcOrd="0" destOrd="0" presId="urn:microsoft.com/office/officeart/2005/8/layout/StepDownProcess"/>
    <dgm:cxn modelId="{3E8240FF-622B-432A-B894-E691C253D4B6}" type="presOf" srcId="{F6D7A902-3CC1-4191-ADF6-F333BE28FE29}" destId="{A29D37FE-D8EB-435B-8C3A-E684DAC9AA69}" srcOrd="0" destOrd="0" presId="urn:microsoft.com/office/officeart/2005/8/layout/StepDownProcess"/>
    <dgm:cxn modelId="{599217C6-796C-4B37-9202-453974D9DAE6}" srcId="{DC88294D-C4BE-4FD2-AA36-F70F0AD5C3F1}" destId="{F6D7A902-3CC1-4191-ADF6-F333BE28FE29}" srcOrd="1" destOrd="0" parTransId="{AD2069F7-EE10-4064-9AFF-C6D169B9C837}" sibTransId="{6178393B-24F3-4739-84F0-52D8FDF7E7E7}"/>
    <dgm:cxn modelId="{67137A9C-F79D-42B2-AEF9-C96F7136AB65}" srcId="{F6D7A902-3CC1-4191-ADF6-F333BE28FE29}" destId="{C01DE64A-6767-4A1F-B794-B4FD6FAEB891}" srcOrd="3" destOrd="0" parTransId="{A83783F2-4352-4D1E-93AB-80DA238A81AA}" sibTransId="{78A14040-9BB8-4670-971A-78DC86A32047}"/>
    <dgm:cxn modelId="{BF1590A6-4EF5-4A62-AAC4-4D18F8B85285}" type="presOf" srcId="{26EF96F0-E4B3-4040-9DF9-B56B4A0C796B}" destId="{0AABD915-95FC-4456-A5BF-32CABADD9A40}" srcOrd="0" destOrd="1" presId="urn:microsoft.com/office/officeart/2005/8/layout/StepDownProcess"/>
    <dgm:cxn modelId="{6BD42770-25E8-4305-BB87-E39236AFD762}" type="presOf" srcId="{C01DE64A-6767-4A1F-B794-B4FD6FAEB891}" destId="{0AABD915-95FC-4456-A5BF-32CABADD9A40}" srcOrd="0" destOrd="3" presId="urn:microsoft.com/office/officeart/2005/8/layout/StepDownProcess"/>
    <dgm:cxn modelId="{17D5BAF6-4544-4E7F-BE44-F11AC2F1EB3C}" srcId="{F6D7A902-3CC1-4191-ADF6-F333BE28FE29}" destId="{5B318D71-66EC-439D-9F6A-D71291250CAD}" srcOrd="0" destOrd="0" parTransId="{CE597F42-DEB5-4183-88DE-5AE8812848FD}" sibTransId="{65DAC3F1-D815-4412-BD3F-532B3C8413FD}"/>
    <dgm:cxn modelId="{B5BD8F3B-FA71-4EF7-B5F4-952E4A93D4AC}" srcId="{7109D5EC-E19D-4DAD-A51E-15925E226AC2}" destId="{3739AB91-F593-456B-ABAC-267D72664539}" srcOrd="0" destOrd="0" parTransId="{EFDE7B2C-08C8-43AA-BC31-E3D1A9DB4298}" sibTransId="{2AF52B77-A32A-4171-B5A9-E2653BE1F359}"/>
    <dgm:cxn modelId="{3E35B0EC-4F57-4D8F-A520-86DC78C3ABED}" type="presOf" srcId="{7109D5EC-E19D-4DAD-A51E-15925E226AC2}" destId="{4D668181-51B8-4700-B866-6C918E274F0C}" srcOrd="0" destOrd="0" presId="urn:microsoft.com/office/officeart/2005/8/layout/StepDownProcess"/>
    <dgm:cxn modelId="{5319633E-82CD-42AF-84E5-21F83AD423F3}" type="presOf" srcId="{E4BD7533-3523-4DCD-BBDF-A47375BB627C}" destId="{80B54996-5BEF-4BF4-AB79-BE92BC10B160}" srcOrd="0" destOrd="0" presId="urn:microsoft.com/office/officeart/2005/8/layout/StepDownProcess"/>
    <dgm:cxn modelId="{3C0D55A0-156A-468E-80AD-E9EF9062442E}" type="presOf" srcId="{570CDC86-1C0B-4A45-A3EF-FC37CE0C46F3}" destId="{0AABD915-95FC-4456-A5BF-32CABADD9A40}" srcOrd="0" destOrd="2" presId="urn:microsoft.com/office/officeart/2005/8/layout/StepDownProcess"/>
    <dgm:cxn modelId="{7B558A0A-648C-40A7-AA04-E00D112ABB28}" srcId="{F6D7A902-3CC1-4191-ADF6-F333BE28FE29}" destId="{570CDC86-1C0B-4A45-A3EF-FC37CE0C46F3}" srcOrd="2" destOrd="0" parTransId="{B54D5847-012D-48A2-8E56-840B605A87D8}" sibTransId="{8194DA77-70B2-4758-BCBE-408A2594BA54}"/>
    <dgm:cxn modelId="{32056CA0-585A-4440-B86A-B04C69FA4016}" srcId="{F6D7A902-3CC1-4191-ADF6-F333BE28FE29}" destId="{26EF96F0-E4B3-4040-9DF9-B56B4A0C796B}" srcOrd="1" destOrd="0" parTransId="{E3F173AE-ED72-4CE8-B7FC-7BA5AA9A12B6}" sibTransId="{7CEA3DCE-5F80-42A3-A3B8-339BE38EA10D}"/>
    <dgm:cxn modelId="{7E173013-F58E-46D2-999C-78BDCE934FCC}" type="presParOf" srcId="{CEF594E3-2585-4AC1-BEC6-77D466649B13}" destId="{9A2EC3C2-A3C3-481B-B043-5527E5AC1FFA}" srcOrd="0" destOrd="0" presId="urn:microsoft.com/office/officeart/2005/8/layout/StepDownProcess"/>
    <dgm:cxn modelId="{516AA977-FAEB-42BD-A7BC-58A321E0C5E9}" type="presParOf" srcId="{9A2EC3C2-A3C3-481B-B043-5527E5AC1FFA}" destId="{8439D68F-8AFC-449A-91FE-00BEDC72271C}" srcOrd="0" destOrd="0" presId="urn:microsoft.com/office/officeart/2005/8/layout/StepDownProcess"/>
    <dgm:cxn modelId="{0B395DE2-0D20-4A49-AA99-23086DF245CE}" type="presParOf" srcId="{9A2EC3C2-A3C3-481B-B043-5527E5AC1FFA}" destId="{80B54996-5BEF-4BF4-AB79-BE92BC10B160}" srcOrd="1" destOrd="0" presId="urn:microsoft.com/office/officeart/2005/8/layout/StepDownProcess"/>
    <dgm:cxn modelId="{74F0FFB9-0D89-4572-8A43-A3466D6B3FDB}" type="presParOf" srcId="{9A2EC3C2-A3C3-481B-B043-5527E5AC1FFA}" destId="{B5567D57-5937-486D-B753-59331EF7B999}" srcOrd="2" destOrd="0" presId="urn:microsoft.com/office/officeart/2005/8/layout/StepDownProcess"/>
    <dgm:cxn modelId="{A81DFC27-96A0-47E5-AB3D-91C57D4A2C36}" type="presParOf" srcId="{CEF594E3-2585-4AC1-BEC6-77D466649B13}" destId="{80B60807-43C9-4ECB-8998-51D3B282F977}" srcOrd="1" destOrd="0" presId="urn:microsoft.com/office/officeart/2005/8/layout/StepDownProcess"/>
    <dgm:cxn modelId="{B7D11B11-61CF-4F6D-A8C6-EEE91772436A}" type="presParOf" srcId="{CEF594E3-2585-4AC1-BEC6-77D466649B13}" destId="{E4B5DCEB-82AD-44EB-9647-DF944ED125DB}" srcOrd="2" destOrd="0" presId="urn:microsoft.com/office/officeart/2005/8/layout/StepDownProcess"/>
    <dgm:cxn modelId="{A896B6DF-7C63-4928-9D16-EA1EBA1B5FBF}" type="presParOf" srcId="{E4B5DCEB-82AD-44EB-9647-DF944ED125DB}" destId="{88863826-4137-4423-83BF-8FFB0139CE5C}" srcOrd="0" destOrd="0" presId="urn:microsoft.com/office/officeart/2005/8/layout/StepDownProcess"/>
    <dgm:cxn modelId="{F953D4BC-1B3B-4E59-9019-DFBD4E6F999F}" type="presParOf" srcId="{E4B5DCEB-82AD-44EB-9647-DF944ED125DB}" destId="{A29D37FE-D8EB-435B-8C3A-E684DAC9AA69}" srcOrd="1" destOrd="0" presId="urn:microsoft.com/office/officeart/2005/8/layout/StepDownProcess"/>
    <dgm:cxn modelId="{ECB816DD-DCED-4EB8-B5A0-3205BD0B12D0}" type="presParOf" srcId="{E4B5DCEB-82AD-44EB-9647-DF944ED125DB}" destId="{0AABD915-95FC-4456-A5BF-32CABADD9A40}" srcOrd="2" destOrd="0" presId="urn:microsoft.com/office/officeart/2005/8/layout/StepDownProcess"/>
    <dgm:cxn modelId="{00CFA2EF-2CBC-4184-A096-C1E049732C7F}" type="presParOf" srcId="{CEF594E3-2585-4AC1-BEC6-77D466649B13}" destId="{33D2060B-C3C8-43EB-926F-E47DCA2B4F6B}" srcOrd="3" destOrd="0" presId="urn:microsoft.com/office/officeart/2005/8/layout/StepDownProcess"/>
    <dgm:cxn modelId="{19D2F4E4-3A3B-4AE2-9587-25600B8408B2}" type="presParOf" srcId="{CEF594E3-2585-4AC1-BEC6-77D466649B13}" destId="{2DE24540-7751-4050-86E8-2929B7AF913A}" srcOrd="4" destOrd="0" presId="urn:microsoft.com/office/officeart/2005/8/layout/StepDownProcess"/>
    <dgm:cxn modelId="{8887B0D1-4B30-4C4D-B29D-2D7E6DB44C53}" type="presParOf" srcId="{2DE24540-7751-4050-86E8-2929B7AF913A}" destId="{4D668181-51B8-4700-B866-6C918E274F0C}" srcOrd="0" destOrd="0" presId="urn:microsoft.com/office/officeart/2005/8/layout/StepDownProcess"/>
    <dgm:cxn modelId="{A7AEE6D9-32CF-4DC7-93C9-B7739CD52B08}" type="presParOf" srcId="{2DE24540-7751-4050-86E8-2929B7AF913A}" destId="{161D584E-F639-40FC-B600-81CA15901B77}"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FF53509-8104-427C-9A63-E774ED8E4BFC}" type="doc">
      <dgm:prSet loTypeId="urn:microsoft.com/office/officeart/2008/layout/LinedList" loCatId="list" qsTypeId="urn:microsoft.com/office/officeart/2005/8/quickstyle/simple2" qsCatId="simple" csTypeId="urn:microsoft.com/office/officeart/2005/8/colors/accent3_5" csCatId="accent3" phldr="1"/>
      <dgm:spPr/>
      <dgm:t>
        <a:bodyPr/>
        <a:lstStyle/>
        <a:p>
          <a:endParaRPr lang="en-GB"/>
        </a:p>
      </dgm:t>
    </dgm:pt>
    <dgm:pt modelId="{6E93E0C3-15FF-4AFE-AC91-287D519E6C4E}">
      <dgm:prSet phldrT="[Text]"/>
      <dgm:spPr/>
      <dgm:t>
        <a:bodyPr/>
        <a:lstStyle/>
        <a:p>
          <a:r>
            <a:rPr lang="en-GB" b="1" dirty="0" smtClean="0"/>
            <a:t>Handwashing</a:t>
          </a:r>
          <a:endParaRPr lang="en-GB" b="1" dirty="0"/>
        </a:p>
      </dgm:t>
    </dgm:pt>
    <dgm:pt modelId="{9A3BB11E-D23B-4F50-BC5C-E60640B361C1}" type="parTrans" cxnId="{747537C9-4755-483F-9063-363A754A1F3B}">
      <dgm:prSet/>
      <dgm:spPr/>
      <dgm:t>
        <a:bodyPr/>
        <a:lstStyle/>
        <a:p>
          <a:endParaRPr lang="en-GB"/>
        </a:p>
      </dgm:t>
    </dgm:pt>
    <dgm:pt modelId="{F653FEE8-92EA-4DD3-819D-BC22AFE6F335}" type="sibTrans" cxnId="{747537C9-4755-483F-9063-363A754A1F3B}">
      <dgm:prSet/>
      <dgm:spPr/>
      <dgm:t>
        <a:bodyPr/>
        <a:lstStyle/>
        <a:p>
          <a:endParaRPr lang="en-GB"/>
        </a:p>
      </dgm:t>
    </dgm:pt>
    <dgm:pt modelId="{0A5C23DB-7581-4994-AE0C-C551495465CD}">
      <dgm:prSet phldrT="[Text]"/>
      <dgm:spPr/>
      <dgm:t>
        <a:bodyPr/>
        <a:lstStyle/>
        <a:p>
          <a:r>
            <a:rPr lang="en-GB" dirty="0" smtClean="0"/>
            <a:t>Single most important IP Practice</a:t>
          </a:r>
          <a:endParaRPr lang="en-GB" dirty="0"/>
        </a:p>
      </dgm:t>
    </dgm:pt>
    <dgm:pt modelId="{DBE9DB0E-237F-4CF6-B02D-95699254F5C2}" type="parTrans" cxnId="{ACBE2CC8-0AF7-44AA-9218-FAB128605962}">
      <dgm:prSet/>
      <dgm:spPr/>
      <dgm:t>
        <a:bodyPr/>
        <a:lstStyle/>
        <a:p>
          <a:endParaRPr lang="en-GB"/>
        </a:p>
      </dgm:t>
    </dgm:pt>
    <dgm:pt modelId="{58EE5C76-BEE2-47D9-86AE-1F7F62008E99}" type="sibTrans" cxnId="{ACBE2CC8-0AF7-44AA-9218-FAB128605962}">
      <dgm:prSet/>
      <dgm:spPr/>
      <dgm:t>
        <a:bodyPr/>
        <a:lstStyle/>
        <a:p>
          <a:endParaRPr lang="en-GB"/>
        </a:p>
      </dgm:t>
    </dgm:pt>
    <dgm:pt modelId="{DFDD44A8-AA9A-452E-A323-2D743C401F4A}">
      <dgm:prSet phldrT="[Text]"/>
      <dgm:spPr/>
      <dgm:t>
        <a:bodyPr/>
        <a:lstStyle/>
        <a:p>
          <a:r>
            <a:rPr lang="en-US" dirty="0" smtClean="0"/>
            <a:t>Wash hands before and after examining or</a:t>
          </a:r>
          <a:endParaRPr lang="en-GB" dirty="0" smtClean="0"/>
        </a:p>
        <a:p>
          <a:r>
            <a:rPr lang="en-GB" dirty="0" smtClean="0"/>
            <a:t>treating each client.</a:t>
          </a:r>
          <a:endParaRPr lang="en-GB" dirty="0"/>
        </a:p>
      </dgm:t>
    </dgm:pt>
    <dgm:pt modelId="{275CFC09-E4D8-4461-838B-41EEB8D7655D}" type="parTrans" cxnId="{F96FA80F-216E-4EAC-AEB5-E40088146270}">
      <dgm:prSet/>
      <dgm:spPr/>
      <dgm:t>
        <a:bodyPr/>
        <a:lstStyle/>
        <a:p>
          <a:endParaRPr lang="en-GB"/>
        </a:p>
      </dgm:t>
    </dgm:pt>
    <dgm:pt modelId="{4C6F367B-572F-4EE9-88E4-AE7E02ABDBCB}" type="sibTrans" cxnId="{F96FA80F-216E-4EAC-AEB5-E40088146270}">
      <dgm:prSet/>
      <dgm:spPr/>
      <dgm:t>
        <a:bodyPr/>
        <a:lstStyle/>
        <a:p>
          <a:endParaRPr lang="en-GB"/>
        </a:p>
      </dgm:t>
    </dgm:pt>
    <dgm:pt modelId="{23D16F3F-5768-4CB3-B875-41B81FFEF5F0}">
      <dgm:prSet phldrT="[Text]"/>
      <dgm:spPr/>
      <dgm:t>
        <a:bodyPr/>
        <a:lstStyle/>
        <a:p>
          <a:r>
            <a:rPr lang="en-US" dirty="0" smtClean="0"/>
            <a:t>Use clean water and plain soap, and rub hands</a:t>
          </a:r>
          <a:endParaRPr lang="en-GB" dirty="0" smtClean="0"/>
        </a:p>
        <a:p>
          <a:r>
            <a:rPr lang="en-US" dirty="0" smtClean="0"/>
            <a:t>for at least 10 to 15 seconds. Dry hands with a paper towel or a clean, dry individual </a:t>
          </a:r>
          <a:r>
            <a:rPr lang="en-GB" dirty="0" smtClean="0"/>
            <a:t>cloth towel</a:t>
          </a:r>
          <a:endParaRPr lang="en-GB" dirty="0"/>
        </a:p>
      </dgm:t>
    </dgm:pt>
    <dgm:pt modelId="{4FC6DD4A-156D-42A8-939E-08CCB8A55416}" type="parTrans" cxnId="{A4A59294-759D-42BB-8A7F-26954BAEDA8C}">
      <dgm:prSet/>
      <dgm:spPr/>
      <dgm:t>
        <a:bodyPr/>
        <a:lstStyle/>
        <a:p>
          <a:endParaRPr lang="en-GB"/>
        </a:p>
      </dgm:t>
    </dgm:pt>
    <dgm:pt modelId="{C6EBB764-7FFF-4CBE-B4B5-ABA9DD08F0CC}" type="sibTrans" cxnId="{A4A59294-759D-42BB-8A7F-26954BAEDA8C}">
      <dgm:prSet/>
      <dgm:spPr/>
      <dgm:t>
        <a:bodyPr/>
        <a:lstStyle/>
        <a:p>
          <a:endParaRPr lang="en-GB"/>
        </a:p>
      </dgm:t>
    </dgm:pt>
    <dgm:pt modelId="{BFC21CF6-1EE8-44D7-8409-782A97C2BEB5}" type="pres">
      <dgm:prSet presAssocID="{1FF53509-8104-427C-9A63-E774ED8E4BFC}" presName="vert0" presStyleCnt="0">
        <dgm:presLayoutVars>
          <dgm:dir/>
          <dgm:animOne val="branch"/>
          <dgm:animLvl val="lvl"/>
        </dgm:presLayoutVars>
      </dgm:prSet>
      <dgm:spPr/>
      <dgm:t>
        <a:bodyPr/>
        <a:lstStyle/>
        <a:p>
          <a:endParaRPr lang="en-GB"/>
        </a:p>
      </dgm:t>
    </dgm:pt>
    <dgm:pt modelId="{CB2B9F54-9AD3-4E47-B22A-15DC9CBD5599}" type="pres">
      <dgm:prSet presAssocID="{6E93E0C3-15FF-4AFE-AC91-287D519E6C4E}" presName="thickLine" presStyleLbl="alignNode1" presStyleIdx="0" presStyleCnt="1"/>
      <dgm:spPr/>
    </dgm:pt>
    <dgm:pt modelId="{9D3ECEEB-790B-4D1F-A2B3-0D8B6EF5E50C}" type="pres">
      <dgm:prSet presAssocID="{6E93E0C3-15FF-4AFE-AC91-287D519E6C4E}" presName="horz1" presStyleCnt="0"/>
      <dgm:spPr/>
    </dgm:pt>
    <dgm:pt modelId="{4BA4A385-65CC-4CF3-BAB9-FE223B3366E3}" type="pres">
      <dgm:prSet presAssocID="{6E93E0C3-15FF-4AFE-AC91-287D519E6C4E}" presName="tx1" presStyleLbl="revTx" presStyleIdx="0" presStyleCnt="4" custScaleX="149680"/>
      <dgm:spPr/>
      <dgm:t>
        <a:bodyPr/>
        <a:lstStyle/>
        <a:p>
          <a:endParaRPr lang="en-GB"/>
        </a:p>
      </dgm:t>
    </dgm:pt>
    <dgm:pt modelId="{492C2943-4A86-4254-B27D-7DD529905539}" type="pres">
      <dgm:prSet presAssocID="{6E93E0C3-15FF-4AFE-AC91-287D519E6C4E}" presName="vert1" presStyleCnt="0"/>
      <dgm:spPr/>
    </dgm:pt>
    <dgm:pt modelId="{2D7D1133-16D1-4F4F-9F28-A7DFFD32038C}" type="pres">
      <dgm:prSet presAssocID="{0A5C23DB-7581-4994-AE0C-C551495465CD}" presName="vertSpace2a" presStyleCnt="0"/>
      <dgm:spPr/>
    </dgm:pt>
    <dgm:pt modelId="{A6EC2B73-0531-4409-A6E4-2313144B8644}" type="pres">
      <dgm:prSet presAssocID="{0A5C23DB-7581-4994-AE0C-C551495465CD}" presName="horz2" presStyleCnt="0"/>
      <dgm:spPr/>
    </dgm:pt>
    <dgm:pt modelId="{36F9B669-EEA5-45ED-BBFB-8733EDC24410}" type="pres">
      <dgm:prSet presAssocID="{0A5C23DB-7581-4994-AE0C-C551495465CD}" presName="horzSpace2" presStyleCnt="0"/>
      <dgm:spPr/>
    </dgm:pt>
    <dgm:pt modelId="{C4578575-5585-4E26-9F96-DD929F8A1CBB}" type="pres">
      <dgm:prSet presAssocID="{0A5C23DB-7581-4994-AE0C-C551495465CD}" presName="tx2" presStyleLbl="revTx" presStyleIdx="1" presStyleCnt="4"/>
      <dgm:spPr/>
      <dgm:t>
        <a:bodyPr/>
        <a:lstStyle/>
        <a:p>
          <a:endParaRPr lang="en-GB"/>
        </a:p>
      </dgm:t>
    </dgm:pt>
    <dgm:pt modelId="{C67A3194-203B-4305-AA38-B41E0FA9A70A}" type="pres">
      <dgm:prSet presAssocID="{0A5C23DB-7581-4994-AE0C-C551495465CD}" presName="vert2" presStyleCnt="0"/>
      <dgm:spPr/>
    </dgm:pt>
    <dgm:pt modelId="{11F6410E-BC6A-498D-9275-CF069C4939E0}" type="pres">
      <dgm:prSet presAssocID="{0A5C23DB-7581-4994-AE0C-C551495465CD}" presName="thinLine2b" presStyleLbl="callout" presStyleIdx="0" presStyleCnt="3"/>
      <dgm:spPr/>
    </dgm:pt>
    <dgm:pt modelId="{1E7F8C3A-D59E-44D1-B989-45FCAA514E06}" type="pres">
      <dgm:prSet presAssocID="{0A5C23DB-7581-4994-AE0C-C551495465CD}" presName="vertSpace2b" presStyleCnt="0"/>
      <dgm:spPr/>
    </dgm:pt>
    <dgm:pt modelId="{336CA6C0-8D08-490E-B9F5-BF2AF0625A21}" type="pres">
      <dgm:prSet presAssocID="{DFDD44A8-AA9A-452E-A323-2D743C401F4A}" presName="horz2" presStyleCnt="0"/>
      <dgm:spPr/>
    </dgm:pt>
    <dgm:pt modelId="{3159E345-8DB6-4CF8-ABAF-8E7F58BFEEFF}" type="pres">
      <dgm:prSet presAssocID="{DFDD44A8-AA9A-452E-A323-2D743C401F4A}" presName="horzSpace2" presStyleCnt="0"/>
      <dgm:spPr/>
    </dgm:pt>
    <dgm:pt modelId="{A9ABCEDE-D092-4756-A93F-21B92B4A07B3}" type="pres">
      <dgm:prSet presAssocID="{DFDD44A8-AA9A-452E-A323-2D743C401F4A}" presName="tx2" presStyleLbl="revTx" presStyleIdx="2" presStyleCnt="4"/>
      <dgm:spPr/>
      <dgm:t>
        <a:bodyPr/>
        <a:lstStyle/>
        <a:p>
          <a:endParaRPr lang="en-GB"/>
        </a:p>
      </dgm:t>
    </dgm:pt>
    <dgm:pt modelId="{7E42F516-4DE2-41B4-B14F-E4882EFC201E}" type="pres">
      <dgm:prSet presAssocID="{DFDD44A8-AA9A-452E-A323-2D743C401F4A}" presName="vert2" presStyleCnt="0"/>
      <dgm:spPr/>
    </dgm:pt>
    <dgm:pt modelId="{6BEE112B-45EC-4943-9723-F33955700F27}" type="pres">
      <dgm:prSet presAssocID="{DFDD44A8-AA9A-452E-A323-2D743C401F4A}" presName="thinLine2b" presStyleLbl="callout" presStyleIdx="1" presStyleCnt="3"/>
      <dgm:spPr/>
    </dgm:pt>
    <dgm:pt modelId="{BB393537-474D-4953-B885-D8CA3C807D19}" type="pres">
      <dgm:prSet presAssocID="{DFDD44A8-AA9A-452E-A323-2D743C401F4A}" presName="vertSpace2b" presStyleCnt="0"/>
      <dgm:spPr/>
    </dgm:pt>
    <dgm:pt modelId="{FB652064-3802-4E7B-B18B-EA212B1935FE}" type="pres">
      <dgm:prSet presAssocID="{23D16F3F-5768-4CB3-B875-41B81FFEF5F0}" presName="horz2" presStyleCnt="0"/>
      <dgm:spPr/>
    </dgm:pt>
    <dgm:pt modelId="{998BC70E-FA31-408F-B212-FCB179774300}" type="pres">
      <dgm:prSet presAssocID="{23D16F3F-5768-4CB3-B875-41B81FFEF5F0}" presName="horzSpace2" presStyleCnt="0"/>
      <dgm:spPr/>
    </dgm:pt>
    <dgm:pt modelId="{114FE01B-09F0-4A71-81D7-081D15ADAD90}" type="pres">
      <dgm:prSet presAssocID="{23D16F3F-5768-4CB3-B875-41B81FFEF5F0}" presName="tx2" presStyleLbl="revTx" presStyleIdx="3" presStyleCnt="4"/>
      <dgm:spPr/>
      <dgm:t>
        <a:bodyPr/>
        <a:lstStyle/>
        <a:p>
          <a:endParaRPr lang="en-GB"/>
        </a:p>
      </dgm:t>
    </dgm:pt>
    <dgm:pt modelId="{AA802D17-B69D-4FB9-AD97-8B42734BB268}" type="pres">
      <dgm:prSet presAssocID="{23D16F3F-5768-4CB3-B875-41B81FFEF5F0}" presName="vert2" presStyleCnt="0"/>
      <dgm:spPr/>
    </dgm:pt>
    <dgm:pt modelId="{CB2E5729-D36B-4476-968D-1AD7AB2C42C5}" type="pres">
      <dgm:prSet presAssocID="{23D16F3F-5768-4CB3-B875-41B81FFEF5F0}" presName="thinLine2b" presStyleLbl="callout" presStyleIdx="2" presStyleCnt="3"/>
      <dgm:spPr/>
    </dgm:pt>
    <dgm:pt modelId="{1116B670-8FA2-43DA-8085-9BFC1E9A5C64}" type="pres">
      <dgm:prSet presAssocID="{23D16F3F-5768-4CB3-B875-41B81FFEF5F0}" presName="vertSpace2b" presStyleCnt="0"/>
      <dgm:spPr/>
    </dgm:pt>
  </dgm:ptLst>
  <dgm:cxnLst>
    <dgm:cxn modelId="{35C3D7D2-83C0-4CF6-BCA4-D46DE5F9AA05}" type="presOf" srcId="{0A5C23DB-7581-4994-AE0C-C551495465CD}" destId="{C4578575-5585-4E26-9F96-DD929F8A1CBB}" srcOrd="0" destOrd="0" presId="urn:microsoft.com/office/officeart/2008/layout/LinedList"/>
    <dgm:cxn modelId="{ACBE2CC8-0AF7-44AA-9218-FAB128605962}" srcId="{6E93E0C3-15FF-4AFE-AC91-287D519E6C4E}" destId="{0A5C23DB-7581-4994-AE0C-C551495465CD}" srcOrd="0" destOrd="0" parTransId="{DBE9DB0E-237F-4CF6-B02D-95699254F5C2}" sibTransId="{58EE5C76-BEE2-47D9-86AE-1F7F62008E99}"/>
    <dgm:cxn modelId="{1FB2658F-DF66-4821-BCCC-3200828D9B71}" type="presOf" srcId="{6E93E0C3-15FF-4AFE-AC91-287D519E6C4E}" destId="{4BA4A385-65CC-4CF3-BAB9-FE223B3366E3}" srcOrd="0" destOrd="0" presId="urn:microsoft.com/office/officeart/2008/layout/LinedList"/>
    <dgm:cxn modelId="{747537C9-4755-483F-9063-363A754A1F3B}" srcId="{1FF53509-8104-427C-9A63-E774ED8E4BFC}" destId="{6E93E0C3-15FF-4AFE-AC91-287D519E6C4E}" srcOrd="0" destOrd="0" parTransId="{9A3BB11E-D23B-4F50-BC5C-E60640B361C1}" sibTransId="{F653FEE8-92EA-4DD3-819D-BC22AFE6F335}"/>
    <dgm:cxn modelId="{A4A59294-759D-42BB-8A7F-26954BAEDA8C}" srcId="{6E93E0C3-15FF-4AFE-AC91-287D519E6C4E}" destId="{23D16F3F-5768-4CB3-B875-41B81FFEF5F0}" srcOrd="2" destOrd="0" parTransId="{4FC6DD4A-156D-42A8-939E-08CCB8A55416}" sibTransId="{C6EBB764-7FFF-4CBE-B4B5-ABA9DD08F0CC}"/>
    <dgm:cxn modelId="{F96FA80F-216E-4EAC-AEB5-E40088146270}" srcId="{6E93E0C3-15FF-4AFE-AC91-287D519E6C4E}" destId="{DFDD44A8-AA9A-452E-A323-2D743C401F4A}" srcOrd="1" destOrd="0" parTransId="{275CFC09-E4D8-4461-838B-41EEB8D7655D}" sibTransId="{4C6F367B-572F-4EE9-88E4-AE7E02ABDBCB}"/>
    <dgm:cxn modelId="{6967670E-1C81-4C19-9A56-6F2F95787769}" type="presOf" srcId="{1FF53509-8104-427C-9A63-E774ED8E4BFC}" destId="{BFC21CF6-1EE8-44D7-8409-782A97C2BEB5}" srcOrd="0" destOrd="0" presId="urn:microsoft.com/office/officeart/2008/layout/LinedList"/>
    <dgm:cxn modelId="{39DE3328-D922-42FA-8FF5-B10C50091945}" type="presOf" srcId="{23D16F3F-5768-4CB3-B875-41B81FFEF5F0}" destId="{114FE01B-09F0-4A71-81D7-081D15ADAD90}" srcOrd="0" destOrd="0" presId="urn:microsoft.com/office/officeart/2008/layout/LinedList"/>
    <dgm:cxn modelId="{B9473A89-F0CE-4AD9-A7E9-801224A2D079}" type="presOf" srcId="{DFDD44A8-AA9A-452E-A323-2D743C401F4A}" destId="{A9ABCEDE-D092-4756-A93F-21B92B4A07B3}" srcOrd="0" destOrd="0" presId="urn:microsoft.com/office/officeart/2008/layout/LinedList"/>
    <dgm:cxn modelId="{3012F341-67D2-4C56-8B2F-2193CF9026AF}" type="presParOf" srcId="{BFC21CF6-1EE8-44D7-8409-782A97C2BEB5}" destId="{CB2B9F54-9AD3-4E47-B22A-15DC9CBD5599}" srcOrd="0" destOrd="0" presId="urn:microsoft.com/office/officeart/2008/layout/LinedList"/>
    <dgm:cxn modelId="{A4FDD341-A3A4-4CCD-9708-77A87009CE22}" type="presParOf" srcId="{BFC21CF6-1EE8-44D7-8409-782A97C2BEB5}" destId="{9D3ECEEB-790B-4D1F-A2B3-0D8B6EF5E50C}" srcOrd="1" destOrd="0" presId="urn:microsoft.com/office/officeart/2008/layout/LinedList"/>
    <dgm:cxn modelId="{09CDE1F9-BCDA-4322-AD6D-C0BB356539F4}" type="presParOf" srcId="{9D3ECEEB-790B-4D1F-A2B3-0D8B6EF5E50C}" destId="{4BA4A385-65CC-4CF3-BAB9-FE223B3366E3}" srcOrd="0" destOrd="0" presId="urn:microsoft.com/office/officeart/2008/layout/LinedList"/>
    <dgm:cxn modelId="{26D11BCB-18B3-4A49-BF70-7485AF08303A}" type="presParOf" srcId="{9D3ECEEB-790B-4D1F-A2B3-0D8B6EF5E50C}" destId="{492C2943-4A86-4254-B27D-7DD529905539}" srcOrd="1" destOrd="0" presId="urn:microsoft.com/office/officeart/2008/layout/LinedList"/>
    <dgm:cxn modelId="{1ABEBE7C-42FF-4933-B94A-70655601A838}" type="presParOf" srcId="{492C2943-4A86-4254-B27D-7DD529905539}" destId="{2D7D1133-16D1-4F4F-9F28-A7DFFD32038C}" srcOrd="0" destOrd="0" presId="urn:microsoft.com/office/officeart/2008/layout/LinedList"/>
    <dgm:cxn modelId="{589E9731-F981-4C7F-8FE4-0B3FE1BB2682}" type="presParOf" srcId="{492C2943-4A86-4254-B27D-7DD529905539}" destId="{A6EC2B73-0531-4409-A6E4-2313144B8644}" srcOrd="1" destOrd="0" presId="urn:microsoft.com/office/officeart/2008/layout/LinedList"/>
    <dgm:cxn modelId="{16F7A23F-C3C3-488E-80F6-7767BAC44BD5}" type="presParOf" srcId="{A6EC2B73-0531-4409-A6E4-2313144B8644}" destId="{36F9B669-EEA5-45ED-BBFB-8733EDC24410}" srcOrd="0" destOrd="0" presId="urn:microsoft.com/office/officeart/2008/layout/LinedList"/>
    <dgm:cxn modelId="{4BEBEF03-555A-4F3B-AD09-5859DB71EA9A}" type="presParOf" srcId="{A6EC2B73-0531-4409-A6E4-2313144B8644}" destId="{C4578575-5585-4E26-9F96-DD929F8A1CBB}" srcOrd="1" destOrd="0" presId="urn:microsoft.com/office/officeart/2008/layout/LinedList"/>
    <dgm:cxn modelId="{802CF4F3-779E-416F-9468-32B4927FE3A9}" type="presParOf" srcId="{A6EC2B73-0531-4409-A6E4-2313144B8644}" destId="{C67A3194-203B-4305-AA38-B41E0FA9A70A}" srcOrd="2" destOrd="0" presId="urn:microsoft.com/office/officeart/2008/layout/LinedList"/>
    <dgm:cxn modelId="{41D933CE-E25E-4AB6-944D-AD6CB279B68F}" type="presParOf" srcId="{492C2943-4A86-4254-B27D-7DD529905539}" destId="{11F6410E-BC6A-498D-9275-CF069C4939E0}" srcOrd="2" destOrd="0" presId="urn:microsoft.com/office/officeart/2008/layout/LinedList"/>
    <dgm:cxn modelId="{14C671C8-BF46-47BB-8970-AACD1AD69D5E}" type="presParOf" srcId="{492C2943-4A86-4254-B27D-7DD529905539}" destId="{1E7F8C3A-D59E-44D1-B989-45FCAA514E06}" srcOrd="3" destOrd="0" presId="urn:microsoft.com/office/officeart/2008/layout/LinedList"/>
    <dgm:cxn modelId="{666E5C71-4D87-41C7-A270-21097399AA00}" type="presParOf" srcId="{492C2943-4A86-4254-B27D-7DD529905539}" destId="{336CA6C0-8D08-490E-B9F5-BF2AF0625A21}" srcOrd="4" destOrd="0" presId="urn:microsoft.com/office/officeart/2008/layout/LinedList"/>
    <dgm:cxn modelId="{2225B3AA-9EE9-4341-876D-E959207D8B1F}" type="presParOf" srcId="{336CA6C0-8D08-490E-B9F5-BF2AF0625A21}" destId="{3159E345-8DB6-4CF8-ABAF-8E7F58BFEEFF}" srcOrd="0" destOrd="0" presId="urn:microsoft.com/office/officeart/2008/layout/LinedList"/>
    <dgm:cxn modelId="{B6B5602A-C48E-4C9B-98DB-4B08A509AA70}" type="presParOf" srcId="{336CA6C0-8D08-490E-B9F5-BF2AF0625A21}" destId="{A9ABCEDE-D092-4756-A93F-21B92B4A07B3}" srcOrd="1" destOrd="0" presId="urn:microsoft.com/office/officeart/2008/layout/LinedList"/>
    <dgm:cxn modelId="{2A5CAEFD-CDA5-440C-A44D-F44DFDFBCDD0}" type="presParOf" srcId="{336CA6C0-8D08-490E-B9F5-BF2AF0625A21}" destId="{7E42F516-4DE2-41B4-B14F-E4882EFC201E}" srcOrd="2" destOrd="0" presId="urn:microsoft.com/office/officeart/2008/layout/LinedList"/>
    <dgm:cxn modelId="{C31F48B1-C12C-489C-A0DB-36DDC7C7D3F7}" type="presParOf" srcId="{492C2943-4A86-4254-B27D-7DD529905539}" destId="{6BEE112B-45EC-4943-9723-F33955700F27}" srcOrd="5" destOrd="0" presId="urn:microsoft.com/office/officeart/2008/layout/LinedList"/>
    <dgm:cxn modelId="{02D38D5F-AECB-4BDD-85E4-2D6479763BC0}" type="presParOf" srcId="{492C2943-4A86-4254-B27D-7DD529905539}" destId="{BB393537-474D-4953-B885-D8CA3C807D19}" srcOrd="6" destOrd="0" presId="urn:microsoft.com/office/officeart/2008/layout/LinedList"/>
    <dgm:cxn modelId="{A01A28AC-795B-4447-A684-7038BC64B1F4}" type="presParOf" srcId="{492C2943-4A86-4254-B27D-7DD529905539}" destId="{FB652064-3802-4E7B-B18B-EA212B1935FE}" srcOrd="7" destOrd="0" presId="urn:microsoft.com/office/officeart/2008/layout/LinedList"/>
    <dgm:cxn modelId="{59F8BB9B-367D-4E9A-892C-6B14A9C33011}" type="presParOf" srcId="{FB652064-3802-4E7B-B18B-EA212B1935FE}" destId="{998BC70E-FA31-408F-B212-FCB179774300}" srcOrd="0" destOrd="0" presId="urn:microsoft.com/office/officeart/2008/layout/LinedList"/>
    <dgm:cxn modelId="{F8877B45-06F7-4A6F-B94C-93C11EA658FA}" type="presParOf" srcId="{FB652064-3802-4E7B-B18B-EA212B1935FE}" destId="{114FE01B-09F0-4A71-81D7-081D15ADAD90}" srcOrd="1" destOrd="0" presId="urn:microsoft.com/office/officeart/2008/layout/LinedList"/>
    <dgm:cxn modelId="{5AA4F6D0-0F1F-4A19-9598-A9CE0692BBA3}" type="presParOf" srcId="{FB652064-3802-4E7B-B18B-EA212B1935FE}" destId="{AA802D17-B69D-4FB9-AD97-8B42734BB268}" srcOrd="2" destOrd="0" presId="urn:microsoft.com/office/officeart/2008/layout/LinedList"/>
    <dgm:cxn modelId="{12A726E7-D43B-4B3B-B9BF-9609E2DB751E}" type="presParOf" srcId="{492C2943-4A86-4254-B27D-7DD529905539}" destId="{CB2E5729-D36B-4476-968D-1AD7AB2C42C5}" srcOrd="8" destOrd="0" presId="urn:microsoft.com/office/officeart/2008/layout/LinedList"/>
    <dgm:cxn modelId="{39CB0461-E436-4FA9-B782-BD600C60C328}" type="presParOf" srcId="{492C2943-4A86-4254-B27D-7DD529905539}" destId="{1116B670-8FA2-43DA-8085-9BFC1E9A5C64}" srcOrd="9"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FF53509-8104-427C-9A63-E774ED8E4BFC}" type="doc">
      <dgm:prSet loTypeId="urn:microsoft.com/office/officeart/2008/layout/LinedList" loCatId="list" qsTypeId="urn:microsoft.com/office/officeart/2005/8/quickstyle/simple2" qsCatId="simple" csTypeId="urn:microsoft.com/office/officeart/2005/8/colors/accent3_5" csCatId="accent3" phldr="1"/>
      <dgm:spPr/>
      <dgm:t>
        <a:bodyPr/>
        <a:lstStyle/>
        <a:p>
          <a:endParaRPr lang="en-GB"/>
        </a:p>
      </dgm:t>
    </dgm:pt>
    <dgm:pt modelId="{6E93E0C3-15FF-4AFE-AC91-287D519E6C4E}">
      <dgm:prSet phldrT="[Text]" custT="1"/>
      <dgm:spPr/>
      <dgm:t>
        <a:bodyPr/>
        <a:lstStyle/>
        <a:p>
          <a:r>
            <a:rPr lang="en-GB" sz="3200" b="1" dirty="0" smtClean="0"/>
            <a:t>Instrument Processing</a:t>
          </a:r>
          <a:endParaRPr lang="en-GB" sz="3200" b="1" dirty="0"/>
        </a:p>
      </dgm:t>
    </dgm:pt>
    <dgm:pt modelId="{9A3BB11E-D23B-4F50-BC5C-E60640B361C1}" type="parTrans" cxnId="{747537C9-4755-483F-9063-363A754A1F3B}">
      <dgm:prSet/>
      <dgm:spPr/>
      <dgm:t>
        <a:bodyPr/>
        <a:lstStyle/>
        <a:p>
          <a:endParaRPr lang="en-GB"/>
        </a:p>
      </dgm:t>
    </dgm:pt>
    <dgm:pt modelId="{F653FEE8-92EA-4DD3-819D-BC22AFE6F335}" type="sibTrans" cxnId="{747537C9-4755-483F-9063-363A754A1F3B}">
      <dgm:prSet/>
      <dgm:spPr/>
      <dgm:t>
        <a:bodyPr/>
        <a:lstStyle/>
        <a:p>
          <a:endParaRPr lang="en-GB"/>
        </a:p>
      </dgm:t>
    </dgm:pt>
    <dgm:pt modelId="{0A5C23DB-7581-4994-AE0C-C551495465CD}">
      <dgm:prSet phldrT="[Text]" custT="1"/>
      <dgm:spPr/>
      <dgm:t>
        <a:bodyPr/>
        <a:lstStyle/>
        <a:p>
          <a:r>
            <a:rPr lang="en-GB" sz="2400" dirty="0" smtClean="0"/>
            <a:t>Decontaminate all instruments by s</a:t>
          </a:r>
          <a:r>
            <a:rPr lang="en-US" sz="2400" dirty="0" smtClean="0"/>
            <a:t>oak items in a 0.5% chlorine solution for 10 minutes </a:t>
          </a:r>
          <a:endParaRPr lang="en-GB" sz="2400" dirty="0"/>
        </a:p>
      </dgm:t>
    </dgm:pt>
    <dgm:pt modelId="{DBE9DB0E-237F-4CF6-B02D-95699254F5C2}" type="parTrans" cxnId="{ACBE2CC8-0AF7-44AA-9218-FAB128605962}">
      <dgm:prSet/>
      <dgm:spPr/>
      <dgm:t>
        <a:bodyPr/>
        <a:lstStyle/>
        <a:p>
          <a:endParaRPr lang="en-GB"/>
        </a:p>
      </dgm:t>
    </dgm:pt>
    <dgm:pt modelId="{58EE5C76-BEE2-47D9-86AE-1F7F62008E99}" type="sibTrans" cxnId="{ACBE2CC8-0AF7-44AA-9218-FAB128605962}">
      <dgm:prSet/>
      <dgm:spPr/>
      <dgm:t>
        <a:bodyPr/>
        <a:lstStyle/>
        <a:p>
          <a:endParaRPr lang="en-GB"/>
        </a:p>
      </dgm:t>
    </dgm:pt>
    <dgm:pt modelId="{DFDD44A8-AA9A-452E-A323-2D743C401F4A}">
      <dgm:prSet phldrT="[Text]" custT="1"/>
      <dgm:spPr/>
      <dgm:t>
        <a:bodyPr/>
        <a:lstStyle/>
        <a:p>
          <a:r>
            <a:rPr lang="en-GB" sz="2400" dirty="0" smtClean="0"/>
            <a:t>Clean instruments with brush, detergent and clean water. HLD and sterilization is not effective without proper cleaning</a:t>
          </a:r>
          <a:endParaRPr lang="en-GB" sz="2400" dirty="0"/>
        </a:p>
      </dgm:t>
    </dgm:pt>
    <dgm:pt modelId="{275CFC09-E4D8-4461-838B-41EEB8D7655D}" type="parTrans" cxnId="{F96FA80F-216E-4EAC-AEB5-E40088146270}">
      <dgm:prSet/>
      <dgm:spPr/>
      <dgm:t>
        <a:bodyPr/>
        <a:lstStyle/>
        <a:p>
          <a:endParaRPr lang="en-GB"/>
        </a:p>
      </dgm:t>
    </dgm:pt>
    <dgm:pt modelId="{4C6F367B-572F-4EE9-88E4-AE7E02ABDBCB}" type="sibTrans" cxnId="{F96FA80F-216E-4EAC-AEB5-E40088146270}">
      <dgm:prSet/>
      <dgm:spPr/>
      <dgm:t>
        <a:bodyPr/>
        <a:lstStyle/>
        <a:p>
          <a:endParaRPr lang="en-GB"/>
        </a:p>
      </dgm:t>
    </dgm:pt>
    <dgm:pt modelId="{23D16F3F-5768-4CB3-B875-41B81FFEF5F0}">
      <dgm:prSet phldrT="[Text]" custT="1"/>
      <dgm:spPr/>
      <dgm:t>
        <a:bodyPr/>
        <a:lstStyle/>
        <a:p>
          <a:r>
            <a:rPr lang="en-GB" sz="2400" dirty="0" smtClean="0"/>
            <a:t>High-level disinfect or sterilize instruments that touch intact mucous membranes or broken skin</a:t>
          </a:r>
          <a:endParaRPr lang="en-GB" sz="2400" dirty="0"/>
        </a:p>
      </dgm:t>
    </dgm:pt>
    <dgm:pt modelId="{4FC6DD4A-156D-42A8-939E-08CCB8A55416}" type="parTrans" cxnId="{A4A59294-759D-42BB-8A7F-26954BAEDA8C}">
      <dgm:prSet/>
      <dgm:spPr/>
      <dgm:t>
        <a:bodyPr/>
        <a:lstStyle/>
        <a:p>
          <a:endParaRPr lang="en-GB"/>
        </a:p>
      </dgm:t>
    </dgm:pt>
    <dgm:pt modelId="{C6EBB764-7FFF-4CBE-B4B5-ABA9DD08F0CC}" type="sibTrans" cxnId="{A4A59294-759D-42BB-8A7F-26954BAEDA8C}">
      <dgm:prSet/>
      <dgm:spPr/>
      <dgm:t>
        <a:bodyPr/>
        <a:lstStyle/>
        <a:p>
          <a:endParaRPr lang="en-GB"/>
        </a:p>
      </dgm:t>
    </dgm:pt>
    <dgm:pt modelId="{751EB59C-8103-4A34-98AE-3D2944600D35}">
      <dgm:prSet custT="1"/>
      <dgm:spPr/>
      <dgm:t>
        <a:bodyPr/>
        <a:lstStyle/>
        <a:p>
          <a:r>
            <a:rPr lang="en-GB" sz="2400" dirty="0" smtClean="0"/>
            <a:t>Sterilize instruments that touch tissue beneath the skin</a:t>
          </a:r>
          <a:endParaRPr lang="en-GB" sz="2400" dirty="0"/>
        </a:p>
      </dgm:t>
    </dgm:pt>
    <dgm:pt modelId="{2F3329B7-3F28-472B-83ED-E0E88891B5B3}" type="parTrans" cxnId="{43972588-841E-4076-8132-305EBB732B2E}">
      <dgm:prSet/>
      <dgm:spPr/>
      <dgm:t>
        <a:bodyPr/>
        <a:lstStyle/>
        <a:p>
          <a:endParaRPr lang="en-GB"/>
        </a:p>
      </dgm:t>
    </dgm:pt>
    <dgm:pt modelId="{8AF36FA7-9237-4E6C-A904-BF4D44CC6583}" type="sibTrans" cxnId="{43972588-841E-4076-8132-305EBB732B2E}">
      <dgm:prSet/>
      <dgm:spPr/>
      <dgm:t>
        <a:bodyPr/>
        <a:lstStyle/>
        <a:p>
          <a:endParaRPr lang="en-GB"/>
        </a:p>
      </dgm:t>
    </dgm:pt>
    <dgm:pt modelId="{BFC21CF6-1EE8-44D7-8409-782A97C2BEB5}" type="pres">
      <dgm:prSet presAssocID="{1FF53509-8104-427C-9A63-E774ED8E4BFC}" presName="vert0" presStyleCnt="0">
        <dgm:presLayoutVars>
          <dgm:dir/>
          <dgm:animOne val="branch"/>
          <dgm:animLvl val="lvl"/>
        </dgm:presLayoutVars>
      </dgm:prSet>
      <dgm:spPr/>
      <dgm:t>
        <a:bodyPr/>
        <a:lstStyle/>
        <a:p>
          <a:endParaRPr lang="en-GB"/>
        </a:p>
      </dgm:t>
    </dgm:pt>
    <dgm:pt modelId="{CB2B9F54-9AD3-4E47-B22A-15DC9CBD5599}" type="pres">
      <dgm:prSet presAssocID="{6E93E0C3-15FF-4AFE-AC91-287D519E6C4E}" presName="thickLine" presStyleLbl="alignNode1" presStyleIdx="0" presStyleCnt="1"/>
      <dgm:spPr/>
    </dgm:pt>
    <dgm:pt modelId="{9D3ECEEB-790B-4D1F-A2B3-0D8B6EF5E50C}" type="pres">
      <dgm:prSet presAssocID="{6E93E0C3-15FF-4AFE-AC91-287D519E6C4E}" presName="horz1" presStyleCnt="0"/>
      <dgm:spPr/>
    </dgm:pt>
    <dgm:pt modelId="{4BA4A385-65CC-4CF3-BAB9-FE223B3366E3}" type="pres">
      <dgm:prSet presAssocID="{6E93E0C3-15FF-4AFE-AC91-287D519E6C4E}" presName="tx1" presStyleLbl="revTx" presStyleIdx="0" presStyleCnt="5" custScaleX="149680"/>
      <dgm:spPr/>
      <dgm:t>
        <a:bodyPr/>
        <a:lstStyle/>
        <a:p>
          <a:endParaRPr lang="en-GB"/>
        </a:p>
      </dgm:t>
    </dgm:pt>
    <dgm:pt modelId="{492C2943-4A86-4254-B27D-7DD529905539}" type="pres">
      <dgm:prSet presAssocID="{6E93E0C3-15FF-4AFE-AC91-287D519E6C4E}" presName="vert1" presStyleCnt="0"/>
      <dgm:spPr/>
    </dgm:pt>
    <dgm:pt modelId="{2D7D1133-16D1-4F4F-9F28-A7DFFD32038C}" type="pres">
      <dgm:prSet presAssocID="{0A5C23DB-7581-4994-AE0C-C551495465CD}" presName="vertSpace2a" presStyleCnt="0"/>
      <dgm:spPr/>
    </dgm:pt>
    <dgm:pt modelId="{A6EC2B73-0531-4409-A6E4-2313144B8644}" type="pres">
      <dgm:prSet presAssocID="{0A5C23DB-7581-4994-AE0C-C551495465CD}" presName="horz2" presStyleCnt="0"/>
      <dgm:spPr/>
    </dgm:pt>
    <dgm:pt modelId="{36F9B669-EEA5-45ED-BBFB-8733EDC24410}" type="pres">
      <dgm:prSet presAssocID="{0A5C23DB-7581-4994-AE0C-C551495465CD}" presName="horzSpace2" presStyleCnt="0"/>
      <dgm:spPr/>
    </dgm:pt>
    <dgm:pt modelId="{C4578575-5585-4E26-9F96-DD929F8A1CBB}" type="pres">
      <dgm:prSet presAssocID="{0A5C23DB-7581-4994-AE0C-C551495465CD}" presName="tx2" presStyleLbl="revTx" presStyleIdx="1" presStyleCnt="5"/>
      <dgm:spPr/>
      <dgm:t>
        <a:bodyPr/>
        <a:lstStyle/>
        <a:p>
          <a:endParaRPr lang="en-GB"/>
        </a:p>
      </dgm:t>
    </dgm:pt>
    <dgm:pt modelId="{C67A3194-203B-4305-AA38-B41E0FA9A70A}" type="pres">
      <dgm:prSet presAssocID="{0A5C23DB-7581-4994-AE0C-C551495465CD}" presName="vert2" presStyleCnt="0"/>
      <dgm:spPr/>
    </dgm:pt>
    <dgm:pt modelId="{11F6410E-BC6A-498D-9275-CF069C4939E0}" type="pres">
      <dgm:prSet presAssocID="{0A5C23DB-7581-4994-AE0C-C551495465CD}" presName="thinLine2b" presStyleLbl="callout" presStyleIdx="0" presStyleCnt="4"/>
      <dgm:spPr/>
    </dgm:pt>
    <dgm:pt modelId="{1E7F8C3A-D59E-44D1-B989-45FCAA514E06}" type="pres">
      <dgm:prSet presAssocID="{0A5C23DB-7581-4994-AE0C-C551495465CD}" presName="vertSpace2b" presStyleCnt="0"/>
      <dgm:spPr/>
    </dgm:pt>
    <dgm:pt modelId="{336CA6C0-8D08-490E-B9F5-BF2AF0625A21}" type="pres">
      <dgm:prSet presAssocID="{DFDD44A8-AA9A-452E-A323-2D743C401F4A}" presName="horz2" presStyleCnt="0"/>
      <dgm:spPr/>
    </dgm:pt>
    <dgm:pt modelId="{3159E345-8DB6-4CF8-ABAF-8E7F58BFEEFF}" type="pres">
      <dgm:prSet presAssocID="{DFDD44A8-AA9A-452E-A323-2D743C401F4A}" presName="horzSpace2" presStyleCnt="0"/>
      <dgm:spPr/>
    </dgm:pt>
    <dgm:pt modelId="{A9ABCEDE-D092-4756-A93F-21B92B4A07B3}" type="pres">
      <dgm:prSet presAssocID="{DFDD44A8-AA9A-452E-A323-2D743C401F4A}" presName="tx2" presStyleLbl="revTx" presStyleIdx="2" presStyleCnt="5"/>
      <dgm:spPr/>
      <dgm:t>
        <a:bodyPr/>
        <a:lstStyle/>
        <a:p>
          <a:endParaRPr lang="en-GB"/>
        </a:p>
      </dgm:t>
    </dgm:pt>
    <dgm:pt modelId="{7E42F516-4DE2-41B4-B14F-E4882EFC201E}" type="pres">
      <dgm:prSet presAssocID="{DFDD44A8-AA9A-452E-A323-2D743C401F4A}" presName="vert2" presStyleCnt="0"/>
      <dgm:spPr/>
    </dgm:pt>
    <dgm:pt modelId="{6BEE112B-45EC-4943-9723-F33955700F27}" type="pres">
      <dgm:prSet presAssocID="{DFDD44A8-AA9A-452E-A323-2D743C401F4A}" presName="thinLine2b" presStyleLbl="callout" presStyleIdx="1" presStyleCnt="4"/>
      <dgm:spPr/>
    </dgm:pt>
    <dgm:pt modelId="{BB393537-474D-4953-B885-D8CA3C807D19}" type="pres">
      <dgm:prSet presAssocID="{DFDD44A8-AA9A-452E-A323-2D743C401F4A}" presName="vertSpace2b" presStyleCnt="0"/>
      <dgm:spPr/>
    </dgm:pt>
    <dgm:pt modelId="{FB652064-3802-4E7B-B18B-EA212B1935FE}" type="pres">
      <dgm:prSet presAssocID="{23D16F3F-5768-4CB3-B875-41B81FFEF5F0}" presName="horz2" presStyleCnt="0"/>
      <dgm:spPr/>
    </dgm:pt>
    <dgm:pt modelId="{998BC70E-FA31-408F-B212-FCB179774300}" type="pres">
      <dgm:prSet presAssocID="{23D16F3F-5768-4CB3-B875-41B81FFEF5F0}" presName="horzSpace2" presStyleCnt="0"/>
      <dgm:spPr/>
    </dgm:pt>
    <dgm:pt modelId="{114FE01B-09F0-4A71-81D7-081D15ADAD90}" type="pres">
      <dgm:prSet presAssocID="{23D16F3F-5768-4CB3-B875-41B81FFEF5F0}" presName="tx2" presStyleLbl="revTx" presStyleIdx="3" presStyleCnt="5"/>
      <dgm:spPr/>
      <dgm:t>
        <a:bodyPr/>
        <a:lstStyle/>
        <a:p>
          <a:endParaRPr lang="en-GB"/>
        </a:p>
      </dgm:t>
    </dgm:pt>
    <dgm:pt modelId="{AA802D17-B69D-4FB9-AD97-8B42734BB268}" type="pres">
      <dgm:prSet presAssocID="{23D16F3F-5768-4CB3-B875-41B81FFEF5F0}" presName="vert2" presStyleCnt="0"/>
      <dgm:spPr/>
    </dgm:pt>
    <dgm:pt modelId="{CB2E5729-D36B-4476-968D-1AD7AB2C42C5}" type="pres">
      <dgm:prSet presAssocID="{23D16F3F-5768-4CB3-B875-41B81FFEF5F0}" presName="thinLine2b" presStyleLbl="callout" presStyleIdx="2" presStyleCnt="4"/>
      <dgm:spPr/>
    </dgm:pt>
    <dgm:pt modelId="{1116B670-8FA2-43DA-8085-9BFC1E9A5C64}" type="pres">
      <dgm:prSet presAssocID="{23D16F3F-5768-4CB3-B875-41B81FFEF5F0}" presName="vertSpace2b" presStyleCnt="0"/>
      <dgm:spPr/>
    </dgm:pt>
    <dgm:pt modelId="{51111298-B802-4A3E-B351-C2135DF16035}" type="pres">
      <dgm:prSet presAssocID="{751EB59C-8103-4A34-98AE-3D2944600D35}" presName="horz2" presStyleCnt="0"/>
      <dgm:spPr/>
    </dgm:pt>
    <dgm:pt modelId="{574ACCF2-DFD8-41C8-BED6-657EC3AC718B}" type="pres">
      <dgm:prSet presAssocID="{751EB59C-8103-4A34-98AE-3D2944600D35}" presName="horzSpace2" presStyleCnt="0"/>
      <dgm:spPr/>
    </dgm:pt>
    <dgm:pt modelId="{A5DE22A7-BB6D-4B4A-8C56-71935A7922AF}" type="pres">
      <dgm:prSet presAssocID="{751EB59C-8103-4A34-98AE-3D2944600D35}" presName="tx2" presStyleLbl="revTx" presStyleIdx="4" presStyleCnt="5"/>
      <dgm:spPr/>
      <dgm:t>
        <a:bodyPr/>
        <a:lstStyle/>
        <a:p>
          <a:endParaRPr lang="en-GB"/>
        </a:p>
      </dgm:t>
    </dgm:pt>
    <dgm:pt modelId="{56C57B5C-AC52-4FA8-8E0B-800EA3FB059F}" type="pres">
      <dgm:prSet presAssocID="{751EB59C-8103-4A34-98AE-3D2944600D35}" presName="vert2" presStyleCnt="0"/>
      <dgm:spPr/>
    </dgm:pt>
    <dgm:pt modelId="{0D10376B-C726-4821-AD41-94592D1C5EE2}" type="pres">
      <dgm:prSet presAssocID="{751EB59C-8103-4A34-98AE-3D2944600D35}" presName="thinLine2b" presStyleLbl="callout" presStyleIdx="3" presStyleCnt="4"/>
      <dgm:spPr/>
    </dgm:pt>
    <dgm:pt modelId="{76ED85FE-2403-495A-9052-D07E4EA324E9}" type="pres">
      <dgm:prSet presAssocID="{751EB59C-8103-4A34-98AE-3D2944600D35}" presName="vertSpace2b" presStyleCnt="0"/>
      <dgm:spPr/>
    </dgm:pt>
  </dgm:ptLst>
  <dgm:cxnLst>
    <dgm:cxn modelId="{FE2857D0-CF81-4C97-8DE2-956438F8E730}" type="presOf" srcId="{0A5C23DB-7581-4994-AE0C-C551495465CD}" destId="{C4578575-5585-4E26-9F96-DD929F8A1CBB}" srcOrd="0" destOrd="0" presId="urn:microsoft.com/office/officeart/2008/layout/LinedList"/>
    <dgm:cxn modelId="{C6EF38E5-EBE9-4464-87C5-649A3BC64F7D}" type="presOf" srcId="{751EB59C-8103-4A34-98AE-3D2944600D35}" destId="{A5DE22A7-BB6D-4B4A-8C56-71935A7922AF}" srcOrd="0" destOrd="0" presId="urn:microsoft.com/office/officeart/2008/layout/LinedList"/>
    <dgm:cxn modelId="{D8C14E11-E4B2-463A-A53E-A10157A47DC4}" type="presOf" srcId="{1FF53509-8104-427C-9A63-E774ED8E4BFC}" destId="{BFC21CF6-1EE8-44D7-8409-782A97C2BEB5}" srcOrd="0" destOrd="0" presId="urn:microsoft.com/office/officeart/2008/layout/LinedList"/>
    <dgm:cxn modelId="{D8BA29F7-2F4C-4F17-8C11-00A25E04BA0A}" type="presOf" srcId="{DFDD44A8-AA9A-452E-A323-2D743C401F4A}" destId="{A9ABCEDE-D092-4756-A93F-21B92B4A07B3}" srcOrd="0" destOrd="0" presId="urn:microsoft.com/office/officeart/2008/layout/LinedList"/>
    <dgm:cxn modelId="{F96FA80F-216E-4EAC-AEB5-E40088146270}" srcId="{6E93E0C3-15FF-4AFE-AC91-287D519E6C4E}" destId="{DFDD44A8-AA9A-452E-A323-2D743C401F4A}" srcOrd="1" destOrd="0" parTransId="{275CFC09-E4D8-4461-838B-41EEB8D7655D}" sibTransId="{4C6F367B-572F-4EE9-88E4-AE7E02ABDBCB}"/>
    <dgm:cxn modelId="{43972588-841E-4076-8132-305EBB732B2E}" srcId="{6E93E0C3-15FF-4AFE-AC91-287D519E6C4E}" destId="{751EB59C-8103-4A34-98AE-3D2944600D35}" srcOrd="3" destOrd="0" parTransId="{2F3329B7-3F28-472B-83ED-E0E88891B5B3}" sibTransId="{8AF36FA7-9237-4E6C-A904-BF4D44CC6583}"/>
    <dgm:cxn modelId="{747537C9-4755-483F-9063-363A754A1F3B}" srcId="{1FF53509-8104-427C-9A63-E774ED8E4BFC}" destId="{6E93E0C3-15FF-4AFE-AC91-287D519E6C4E}" srcOrd="0" destOrd="0" parTransId="{9A3BB11E-D23B-4F50-BC5C-E60640B361C1}" sibTransId="{F653FEE8-92EA-4DD3-819D-BC22AFE6F335}"/>
    <dgm:cxn modelId="{ACBE2CC8-0AF7-44AA-9218-FAB128605962}" srcId="{6E93E0C3-15FF-4AFE-AC91-287D519E6C4E}" destId="{0A5C23DB-7581-4994-AE0C-C551495465CD}" srcOrd="0" destOrd="0" parTransId="{DBE9DB0E-237F-4CF6-B02D-95699254F5C2}" sibTransId="{58EE5C76-BEE2-47D9-86AE-1F7F62008E99}"/>
    <dgm:cxn modelId="{BF9E596A-E0B2-40FD-8FE2-A42637C00216}" type="presOf" srcId="{6E93E0C3-15FF-4AFE-AC91-287D519E6C4E}" destId="{4BA4A385-65CC-4CF3-BAB9-FE223B3366E3}" srcOrd="0" destOrd="0" presId="urn:microsoft.com/office/officeart/2008/layout/LinedList"/>
    <dgm:cxn modelId="{E82F2AF8-88CB-422D-AE13-193620AC8296}" type="presOf" srcId="{23D16F3F-5768-4CB3-B875-41B81FFEF5F0}" destId="{114FE01B-09F0-4A71-81D7-081D15ADAD90}" srcOrd="0" destOrd="0" presId="urn:microsoft.com/office/officeart/2008/layout/LinedList"/>
    <dgm:cxn modelId="{A4A59294-759D-42BB-8A7F-26954BAEDA8C}" srcId="{6E93E0C3-15FF-4AFE-AC91-287D519E6C4E}" destId="{23D16F3F-5768-4CB3-B875-41B81FFEF5F0}" srcOrd="2" destOrd="0" parTransId="{4FC6DD4A-156D-42A8-939E-08CCB8A55416}" sibTransId="{C6EBB764-7FFF-4CBE-B4B5-ABA9DD08F0CC}"/>
    <dgm:cxn modelId="{8DE74874-8781-4DCD-93F7-8B81E1117A0C}" type="presParOf" srcId="{BFC21CF6-1EE8-44D7-8409-782A97C2BEB5}" destId="{CB2B9F54-9AD3-4E47-B22A-15DC9CBD5599}" srcOrd="0" destOrd="0" presId="urn:microsoft.com/office/officeart/2008/layout/LinedList"/>
    <dgm:cxn modelId="{F85F5029-3459-48FF-B4E8-36314B098CD8}" type="presParOf" srcId="{BFC21CF6-1EE8-44D7-8409-782A97C2BEB5}" destId="{9D3ECEEB-790B-4D1F-A2B3-0D8B6EF5E50C}" srcOrd="1" destOrd="0" presId="urn:microsoft.com/office/officeart/2008/layout/LinedList"/>
    <dgm:cxn modelId="{979DFC9E-AB7C-4F59-907E-316F85A65CF5}" type="presParOf" srcId="{9D3ECEEB-790B-4D1F-A2B3-0D8B6EF5E50C}" destId="{4BA4A385-65CC-4CF3-BAB9-FE223B3366E3}" srcOrd="0" destOrd="0" presId="urn:microsoft.com/office/officeart/2008/layout/LinedList"/>
    <dgm:cxn modelId="{A90BA4E1-E8B9-429F-A87B-510C26A9DAC7}" type="presParOf" srcId="{9D3ECEEB-790B-4D1F-A2B3-0D8B6EF5E50C}" destId="{492C2943-4A86-4254-B27D-7DD529905539}" srcOrd="1" destOrd="0" presId="urn:microsoft.com/office/officeart/2008/layout/LinedList"/>
    <dgm:cxn modelId="{3C13FF4C-F67A-4C33-A145-B467C79964E7}" type="presParOf" srcId="{492C2943-4A86-4254-B27D-7DD529905539}" destId="{2D7D1133-16D1-4F4F-9F28-A7DFFD32038C}" srcOrd="0" destOrd="0" presId="urn:microsoft.com/office/officeart/2008/layout/LinedList"/>
    <dgm:cxn modelId="{9AC3BCAE-AF32-46EA-BD66-38251DDD784E}" type="presParOf" srcId="{492C2943-4A86-4254-B27D-7DD529905539}" destId="{A6EC2B73-0531-4409-A6E4-2313144B8644}" srcOrd="1" destOrd="0" presId="urn:microsoft.com/office/officeart/2008/layout/LinedList"/>
    <dgm:cxn modelId="{5537FCE4-CA1A-4D1F-8AA1-28537F84FB52}" type="presParOf" srcId="{A6EC2B73-0531-4409-A6E4-2313144B8644}" destId="{36F9B669-EEA5-45ED-BBFB-8733EDC24410}" srcOrd="0" destOrd="0" presId="urn:microsoft.com/office/officeart/2008/layout/LinedList"/>
    <dgm:cxn modelId="{0FF235CB-15D0-415E-8777-A742FC9CF57B}" type="presParOf" srcId="{A6EC2B73-0531-4409-A6E4-2313144B8644}" destId="{C4578575-5585-4E26-9F96-DD929F8A1CBB}" srcOrd="1" destOrd="0" presId="urn:microsoft.com/office/officeart/2008/layout/LinedList"/>
    <dgm:cxn modelId="{B2E48DB2-9A7D-4A2F-AF7B-239BC5B42EDA}" type="presParOf" srcId="{A6EC2B73-0531-4409-A6E4-2313144B8644}" destId="{C67A3194-203B-4305-AA38-B41E0FA9A70A}" srcOrd="2" destOrd="0" presId="urn:microsoft.com/office/officeart/2008/layout/LinedList"/>
    <dgm:cxn modelId="{70E03333-A072-4AF5-9CD8-6AA21867B671}" type="presParOf" srcId="{492C2943-4A86-4254-B27D-7DD529905539}" destId="{11F6410E-BC6A-498D-9275-CF069C4939E0}" srcOrd="2" destOrd="0" presId="urn:microsoft.com/office/officeart/2008/layout/LinedList"/>
    <dgm:cxn modelId="{25F93A8C-E288-48E2-A5C5-4C41C5C4E94C}" type="presParOf" srcId="{492C2943-4A86-4254-B27D-7DD529905539}" destId="{1E7F8C3A-D59E-44D1-B989-45FCAA514E06}" srcOrd="3" destOrd="0" presId="urn:microsoft.com/office/officeart/2008/layout/LinedList"/>
    <dgm:cxn modelId="{34F6EC11-9F9E-4159-B62B-79513F1EEF2D}" type="presParOf" srcId="{492C2943-4A86-4254-B27D-7DD529905539}" destId="{336CA6C0-8D08-490E-B9F5-BF2AF0625A21}" srcOrd="4" destOrd="0" presId="urn:microsoft.com/office/officeart/2008/layout/LinedList"/>
    <dgm:cxn modelId="{48D9FF11-56EE-4AF3-9964-3CBAD1C177CC}" type="presParOf" srcId="{336CA6C0-8D08-490E-B9F5-BF2AF0625A21}" destId="{3159E345-8DB6-4CF8-ABAF-8E7F58BFEEFF}" srcOrd="0" destOrd="0" presId="urn:microsoft.com/office/officeart/2008/layout/LinedList"/>
    <dgm:cxn modelId="{F6FD9194-6722-4CB6-B615-097A045C5AB0}" type="presParOf" srcId="{336CA6C0-8D08-490E-B9F5-BF2AF0625A21}" destId="{A9ABCEDE-D092-4756-A93F-21B92B4A07B3}" srcOrd="1" destOrd="0" presId="urn:microsoft.com/office/officeart/2008/layout/LinedList"/>
    <dgm:cxn modelId="{CA8723A2-A287-415B-B6AA-A58A53408EAD}" type="presParOf" srcId="{336CA6C0-8D08-490E-B9F5-BF2AF0625A21}" destId="{7E42F516-4DE2-41B4-B14F-E4882EFC201E}" srcOrd="2" destOrd="0" presId="urn:microsoft.com/office/officeart/2008/layout/LinedList"/>
    <dgm:cxn modelId="{D43BC2C5-D1DE-40CB-A75C-EF0D8558E7CC}" type="presParOf" srcId="{492C2943-4A86-4254-B27D-7DD529905539}" destId="{6BEE112B-45EC-4943-9723-F33955700F27}" srcOrd="5" destOrd="0" presId="urn:microsoft.com/office/officeart/2008/layout/LinedList"/>
    <dgm:cxn modelId="{1012BDCD-9796-4751-905E-73246F146993}" type="presParOf" srcId="{492C2943-4A86-4254-B27D-7DD529905539}" destId="{BB393537-474D-4953-B885-D8CA3C807D19}" srcOrd="6" destOrd="0" presId="urn:microsoft.com/office/officeart/2008/layout/LinedList"/>
    <dgm:cxn modelId="{34E51829-51D8-45C9-B1C8-5D9B94CDEC55}" type="presParOf" srcId="{492C2943-4A86-4254-B27D-7DD529905539}" destId="{FB652064-3802-4E7B-B18B-EA212B1935FE}" srcOrd="7" destOrd="0" presId="urn:microsoft.com/office/officeart/2008/layout/LinedList"/>
    <dgm:cxn modelId="{76F3FFEC-3365-4BB9-89B4-B8B982901969}" type="presParOf" srcId="{FB652064-3802-4E7B-B18B-EA212B1935FE}" destId="{998BC70E-FA31-408F-B212-FCB179774300}" srcOrd="0" destOrd="0" presId="urn:microsoft.com/office/officeart/2008/layout/LinedList"/>
    <dgm:cxn modelId="{21C364EF-A7EE-4273-8ADD-0B87CAB44E40}" type="presParOf" srcId="{FB652064-3802-4E7B-B18B-EA212B1935FE}" destId="{114FE01B-09F0-4A71-81D7-081D15ADAD90}" srcOrd="1" destOrd="0" presId="urn:microsoft.com/office/officeart/2008/layout/LinedList"/>
    <dgm:cxn modelId="{78666572-3F1F-4ECC-BC77-469B321C482B}" type="presParOf" srcId="{FB652064-3802-4E7B-B18B-EA212B1935FE}" destId="{AA802D17-B69D-4FB9-AD97-8B42734BB268}" srcOrd="2" destOrd="0" presId="urn:microsoft.com/office/officeart/2008/layout/LinedList"/>
    <dgm:cxn modelId="{EAB5DD71-FC10-49EF-A4C7-38BDFBBFC1C9}" type="presParOf" srcId="{492C2943-4A86-4254-B27D-7DD529905539}" destId="{CB2E5729-D36B-4476-968D-1AD7AB2C42C5}" srcOrd="8" destOrd="0" presId="urn:microsoft.com/office/officeart/2008/layout/LinedList"/>
    <dgm:cxn modelId="{1F6B6C43-0431-4693-9DD1-3871438D26EC}" type="presParOf" srcId="{492C2943-4A86-4254-B27D-7DD529905539}" destId="{1116B670-8FA2-43DA-8085-9BFC1E9A5C64}" srcOrd="9" destOrd="0" presId="urn:microsoft.com/office/officeart/2008/layout/LinedList"/>
    <dgm:cxn modelId="{19349672-82DB-4846-85DD-FEC912D3F9B0}" type="presParOf" srcId="{492C2943-4A86-4254-B27D-7DD529905539}" destId="{51111298-B802-4A3E-B351-C2135DF16035}" srcOrd="10" destOrd="0" presId="urn:microsoft.com/office/officeart/2008/layout/LinedList"/>
    <dgm:cxn modelId="{113B9A55-E655-46B0-A5FF-5747ADC23CE3}" type="presParOf" srcId="{51111298-B802-4A3E-B351-C2135DF16035}" destId="{574ACCF2-DFD8-41C8-BED6-657EC3AC718B}" srcOrd="0" destOrd="0" presId="urn:microsoft.com/office/officeart/2008/layout/LinedList"/>
    <dgm:cxn modelId="{F95CB249-F386-472C-930E-8BD038C416D7}" type="presParOf" srcId="{51111298-B802-4A3E-B351-C2135DF16035}" destId="{A5DE22A7-BB6D-4B4A-8C56-71935A7922AF}" srcOrd="1" destOrd="0" presId="urn:microsoft.com/office/officeart/2008/layout/LinedList"/>
    <dgm:cxn modelId="{82D5E198-5383-4F8F-A21F-2F2A024780D5}" type="presParOf" srcId="{51111298-B802-4A3E-B351-C2135DF16035}" destId="{56C57B5C-AC52-4FA8-8E0B-800EA3FB059F}" srcOrd="2" destOrd="0" presId="urn:microsoft.com/office/officeart/2008/layout/LinedList"/>
    <dgm:cxn modelId="{1C7EFA57-5A25-4973-A9C5-96BF5E3542CF}" type="presParOf" srcId="{492C2943-4A86-4254-B27D-7DD529905539}" destId="{0D10376B-C726-4821-AD41-94592D1C5EE2}" srcOrd="11" destOrd="0" presId="urn:microsoft.com/office/officeart/2008/layout/LinedList"/>
    <dgm:cxn modelId="{78854247-F606-4325-87A2-275AC1460BEF}" type="presParOf" srcId="{492C2943-4A86-4254-B27D-7DD529905539}" destId="{76ED85FE-2403-495A-9052-D07E4EA324E9}" srcOrd="12"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FF53509-8104-427C-9A63-E774ED8E4BFC}"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GB"/>
        </a:p>
      </dgm:t>
    </dgm:pt>
    <dgm:pt modelId="{6E93E0C3-15FF-4AFE-AC91-287D519E6C4E}">
      <dgm:prSet phldrT="[Text]" custT="1"/>
      <dgm:spPr/>
      <dgm:t>
        <a:bodyPr/>
        <a:lstStyle/>
        <a:p>
          <a:r>
            <a:rPr lang="en-GB" sz="3500" b="1" dirty="0" smtClean="0"/>
            <a:t>Wear gloves</a:t>
          </a:r>
          <a:endParaRPr lang="en-GB" sz="3500" b="1" dirty="0"/>
        </a:p>
      </dgm:t>
    </dgm:pt>
    <dgm:pt modelId="{9A3BB11E-D23B-4F50-BC5C-E60640B361C1}" type="parTrans" cxnId="{747537C9-4755-483F-9063-363A754A1F3B}">
      <dgm:prSet/>
      <dgm:spPr/>
      <dgm:t>
        <a:bodyPr/>
        <a:lstStyle/>
        <a:p>
          <a:endParaRPr lang="en-GB"/>
        </a:p>
      </dgm:t>
    </dgm:pt>
    <dgm:pt modelId="{F653FEE8-92EA-4DD3-819D-BC22AFE6F335}" type="sibTrans" cxnId="{747537C9-4755-483F-9063-363A754A1F3B}">
      <dgm:prSet/>
      <dgm:spPr/>
      <dgm:t>
        <a:bodyPr/>
        <a:lstStyle/>
        <a:p>
          <a:endParaRPr lang="en-GB"/>
        </a:p>
      </dgm:t>
    </dgm:pt>
    <dgm:pt modelId="{0A5C23DB-7581-4994-AE0C-C551495465CD}">
      <dgm:prSet phldrT="[Text]" custT="1"/>
      <dgm:spPr/>
      <dgm:t>
        <a:bodyPr/>
        <a:lstStyle/>
        <a:p>
          <a:r>
            <a:rPr lang="en-GB" sz="2400" dirty="0" smtClean="0"/>
            <a:t>Wear single-use </a:t>
          </a:r>
          <a:r>
            <a:rPr lang="en-US" sz="2400" dirty="0" smtClean="0"/>
            <a:t>examination gloves for procedures that touch intact mucous membranes. Gloves are not </a:t>
          </a:r>
          <a:r>
            <a:rPr lang="en-GB" sz="2400" dirty="0" smtClean="0"/>
            <a:t>necessary for giving injections.</a:t>
          </a:r>
          <a:endParaRPr lang="en-GB" sz="2400" dirty="0"/>
        </a:p>
      </dgm:t>
    </dgm:pt>
    <dgm:pt modelId="{DBE9DB0E-237F-4CF6-B02D-95699254F5C2}" type="parTrans" cxnId="{ACBE2CC8-0AF7-44AA-9218-FAB128605962}">
      <dgm:prSet/>
      <dgm:spPr/>
      <dgm:t>
        <a:bodyPr/>
        <a:lstStyle/>
        <a:p>
          <a:endParaRPr lang="en-GB"/>
        </a:p>
      </dgm:t>
    </dgm:pt>
    <dgm:pt modelId="{58EE5C76-BEE2-47D9-86AE-1F7F62008E99}" type="sibTrans" cxnId="{ACBE2CC8-0AF7-44AA-9218-FAB128605962}">
      <dgm:prSet/>
      <dgm:spPr/>
      <dgm:t>
        <a:bodyPr/>
        <a:lstStyle/>
        <a:p>
          <a:endParaRPr lang="en-GB"/>
        </a:p>
      </dgm:t>
    </dgm:pt>
    <dgm:pt modelId="{DFDD44A8-AA9A-452E-A323-2D743C401F4A}">
      <dgm:prSet phldrT="[Text]" custT="1"/>
      <dgm:spPr/>
      <dgm:t>
        <a:bodyPr/>
        <a:lstStyle/>
        <a:p>
          <a:r>
            <a:rPr lang="en-US" sz="2400" dirty="0" smtClean="0"/>
            <a:t>Change gloves between procedures on the</a:t>
          </a:r>
          <a:endParaRPr lang="en-GB" sz="2400" dirty="0" smtClean="0"/>
        </a:p>
        <a:p>
          <a:r>
            <a:rPr lang="en-US" sz="2400" dirty="0" smtClean="0"/>
            <a:t>same client and between clients.</a:t>
          </a:r>
          <a:endParaRPr lang="en-GB" sz="2400" dirty="0"/>
        </a:p>
      </dgm:t>
    </dgm:pt>
    <dgm:pt modelId="{275CFC09-E4D8-4461-838B-41EEB8D7655D}" type="parTrans" cxnId="{F96FA80F-216E-4EAC-AEB5-E40088146270}">
      <dgm:prSet/>
      <dgm:spPr/>
      <dgm:t>
        <a:bodyPr/>
        <a:lstStyle/>
        <a:p>
          <a:endParaRPr lang="en-GB"/>
        </a:p>
      </dgm:t>
    </dgm:pt>
    <dgm:pt modelId="{4C6F367B-572F-4EE9-88E4-AE7E02ABDBCB}" type="sibTrans" cxnId="{F96FA80F-216E-4EAC-AEB5-E40088146270}">
      <dgm:prSet/>
      <dgm:spPr/>
      <dgm:t>
        <a:bodyPr/>
        <a:lstStyle/>
        <a:p>
          <a:endParaRPr lang="en-GB"/>
        </a:p>
      </dgm:t>
    </dgm:pt>
    <dgm:pt modelId="{23D16F3F-5768-4CB3-B875-41B81FFEF5F0}">
      <dgm:prSet phldrT="[Text]" custT="1"/>
      <dgm:spPr/>
      <dgm:t>
        <a:bodyPr/>
        <a:lstStyle/>
        <a:p>
          <a:r>
            <a:rPr lang="en-US" sz="2400" dirty="0" smtClean="0"/>
            <a:t>Do not touch clean equipment or surfaces with</a:t>
          </a:r>
          <a:endParaRPr lang="en-GB" sz="2400" dirty="0" smtClean="0"/>
        </a:p>
        <a:p>
          <a:r>
            <a:rPr lang="en-US" sz="2400" dirty="0" smtClean="0"/>
            <a:t>dirty gloves or bare hands.</a:t>
          </a:r>
          <a:endParaRPr lang="en-GB" sz="2400" dirty="0"/>
        </a:p>
      </dgm:t>
    </dgm:pt>
    <dgm:pt modelId="{4FC6DD4A-156D-42A8-939E-08CCB8A55416}" type="parTrans" cxnId="{A4A59294-759D-42BB-8A7F-26954BAEDA8C}">
      <dgm:prSet/>
      <dgm:spPr/>
      <dgm:t>
        <a:bodyPr/>
        <a:lstStyle/>
        <a:p>
          <a:endParaRPr lang="en-GB"/>
        </a:p>
      </dgm:t>
    </dgm:pt>
    <dgm:pt modelId="{C6EBB764-7FFF-4CBE-B4B5-ABA9DD08F0CC}" type="sibTrans" cxnId="{A4A59294-759D-42BB-8A7F-26954BAEDA8C}">
      <dgm:prSet/>
      <dgm:spPr/>
      <dgm:t>
        <a:bodyPr/>
        <a:lstStyle/>
        <a:p>
          <a:endParaRPr lang="en-GB"/>
        </a:p>
      </dgm:t>
    </dgm:pt>
    <dgm:pt modelId="{751EB59C-8103-4A34-98AE-3D2944600D35}">
      <dgm:prSet custT="1"/>
      <dgm:spPr/>
      <dgm:t>
        <a:bodyPr/>
        <a:lstStyle/>
        <a:p>
          <a:r>
            <a:rPr lang="en-US" sz="2400" dirty="0" smtClean="0"/>
            <a:t>Wear clean utility gloves when cleaning soiled instruments and equipment, handling waste, and cleaning blood or body fluid spills.</a:t>
          </a:r>
          <a:endParaRPr lang="en-GB" sz="2400" dirty="0"/>
        </a:p>
      </dgm:t>
    </dgm:pt>
    <dgm:pt modelId="{2F3329B7-3F28-472B-83ED-E0E88891B5B3}" type="parTrans" cxnId="{43972588-841E-4076-8132-305EBB732B2E}">
      <dgm:prSet/>
      <dgm:spPr/>
      <dgm:t>
        <a:bodyPr/>
        <a:lstStyle/>
        <a:p>
          <a:endParaRPr lang="en-GB"/>
        </a:p>
      </dgm:t>
    </dgm:pt>
    <dgm:pt modelId="{8AF36FA7-9237-4E6C-A904-BF4D44CC6583}" type="sibTrans" cxnId="{43972588-841E-4076-8132-305EBB732B2E}">
      <dgm:prSet/>
      <dgm:spPr/>
      <dgm:t>
        <a:bodyPr/>
        <a:lstStyle/>
        <a:p>
          <a:endParaRPr lang="en-GB"/>
        </a:p>
      </dgm:t>
    </dgm:pt>
    <dgm:pt modelId="{BFC21CF6-1EE8-44D7-8409-782A97C2BEB5}" type="pres">
      <dgm:prSet presAssocID="{1FF53509-8104-427C-9A63-E774ED8E4BFC}" presName="vert0" presStyleCnt="0">
        <dgm:presLayoutVars>
          <dgm:dir/>
          <dgm:animOne val="branch"/>
          <dgm:animLvl val="lvl"/>
        </dgm:presLayoutVars>
      </dgm:prSet>
      <dgm:spPr/>
      <dgm:t>
        <a:bodyPr/>
        <a:lstStyle/>
        <a:p>
          <a:endParaRPr lang="en-GB"/>
        </a:p>
      </dgm:t>
    </dgm:pt>
    <dgm:pt modelId="{CB2B9F54-9AD3-4E47-B22A-15DC9CBD5599}" type="pres">
      <dgm:prSet presAssocID="{6E93E0C3-15FF-4AFE-AC91-287D519E6C4E}" presName="thickLine" presStyleLbl="alignNode1" presStyleIdx="0" presStyleCnt="1"/>
      <dgm:spPr/>
    </dgm:pt>
    <dgm:pt modelId="{9D3ECEEB-790B-4D1F-A2B3-0D8B6EF5E50C}" type="pres">
      <dgm:prSet presAssocID="{6E93E0C3-15FF-4AFE-AC91-287D519E6C4E}" presName="horz1" presStyleCnt="0"/>
      <dgm:spPr/>
    </dgm:pt>
    <dgm:pt modelId="{4BA4A385-65CC-4CF3-BAB9-FE223B3366E3}" type="pres">
      <dgm:prSet presAssocID="{6E93E0C3-15FF-4AFE-AC91-287D519E6C4E}" presName="tx1" presStyleLbl="revTx" presStyleIdx="0" presStyleCnt="5"/>
      <dgm:spPr/>
      <dgm:t>
        <a:bodyPr/>
        <a:lstStyle/>
        <a:p>
          <a:endParaRPr lang="en-GB"/>
        </a:p>
      </dgm:t>
    </dgm:pt>
    <dgm:pt modelId="{492C2943-4A86-4254-B27D-7DD529905539}" type="pres">
      <dgm:prSet presAssocID="{6E93E0C3-15FF-4AFE-AC91-287D519E6C4E}" presName="vert1" presStyleCnt="0"/>
      <dgm:spPr/>
    </dgm:pt>
    <dgm:pt modelId="{2D7D1133-16D1-4F4F-9F28-A7DFFD32038C}" type="pres">
      <dgm:prSet presAssocID="{0A5C23DB-7581-4994-AE0C-C551495465CD}" presName="vertSpace2a" presStyleCnt="0"/>
      <dgm:spPr/>
    </dgm:pt>
    <dgm:pt modelId="{A6EC2B73-0531-4409-A6E4-2313144B8644}" type="pres">
      <dgm:prSet presAssocID="{0A5C23DB-7581-4994-AE0C-C551495465CD}" presName="horz2" presStyleCnt="0"/>
      <dgm:spPr/>
    </dgm:pt>
    <dgm:pt modelId="{36F9B669-EEA5-45ED-BBFB-8733EDC24410}" type="pres">
      <dgm:prSet presAssocID="{0A5C23DB-7581-4994-AE0C-C551495465CD}" presName="horzSpace2" presStyleCnt="0"/>
      <dgm:spPr/>
    </dgm:pt>
    <dgm:pt modelId="{C4578575-5585-4E26-9F96-DD929F8A1CBB}" type="pres">
      <dgm:prSet presAssocID="{0A5C23DB-7581-4994-AE0C-C551495465CD}" presName="tx2" presStyleLbl="revTx" presStyleIdx="1" presStyleCnt="5"/>
      <dgm:spPr/>
      <dgm:t>
        <a:bodyPr/>
        <a:lstStyle/>
        <a:p>
          <a:endParaRPr lang="en-GB"/>
        </a:p>
      </dgm:t>
    </dgm:pt>
    <dgm:pt modelId="{C67A3194-203B-4305-AA38-B41E0FA9A70A}" type="pres">
      <dgm:prSet presAssocID="{0A5C23DB-7581-4994-AE0C-C551495465CD}" presName="vert2" presStyleCnt="0"/>
      <dgm:spPr/>
    </dgm:pt>
    <dgm:pt modelId="{11F6410E-BC6A-498D-9275-CF069C4939E0}" type="pres">
      <dgm:prSet presAssocID="{0A5C23DB-7581-4994-AE0C-C551495465CD}" presName="thinLine2b" presStyleLbl="callout" presStyleIdx="0" presStyleCnt="4"/>
      <dgm:spPr/>
    </dgm:pt>
    <dgm:pt modelId="{1E7F8C3A-D59E-44D1-B989-45FCAA514E06}" type="pres">
      <dgm:prSet presAssocID="{0A5C23DB-7581-4994-AE0C-C551495465CD}" presName="vertSpace2b" presStyleCnt="0"/>
      <dgm:spPr/>
    </dgm:pt>
    <dgm:pt modelId="{336CA6C0-8D08-490E-B9F5-BF2AF0625A21}" type="pres">
      <dgm:prSet presAssocID="{DFDD44A8-AA9A-452E-A323-2D743C401F4A}" presName="horz2" presStyleCnt="0"/>
      <dgm:spPr/>
    </dgm:pt>
    <dgm:pt modelId="{3159E345-8DB6-4CF8-ABAF-8E7F58BFEEFF}" type="pres">
      <dgm:prSet presAssocID="{DFDD44A8-AA9A-452E-A323-2D743C401F4A}" presName="horzSpace2" presStyleCnt="0"/>
      <dgm:spPr/>
    </dgm:pt>
    <dgm:pt modelId="{A9ABCEDE-D092-4756-A93F-21B92B4A07B3}" type="pres">
      <dgm:prSet presAssocID="{DFDD44A8-AA9A-452E-A323-2D743C401F4A}" presName="tx2" presStyleLbl="revTx" presStyleIdx="2" presStyleCnt="5"/>
      <dgm:spPr/>
      <dgm:t>
        <a:bodyPr/>
        <a:lstStyle/>
        <a:p>
          <a:endParaRPr lang="en-GB"/>
        </a:p>
      </dgm:t>
    </dgm:pt>
    <dgm:pt modelId="{7E42F516-4DE2-41B4-B14F-E4882EFC201E}" type="pres">
      <dgm:prSet presAssocID="{DFDD44A8-AA9A-452E-A323-2D743C401F4A}" presName="vert2" presStyleCnt="0"/>
      <dgm:spPr/>
    </dgm:pt>
    <dgm:pt modelId="{6BEE112B-45EC-4943-9723-F33955700F27}" type="pres">
      <dgm:prSet presAssocID="{DFDD44A8-AA9A-452E-A323-2D743C401F4A}" presName="thinLine2b" presStyleLbl="callout" presStyleIdx="1" presStyleCnt="4"/>
      <dgm:spPr/>
    </dgm:pt>
    <dgm:pt modelId="{BB393537-474D-4953-B885-D8CA3C807D19}" type="pres">
      <dgm:prSet presAssocID="{DFDD44A8-AA9A-452E-A323-2D743C401F4A}" presName="vertSpace2b" presStyleCnt="0"/>
      <dgm:spPr/>
    </dgm:pt>
    <dgm:pt modelId="{FB652064-3802-4E7B-B18B-EA212B1935FE}" type="pres">
      <dgm:prSet presAssocID="{23D16F3F-5768-4CB3-B875-41B81FFEF5F0}" presName="horz2" presStyleCnt="0"/>
      <dgm:spPr/>
    </dgm:pt>
    <dgm:pt modelId="{998BC70E-FA31-408F-B212-FCB179774300}" type="pres">
      <dgm:prSet presAssocID="{23D16F3F-5768-4CB3-B875-41B81FFEF5F0}" presName="horzSpace2" presStyleCnt="0"/>
      <dgm:spPr/>
    </dgm:pt>
    <dgm:pt modelId="{114FE01B-09F0-4A71-81D7-081D15ADAD90}" type="pres">
      <dgm:prSet presAssocID="{23D16F3F-5768-4CB3-B875-41B81FFEF5F0}" presName="tx2" presStyleLbl="revTx" presStyleIdx="3" presStyleCnt="5"/>
      <dgm:spPr/>
      <dgm:t>
        <a:bodyPr/>
        <a:lstStyle/>
        <a:p>
          <a:endParaRPr lang="en-GB"/>
        </a:p>
      </dgm:t>
    </dgm:pt>
    <dgm:pt modelId="{AA802D17-B69D-4FB9-AD97-8B42734BB268}" type="pres">
      <dgm:prSet presAssocID="{23D16F3F-5768-4CB3-B875-41B81FFEF5F0}" presName="vert2" presStyleCnt="0"/>
      <dgm:spPr/>
    </dgm:pt>
    <dgm:pt modelId="{CB2E5729-D36B-4476-968D-1AD7AB2C42C5}" type="pres">
      <dgm:prSet presAssocID="{23D16F3F-5768-4CB3-B875-41B81FFEF5F0}" presName="thinLine2b" presStyleLbl="callout" presStyleIdx="2" presStyleCnt="4"/>
      <dgm:spPr/>
    </dgm:pt>
    <dgm:pt modelId="{1116B670-8FA2-43DA-8085-9BFC1E9A5C64}" type="pres">
      <dgm:prSet presAssocID="{23D16F3F-5768-4CB3-B875-41B81FFEF5F0}" presName="vertSpace2b" presStyleCnt="0"/>
      <dgm:spPr/>
    </dgm:pt>
    <dgm:pt modelId="{51111298-B802-4A3E-B351-C2135DF16035}" type="pres">
      <dgm:prSet presAssocID="{751EB59C-8103-4A34-98AE-3D2944600D35}" presName="horz2" presStyleCnt="0"/>
      <dgm:spPr/>
    </dgm:pt>
    <dgm:pt modelId="{574ACCF2-DFD8-41C8-BED6-657EC3AC718B}" type="pres">
      <dgm:prSet presAssocID="{751EB59C-8103-4A34-98AE-3D2944600D35}" presName="horzSpace2" presStyleCnt="0"/>
      <dgm:spPr/>
    </dgm:pt>
    <dgm:pt modelId="{A5DE22A7-BB6D-4B4A-8C56-71935A7922AF}" type="pres">
      <dgm:prSet presAssocID="{751EB59C-8103-4A34-98AE-3D2944600D35}" presName="tx2" presStyleLbl="revTx" presStyleIdx="4" presStyleCnt="5" custLinFactNeighborY="-8616"/>
      <dgm:spPr/>
      <dgm:t>
        <a:bodyPr/>
        <a:lstStyle/>
        <a:p>
          <a:endParaRPr lang="en-GB"/>
        </a:p>
      </dgm:t>
    </dgm:pt>
    <dgm:pt modelId="{56C57B5C-AC52-4FA8-8E0B-800EA3FB059F}" type="pres">
      <dgm:prSet presAssocID="{751EB59C-8103-4A34-98AE-3D2944600D35}" presName="vert2" presStyleCnt="0"/>
      <dgm:spPr/>
    </dgm:pt>
    <dgm:pt modelId="{0D10376B-C726-4821-AD41-94592D1C5EE2}" type="pres">
      <dgm:prSet presAssocID="{751EB59C-8103-4A34-98AE-3D2944600D35}" presName="thinLine2b" presStyleLbl="callout" presStyleIdx="3" presStyleCnt="4"/>
      <dgm:spPr/>
    </dgm:pt>
    <dgm:pt modelId="{76ED85FE-2403-495A-9052-D07E4EA324E9}" type="pres">
      <dgm:prSet presAssocID="{751EB59C-8103-4A34-98AE-3D2944600D35}" presName="vertSpace2b" presStyleCnt="0"/>
      <dgm:spPr/>
    </dgm:pt>
  </dgm:ptLst>
  <dgm:cxnLst>
    <dgm:cxn modelId="{52062364-12B0-4651-BF86-221C2FF18072}" type="presOf" srcId="{23D16F3F-5768-4CB3-B875-41B81FFEF5F0}" destId="{114FE01B-09F0-4A71-81D7-081D15ADAD90}" srcOrd="0" destOrd="0" presId="urn:microsoft.com/office/officeart/2008/layout/LinedList"/>
    <dgm:cxn modelId="{43972588-841E-4076-8132-305EBB732B2E}" srcId="{6E93E0C3-15FF-4AFE-AC91-287D519E6C4E}" destId="{751EB59C-8103-4A34-98AE-3D2944600D35}" srcOrd="3" destOrd="0" parTransId="{2F3329B7-3F28-472B-83ED-E0E88891B5B3}" sibTransId="{8AF36FA7-9237-4E6C-A904-BF4D44CC6583}"/>
    <dgm:cxn modelId="{ACBE2CC8-0AF7-44AA-9218-FAB128605962}" srcId="{6E93E0C3-15FF-4AFE-AC91-287D519E6C4E}" destId="{0A5C23DB-7581-4994-AE0C-C551495465CD}" srcOrd="0" destOrd="0" parTransId="{DBE9DB0E-237F-4CF6-B02D-95699254F5C2}" sibTransId="{58EE5C76-BEE2-47D9-86AE-1F7F62008E99}"/>
    <dgm:cxn modelId="{E0238A0A-CE45-480D-8594-00C42C6F416B}" type="presOf" srcId="{751EB59C-8103-4A34-98AE-3D2944600D35}" destId="{A5DE22A7-BB6D-4B4A-8C56-71935A7922AF}" srcOrd="0" destOrd="0" presId="urn:microsoft.com/office/officeart/2008/layout/LinedList"/>
    <dgm:cxn modelId="{747537C9-4755-483F-9063-363A754A1F3B}" srcId="{1FF53509-8104-427C-9A63-E774ED8E4BFC}" destId="{6E93E0C3-15FF-4AFE-AC91-287D519E6C4E}" srcOrd="0" destOrd="0" parTransId="{9A3BB11E-D23B-4F50-BC5C-E60640B361C1}" sibTransId="{F653FEE8-92EA-4DD3-819D-BC22AFE6F335}"/>
    <dgm:cxn modelId="{C48B641B-8072-416E-80F6-CB0BE0C9731E}" type="presOf" srcId="{1FF53509-8104-427C-9A63-E774ED8E4BFC}" destId="{BFC21CF6-1EE8-44D7-8409-782A97C2BEB5}" srcOrd="0" destOrd="0" presId="urn:microsoft.com/office/officeart/2008/layout/LinedList"/>
    <dgm:cxn modelId="{A4A59294-759D-42BB-8A7F-26954BAEDA8C}" srcId="{6E93E0C3-15FF-4AFE-AC91-287D519E6C4E}" destId="{23D16F3F-5768-4CB3-B875-41B81FFEF5F0}" srcOrd="2" destOrd="0" parTransId="{4FC6DD4A-156D-42A8-939E-08CCB8A55416}" sibTransId="{C6EBB764-7FFF-4CBE-B4B5-ABA9DD08F0CC}"/>
    <dgm:cxn modelId="{F96FA80F-216E-4EAC-AEB5-E40088146270}" srcId="{6E93E0C3-15FF-4AFE-AC91-287D519E6C4E}" destId="{DFDD44A8-AA9A-452E-A323-2D743C401F4A}" srcOrd="1" destOrd="0" parTransId="{275CFC09-E4D8-4461-838B-41EEB8D7655D}" sibTransId="{4C6F367B-572F-4EE9-88E4-AE7E02ABDBCB}"/>
    <dgm:cxn modelId="{8CF5EEDC-AFDE-4239-AC3C-D4FF91DB7D62}" type="presOf" srcId="{6E93E0C3-15FF-4AFE-AC91-287D519E6C4E}" destId="{4BA4A385-65CC-4CF3-BAB9-FE223B3366E3}" srcOrd="0" destOrd="0" presId="urn:microsoft.com/office/officeart/2008/layout/LinedList"/>
    <dgm:cxn modelId="{C9BE19CC-46F6-48FE-B987-E211538207B4}" type="presOf" srcId="{DFDD44A8-AA9A-452E-A323-2D743C401F4A}" destId="{A9ABCEDE-D092-4756-A93F-21B92B4A07B3}" srcOrd="0" destOrd="0" presId="urn:microsoft.com/office/officeart/2008/layout/LinedList"/>
    <dgm:cxn modelId="{519DC516-BBC3-4F40-AA18-4B32D4DE6A89}" type="presOf" srcId="{0A5C23DB-7581-4994-AE0C-C551495465CD}" destId="{C4578575-5585-4E26-9F96-DD929F8A1CBB}" srcOrd="0" destOrd="0" presId="urn:microsoft.com/office/officeart/2008/layout/LinedList"/>
    <dgm:cxn modelId="{9CF20667-26C2-462C-8A0C-B4820768C982}" type="presParOf" srcId="{BFC21CF6-1EE8-44D7-8409-782A97C2BEB5}" destId="{CB2B9F54-9AD3-4E47-B22A-15DC9CBD5599}" srcOrd="0" destOrd="0" presId="urn:microsoft.com/office/officeart/2008/layout/LinedList"/>
    <dgm:cxn modelId="{58B6822A-0F8C-4813-BA41-65DF5616A957}" type="presParOf" srcId="{BFC21CF6-1EE8-44D7-8409-782A97C2BEB5}" destId="{9D3ECEEB-790B-4D1F-A2B3-0D8B6EF5E50C}" srcOrd="1" destOrd="0" presId="urn:microsoft.com/office/officeart/2008/layout/LinedList"/>
    <dgm:cxn modelId="{9DC995DF-6726-4018-8900-E4BE9A2DCD33}" type="presParOf" srcId="{9D3ECEEB-790B-4D1F-A2B3-0D8B6EF5E50C}" destId="{4BA4A385-65CC-4CF3-BAB9-FE223B3366E3}" srcOrd="0" destOrd="0" presId="urn:microsoft.com/office/officeart/2008/layout/LinedList"/>
    <dgm:cxn modelId="{5A140A2D-A556-43DF-885D-A3A7D13C3F8A}" type="presParOf" srcId="{9D3ECEEB-790B-4D1F-A2B3-0D8B6EF5E50C}" destId="{492C2943-4A86-4254-B27D-7DD529905539}" srcOrd="1" destOrd="0" presId="urn:microsoft.com/office/officeart/2008/layout/LinedList"/>
    <dgm:cxn modelId="{65A5953C-8DAE-4A06-86B0-305C3390B892}" type="presParOf" srcId="{492C2943-4A86-4254-B27D-7DD529905539}" destId="{2D7D1133-16D1-4F4F-9F28-A7DFFD32038C}" srcOrd="0" destOrd="0" presId="urn:microsoft.com/office/officeart/2008/layout/LinedList"/>
    <dgm:cxn modelId="{A6DDA817-F289-4312-82CD-140B56F7CC86}" type="presParOf" srcId="{492C2943-4A86-4254-B27D-7DD529905539}" destId="{A6EC2B73-0531-4409-A6E4-2313144B8644}" srcOrd="1" destOrd="0" presId="urn:microsoft.com/office/officeart/2008/layout/LinedList"/>
    <dgm:cxn modelId="{52502CA4-5F80-4B97-A1ED-08CBF54A6748}" type="presParOf" srcId="{A6EC2B73-0531-4409-A6E4-2313144B8644}" destId="{36F9B669-EEA5-45ED-BBFB-8733EDC24410}" srcOrd="0" destOrd="0" presId="urn:microsoft.com/office/officeart/2008/layout/LinedList"/>
    <dgm:cxn modelId="{B6070DE0-78F7-40BA-A341-09C43448C929}" type="presParOf" srcId="{A6EC2B73-0531-4409-A6E4-2313144B8644}" destId="{C4578575-5585-4E26-9F96-DD929F8A1CBB}" srcOrd="1" destOrd="0" presId="urn:microsoft.com/office/officeart/2008/layout/LinedList"/>
    <dgm:cxn modelId="{631CA18A-4A8B-49D4-B221-6A372EEF5205}" type="presParOf" srcId="{A6EC2B73-0531-4409-A6E4-2313144B8644}" destId="{C67A3194-203B-4305-AA38-B41E0FA9A70A}" srcOrd="2" destOrd="0" presId="urn:microsoft.com/office/officeart/2008/layout/LinedList"/>
    <dgm:cxn modelId="{84F4B30B-85BA-42FC-BAE5-5B3861F883F4}" type="presParOf" srcId="{492C2943-4A86-4254-B27D-7DD529905539}" destId="{11F6410E-BC6A-498D-9275-CF069C4939E0}" srcOrd="2" destOrd="0" presId="urn:microsoft.com/office/officeart/2008/layout/LinedList"/>
    <dgm:cxn modelId="{B04B1A31-EA0E-4EDB-9D1B-18967051B743}" type="presParOf" srcId="{492C2943-4A86-4254-B27D-7DD529905539}" destId="{1E7F8C3A-D59E-44D1-B989-45FCAA514E06}" srcOrd="3" destOrd="0" presId="urn:microsoft.com/office/officeart/2008/layout/LinedList"/>
    <dgm:cxn modelId="{49BC943B-EDD5-4EAE-87A9-73982B62C51C}" type="presParOf" srcId="{492C2943-4A86-4254-B27D-7DD529905539}" destId="{336CA6C0-8D08-490E-B9F5-BF2AF0625A21}" srcOrd="4" destOrd="0" presId="urn:microsoft.com/office/officeart/2008/layout/LinedList"/>
    <dgm:cxn modelId="{2B690D7D-0CF1-451B-8998-0B715727B670}" type="presParOf" srcId="{336CA6C0-8D08-490E-B9F5-BF2AF0625A21}" destId="{3159E345-8DB6-4CF8-ABAF-8E7F58BFEEFF}" srcOrd="0" destOrd="0" presId="urn:microsoft.com/office/officeart/2008/layout/LinedList"/>
    <dgm:cxn modelId="{BE36BD36-9013-4C40-A3F9-37842E1F40BC}" type="presParOf" srcId="{336CA6C0-8D08-490E-B9F5-BF2AF0625A21}" destId="{A9ABCEDE-D092-4756-A93F-21B92B4A07B3}" srcOrd="1" destOrd="0" presId="urn:microsoft.com/office/officeart/2008/layout/LinedList"/>
    <dgm:cxn modelId="{CA47FE06-A8E5-4831-980A-C4100B26B92F}" type="presParOf" srcId="{336CA6C0-8D08-490E-B9F5-BF2AF0625A21}" destId="{7E42F516-4DE2-41B4-B14F-E4882EFC201E}" srcOrd="2" destOrd="0" presId="urn:microsoft.com/office/officeart/2008/layout/LinedList"/>
    <dgm:cxn modelId="{03670710-A756-49CF-AF61-78C2E56174BA}" type="presParOf" srcId="{492C2943-4A86-4254-B27D-7DD529905539}" destId="{6BEE112B-45EC-4943-9723-F33955700F27}" srcOrd="5" destOrd="0" presId="urn:microsoft.com/office/officeart/2008/layout/LinedList"/>
    <dgm:cxn modelId="{CD8B45F5-96C7-4F02-BA1E-E7365465B5CC}" type="presParOf" srcId="{492C2943-4A86-4254-B27D-7DD529905539}" destId="{BB393537-474D-4953-B885-D8CA3C807D19}" srcOrd="6" destOrd="0" presId="urn:microsoft.com/office/officeart/2008/layout/LinedList"/>
    <dgm:cxn modelId="{875C82E4-57E6-4237-9508-8C7C90A6F29E}" type="presParOf" srcId="{492C2943-4A86-4254-B27D-7DD529905539}" destId="{FB652064-3802-4E7B-B18B-EA212B1935FE}" srcOrd="7" destOrd="0" presId="urn:microsoft.com/office/officeart/2008/layout/LinedList"/>
    <dgm:cxn modelId="{4623B7B5-3112-4BA5-9C1C-CE2473F42114}" type="presParOf" srcId="{FB652064-3802-4E7B-B18B-EA212B1935FE}" destId="{998BC70E-FA31-408F-B212-FCB179774300}" srcOrd="0" destOrd="0" presId="urn:microsoft.com/office/officeart/2008/layout/LinedList"/>
    <dgm:cxn modelId="{D6059802-FAD4-418D-9FCC-21DA1BCF8CA6}" type="presParOf" srcId="{FB652064-3802-4E7B-B18B-EA212B1935FE}" destId="{114FE01B-09F0-4A71-81D7-081D15ADAD90}" srcOrd="1" destOrd="0" presId="urn:microsoft.com/office/officeart/2008/layout/LinedList"/>
    <dgm:cxn modelId="{DA5AF83B-25B8-4672-BCA4-4F64899A7710}" type="presParOf" srcId="{FB652064-3802-4E7B-B18B-EA212B1935FE}" destId="{AA802D17-B69D-4FB9-AD97-8B42734BB268}" srcOrd="2" destOrd="0" presId="urn:microsoft.com/office/officeart/2008/layout/LinedList"/>
    <dgm:cxn modelId="{2DC107C4-3540-448F-B5DC-00FAFFD97FE3}" type="presParOf" srcId="{492C2943-4A86-4254-B27D-7DD529905539}" destId="{CB2E5729-D36B-4476-968D-1AD7AB2C42C5}" srcOrd="8" destOrd="0" presId="urn:microsoft.com/office/officeart/2008/layout/LinedList"/>
    <dgm:cxn modelId="{445C335A-DA02-440C-84C8-CDF1713CD898}" type="presParOf" srcId="{492C2943-4A86-4254-B27D-7DD529905539}" destId="{1116B670-8FA2-43DA-8085-9BFC1E9A5C64}" srcOrd="9" destOrd="0" presId="urn:microsoft.com/office/officeart/2008/layout/LinedList"/>
    <dgm:cxn modelId="{B475B6CE-0625-4098-AF5A-CCE9C38C4944}" type="presParOf" srcId="{492C2943-4A86-4254-B27D-7DD529905539}" destId="{51111298-B802-4A3E-B351-C2135DF16035}" srcOrd="10" destOrd="0" presId="urn:microsoft.com/office/officeart/2008/layout/LinedList"/>
    <dgm:cxn modelId="{50107E27-DE7E-41DC-91B2-84C78986AF1E}" type="presParOf" srcId="{51111298-B802-4A3E-B351-C2135DF16035}" destId="{574ACCF2-DFD8-41C8-BED6-657EC3AC718B}" srcOrd="0" destOrd="0" presId="urn:microsoft.com/office/officeart/2008/layout/LinedList"/>
    <dgm:cxn modelId="{DBC0F6C1-3B48-43ED-A2A6-8E425D14AE6A}" type="presParOf" srcId="{51111298-B802-4A3E-B351-C2135DF16035}" destId="{A5DE22A7-BB6D-4B4A-8C56-71935A7922AF}" srcOrd="1" destOrd="0" presId="urn:microsoft.com/office/officeart/2008/layout/LinedList"/>
    <dgm:cxn modelId="{227DD85D-82A0-401F-A4FC-14FCC99C0437}" type="presParOf" srcId="{51111298-B802-4A3E-B351-C2135DF16035}" destId="{56C57B5C-AC52-4FA8-8E0B-800EA3FB059F}" srcOrd="2" destOrd="0" presId="urn:microsoft.com/office/officeart/2008/layout/LinedList"/>
    <dgm:cxn modelId="{9E57AD7F-4BBF-4B99-95EC-559BC82BE3D9}" type="presParOf" srcId="{492C2943-4A86-4254-B27D-7DD529905539}" destId="{0D10376B-C726-4821-AD41-94592D1C5EE2}" srcOrd="11" destOrd="0" presId="urn:microsoft.com/office/officeart/2008/layout/LinedList"/>
    <dgm:cxn modelId="{69E60E32-F734-4F74-AEF4-47A6E2ACD806}" type="presParOf" srcId="{492C2943-4A86-4254-B27D-7DD529905539}" destId="{76ED85FE-2403-495A-9052-D07E4EA324E9}" srcOrd="12"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FF53509-8104-427C-9A63-E774ED8E4BFC}"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GB"/>
        </a:p>
      </dgm:t>
    </dgm:pt>
    <dgm:pt modelId="{6E93E0C3-15FF-4AFE-AC91-287D519E6C4E}">
      <dgm:prSet phldrT="[Text]"/>
      <dgm:spPr/>
      <dgm:t>
        <a:bodyPr/>
        <a:lstStyle/>
        <a:p>
          <a:r>
            <a:rPr lang="en-GB" b="1" dirty="0" smtClean="0"/>
            <a:t>Do pelvic exam only when necessary </a:t>
          </a:r>
          <a:endParaRPr lang="en-GB" b="1" dirty="0"/>
        </a:p>
      </dgm:t>
    </dgm:pt>
    <dgm:pt modelId="{9A3BB11E-D23B-4F50-BC5C-E60640B361C1}" type="parTrans" cxnId="{747537C9-4755-483F-9063-363A754A1F3B}">
      <dgm:prSet/>
      <dgm:spPr/>
      <dgm:t>
        <a:bodyPr/>
        <a:lstStyle/>
        <a:p>
          <a:endParaRPr lang="en-GB"/>
        </a:p>
      </dgm:t>
    </dgm:pt>
    <dgm:pt modelId="{F653FEE8-92EA-4DD3-819D-BC22AFE6F335}" type="sibTrans" cxnId="{747537C9-4755-483F-9063-363A754A1F3B}">
      <dgm:prSet/>
      <dgm:spPr/>
      <dgm:t>
        <a:bodyPr/>
        <a:lstStyle/>
        <a:p>
          <a:endParaRPr lang="en-GB"/>
        </a:p>
      </dgm:t>
    </dgm:pt>
    <dgm:pt modelId="{0A5C23DB-7581-4994-AE0C-C551495465CD}">
      <dgm:prSet phldrT="[Text]" custT="1"/>
      <dgm:spPr/>
      <dgm:t>
        <a:bodyPr/>
        <a:lstStyle/>
        <a:p>
          <a:r>
            <a:rPr lang="en-US" sz="2400" dirty="0" smtClean="0"/>
            <a:t>Pelvic examinations are not needed for most</a:t>
          </a:r>
          <a:endParaRPr lang="en-GB" sz="2400" dirty="0" smtClean="0"/>
        </a:p>
        <a:p>
          <a:r>
            <a:rPr lang="en-US" sz="2400" dirty="0" smtClean="0"/>
            <a:t>family planning methods—only for female</a:t>
          </a:r>
          <a:endParaRPr lang="en-GB" sz="2400" dirty="0" smtClean="0"/>
        </a:p>
        <a:p>
          <a:r>
            <a:rPr lang="en-GB" sz="2400" dirty="0" smtClean="0"/>
            <a:t>sterilization and the IUCD</a:t>
          </a:r>
          <a:endParaRPr lang="en-GB" sz="2400" dirty="0"/>
        </a:p>
      </dgm:t>
    </dgm:pt>
    <dgm:pt modelId="{DBE9DB0E-237F-4CF6-B02D-95699254F5C2}" type="parTrans" cxnId="{ACBE2CC8-0AF7-44AA-9218-FAB128605962}">
      <dgm:prSet/>
      <dgm:spPr/>
      <dgm:t>
        <a:bodyPr/>
        <a:lstStyle/>
        <a:p>
          <a:endParaRPr lang="en-GB"/>
        </a:p>
      </dgm:t>
    </dgm:pt>
    <dgm:pt modelId="{58EE5C76-BEE2-47D9-86AE-1F7F62008E99}" type="sibTrans" cxnId="{ACBE2CC8-0AF7-44AA-9218-FAB128605962}">
      <dgm:prSet/>
      <dgm:spPr/>
      <dgm:t>
        <a:bodyPr/>
        <a:lstStyle/>
        <a:p>
          <a:endParaRPr lang="en-GB"/>
        </a:p>
      </dgm:t>
    </dgm:pt>
    <dgm:pt modelId="{BFC21CF6-1EE8-44D7-8409-782A97C2BEB5}" type="pres">
      <dgm:prSet presAssocID="{1FF53509-8104-427C-9A63-E774ED8E4BFC}" presName="vert0" presStyleCnt="0">
        <dgm:presLayoutVars>
          <dgm:dir/>
          <dgm:animOne val="branch"/>
          <dgm:animLvl val="lvl"/>
        </dgm:presLayoutVars>
      </dgm:prSet>
      <dgm:spPr/>
      <dgm:t>
        <a:bodyPr/>
        <a:lstStyle/>
        <a:p>
          <a:endParaRPr lang="en-GB"/>
        </a:p>
      </dgm:t>
    </dgm:pt>
    <dgm:pt modelId="{CB2B9F54-9AD3-4E47-B22A-15DC9CBD5599}" type="pres">
      <dgm:prSet presAssocID="{6E93E0C3-15FF-4AFE-AC91-287D519E6C4E}" presName="thickLine" presStyleLbl="alignNode1" presStyleIdx="0" presStyleCnt="1"/>
      <dgm:spPr/>
    </dgm:pt>
    <dgm:pt modelId="{9D3ECEEB-790B-4D1F-A2B3-0D8B6EF5E50C}" type="pres">
      <dgm:prSet presAssocID="{6E93E0C3-15FF-4AFE-AC91-287D519E6C4E}" presName="horz1" presStyleCnt="0"/>
      <dgm:spPr/>
    </dgm:pt>
    <dgm:pt modelId="{4BA4A385-65CC-4CF3-BAB9-FE223B3366E3}" type="pres">
      <dgm:prSet presAssocID="{6E93E0C3-15FF-4AFE-AC91-287D519E6C4E}" presName="tx1" presStyleLbl="revTx" presStyleIdx="0" presStyleCnt="2"/>
      <dgm:spPr/>
      <dgm:t>
        <a:bodyPr/>
        <a:lstStyle/>
        <a:p>
          <a:endParaRPr lang="en-GB"/>
        </a:p>
      </dgm:t>
    </dgm:pt>
    <dgm:pt modelId="{492C2943-4A86-4254-B27D-7DD529905539}" type="pres">
      <dgm:prSet presAssocID="{6E93E0C3-15FF-4AFE-AC91-287D519E6C4E}" presName="vert1" presStyleCnt="0"/>
      <dgm:spPr/>
    </dgm:pt>
    <dgm:pt modelId="{2D7D1133-16D1-4F4F-9F28-A7DFFD32038C}" type="pres">
      <dgm:prSet presAssocID="{0A5C23DB-7581-4994-AE0C-C551495465CD}" presName="vertSpace2a" presStyleCnt="0"/>
      <dgm:spPr/>
    </dgm:pt>
    <dgm:pt modelId="{A6EC2B73-0531-4409-A6E4-2313144B8644}" type="pres">
      <dgm:prSet presAssocID="{0A5C23DB-7581-4994-AE0C-C551495465CD}" presName="horz2" presStyleCnt="0"/>
      <dgm:spPr/>
    </dgm:pt>
    <dgm:pt modelId="{36F9B669-EEA5-45ED-BBFB-8733EDC24410}" type="pres">
      <dgm:prSet presAssocID="{0A5C23DB-7581-4994-AE0C-C551495465CD}" presName="horzSpace2" presStyleCnt="0"/>
      <dgm:spPr/>
    </dgm:pt>
    <dgm:pt modelId="{C4578575-5585-4E26-9F96-DD929F8A1CBB}" type="pres">
      <dgm:prSet presAssocID="{0A5C23DB-7581-4994-AE0C-C551495465CD}" presName="tx2" presStyleLbl="revTx" presStyleIdx="1" presStyleCnt="2"/>
      <dgm:spPr/>
      <dgm:t>
        <a:bodyPr/>
        <a:lstStyle/>
        <a:p>
          <a:endParaRPr lang="en-GB"/>
        </a:p>
      </dgm:t>
    </dgm:pt>
    <dgm:pt modelId="{C67A3194-203B-4305-AA38-B41E0FA9A70A}" type="pres">
      <dgm:prSet presAssocID="{0A5C23DB-7581-4994-AE0C-C551495465CD}" presName="vert2" presStyleCnt="0"/>
      <dgm:spPr/>
    </dgm:pt>
    <dgm:pt modelId="{11F6410E-BC6A-498D-9275-CF069C4939E0}" type="pres">
      <dgm:prSet presAssocID="{0A5C23DB-7581-4994-AE0C-C551495465CD}" presName="thinLine2b" presStyleLbl="callout" presStyleIdx="0" presStyleCnt="1"/>
      <dgm:spPr/>
    </dgm:pt>
    <dgm:pt modelId="{1E7F8C3A-D59E-44D1-B989-45FCAA514E06}" type="pres">
      <dgm:prSet presAssocID="{0A5C23DB-7581-4994-AE0C-C551495465CD}" presName="vertSpace2b" presStyleCnt="0"/>
      <dgm:spPr/>
    </dgm:pt>
  </dgm:ptLst>
  <dgm:cxnLst>
    <dgm:cxn modelId="{9E39B191-F75A-4884-807E-EEBCC02ACEBF}" type="presOf" srcId="{1FF53509-8104-427C-9A63-E774ED8E4BFC}" destId="{BFC21CF6-1EE8-44D7-8409-782A97C2BEB5}" srcOrd="0" destOrd="0" presId="urn:microsoft.com/office/officeart/2008/layout/LinedList"/>
    <dgm:cxn modelId="{ACBE2CC8-0AF7-44AA-9218-FAB128605962}" srcId="{6E93E0C3-15FF-4AFE-AC91-287D519E6C4E}" destId="{0A5C23DB-7581-4994-AE0C-C551495465CD}" srcOrd="0" destOrd="0" parTransId="{DBE9DB0E-237F-4CF6-B02D-95699254F5C2}" sibTransId="{58EE5C76-BEE2-47D9-86AE-1F7F62008E99}"/>
    <dgm:cxn modelId="{747537C9-4755-483F-9063-363A754A1F3B}" srcId="{1FF53509-8104-427C-9A63-E774ED8E4BFC}" destId="{6E93E0C3-15FF-4AFE-AC91-287D519E6C4E}" srcOrd="0" destOrd="0" parTransId="{9A3BB11E-D23B-4F50-BC5C-E60640B361C1}" sibTransId="{F653FEE8-92EA-4DD3-819D-BC22AFE6F335}"/>
    <dgm:cxn modelId="{1AA61253-3055-4CDD-9DD3-5B7CDB371DB9}" type="presOf" srcId="{0A5C23DB-7581-4994-AE0C-C551495465CD}" destId="{C4578575-5585-4E26-9F96-DD929F8A1CBB}" srcOrd="0" destOrd="0" presId="urn:microsoft.com/office/officeart/2008/layout/LinedList"/>
    <dgm:cxn modelId="{EA7D44AA-F020-4DBC-8CB4-C24F832DA38B}" type="presOf" srcId="{6E93E0C3-15FF-4AFE-AC91-287D519E6C4E}" destId="{4BA4A385-65CC-4CF3-BAB9-FE223B3366E3}" srcOrd="0" destOrd="0" presId="urn:microsoft.com/office/officeart/2008/layout/LinedList"/>
    <dgm:cxn modelId="{3D75B591-BCCC-47F2-833E-07AC19AF6A2C}" type="presParOf" srcId="{BFC21CF6-1EE8-44D7-8409-782A97C2BEB5}" destId="{CB2B9F54-9AD3-4E47-B22A-15DC9CBD5599}" srcOrd="0" destOrd="0" presId="urn:microsoft.com/office/officeart/2008/layout/LinedList"/>
    <dgm:cxn modelId="{B293FA43-1ED4-450B-A346-ECBEA65DAF9B}" type="presParOf" srcId="{BFC21CF6-1EE8-44D7-8409-782A97C2BEB5}" destId="{9D3ECEEB-790B-4D1F-A2B3-0D8B6EF5E50C}" srcOrd="1" destOrd="0" presId="urn:microsoft.com/office/officeart/2008/layout/LinedList"/>
    <dgm:cxn modelId="{CC3EBD25-A874-480D-9691-06CCF478D1FE}" type="presParOf" srcId="{9D3ECEEB-790B-4D1F-A2B3-0D8B6EF5E50C}" destId="{4BA4A385-65CC-4CF3-BAB9-FE223B3366E3}" srcOrd="0" destOrd="0" presId="urn:microsoft.com/office/officeart/2008/layout/LinedList"/>
    <dgm:cxn modelId="{5CD964DF-58BE-4660-A98C-A75CEA4EF6FB}" type="presParOf" srcId="{9D3ECEEB-790B-4D1F-A2B3-0D8B6EF5E50C}" destId="{492C2943-4A86-4254-B27D-7DD529905539}" srcOrd="1" destOrd="0" presId="urn:microsoft.com/office/officeart/2008/layout/LinedList"/>
    <dgm:cxn modelId="{A226538B-FCFB-40FB-BE0C-66594264CB4B}" type="presParOf" srcId="{492C2943-4A86-4254-B27D-7DD529905539}" destId="{2D7D1133-16D1-4F4F-9F28-A7DFFD32038C}" srcOrd="0" destOrd="0" presId="urn:microsoft.com/office/officeart/2008/layout/LinedList"/>
    <dgm:cxn modelId="{566C23B2-A179-4EBA-8BBE-BE8B57C16F0D}" type="presParOf" srcId="{492C2943-4A86-4254-B27D-7DD529905539}" destId="{A6EC2B73-0531-4409-A6E4-2313144B8644}" srcOrd="1" destOrd="0" presId="urn:microsoft.com/office/officeart/2008/layout/LinedList"/>
    <dgm:cxn modelId="{BD19E4E5-5D63-4B40-B71A-93FFDABF46C3}" type="presParOf" srcId="{A6EC2B73-0531-4409-A6E4-2313144B8644}" destId="{36F9B669-EEA5-45ED-BBFB-8733EDC24410}" srcOrd="0" destOrd="0" presId="urn:microsoft.com/office/officeart/2008/layout/LinedList"/>
    <dgm:cxn modelId="{22F31319-00E1-4597-83F2-FC8D2D0956D6}" type="presParOf" srcId="{A6EC2B73-0531-4409-A6E4-2313144B8644}" destId="{C4578575-5585-4E26-9F96-DD929F8A1CBB}" srcOrd="1" destOrd="0" presId="urn:microsoft.com/office/officeart/2008/layout/LinedList"/>
    <dgm:cxn modelId="{18FCB0BC-2897-4ECB-A08B-005F3A65FD8C}" type="presParOf" srcId="{A6EC2B73-0531-4409-A6E4-2313144B8644}" destId="{C67A3194-203B-4305-AA38-B41E0FA9A70A}" srcOrd="2" destOrd="0" presId="urn:microsoft.com/office/officeart/2008/layout/LinedList"/>
    <dgm:cxn modelId="{89F27715-7F63-47A5-B0E0-F9E7FE457008}" type="presParOf" srcId="{492C2943-4A86-4254-B27D-7DD529905539}" destId="{11F6410E-BC6A-498D-9275-CF069C4939E0}" srcOrd="2" destOrd="0" presId="urn:microsoft.com/office/officeart/2008/layout/LinedList"/>
    <dgm:cxn modelId="{DE8412C3-54CC-45BB-AE2E-A3C320106B11}" type="presParOf" srcId="{492C2943-4A86-4254-B27D-7DD529905539}" destId="{1E7F8C3A-D59E-44D1-B989-45FCAA514E06}" srcOrd="3"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E32669-C7D0-4E7F-8C70-9051C58DB78E}">
      <dsp:nvSpPr>
        <dsp:cNvPr id="0" name=""/>
        <dsp:cNvSpPr/>
      </dsp:nvSpPr>
      <dsp:spPr>
        <a:xfrm rot="5400000">
          <a:off x="-95585" y="99626"/>
          <a:ext cx="631016" cy="441711"/>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CODE</a:t>
          </a:r>
          <a:endParaRPr lang="en-US" sz="1600" b="1" kern="1200" dirty="0"/>
        </a:p>
      </dsp:txBody>
      <dsp:txXfrm rot="-5400000">
        <a:off x="-932" y="225830"/>
        <a:ext cx="441711" cy="189305"/>
      </dsp:txXfrm>
    </dsp:sp>
    <dsp:sp modelId="{5E4E945F-891F-46F9-92E2-0854C4C8F15E}">
      <dsp:nvSpPr>
        <dsp:cNvPr id="0" name=""/>
        <dsp:cNvSpPr/>
      </dsp:nvSpPr>
      <dsp:spPr>
        <a:xfrm rot="5400000">
          <a:off x="4124362" y="-3678610"/>
          <a:ext cx="410376" cy="7777544"/>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smtClean="0"/>
            <a:t>Add the numerical </a:t>
          </a:r>
          <a:r>
            <a:rPr lang="en-US" sz="1600" b="1" kern="1200" dirty="0" smtClean="0">
              <a:solidFill>
                <a:srgbClr val="C00000"/>
              </a:solidFill>
            </a:rPr>
            <a:t>Product Code </a:t>
          </a:r>
          <a:r>
            <a:rPr lang="en-US" sz="1600" b="1" kern="1200" dirty="0" smtClean="0"/>
            <a:t>you are reporting e.g. 1 ( for male condom)</a:t>
          </a:r>
          <a:endParaRPr lang="en-US" sz="1600" b="1" kern="1200" dirty="0"/>
        </a:p>
        <a:p>
          <a:pPr marL="171450" lvl="1" indent="-171450" algn="l" defTabSz="711200">
            <a:lnSpc>
              <a:spcPct val="90000"/>
            </a:lnSpc>
            <a:spcBef>
              <a:spcPct val="0"/>
            </a:spcBef>
            <a:spcAft>
              <a:spcPct val="15000"/>
            </a:spcAft>
            <a:buChar char="••"/>
          </a:pPr>
          <a:r>
            <a:rPr lang="en-US" sz="1600" b="1" kern="1200" dirty="0" smtClean="0"/>
            <a:t>Insert the symbol #</a:t>
          </a:r>
          <a:endParaRPr lang="en-US" sz="1600" b="1" kern="1200" dirty="0"/>
        </a:p>
      </dsp:txBody>
      <dsp:txXfrm rot="-5400000">
        <a:off x="440779" y="25006"/>
        <a:ext cx="7757511" cy="370310"/>
      </dsp:txXfrm>
    </dsp:sp>
    <dsp:sp modelId="{AAF5CBE1-CE4E-4D1F-BBFE-CB37BE8FE450}">
      <dsp:nvSpPr>
        <dsp:cNvPr id="0" name=""/>
        <dsp:cNvSpPr/>
      </dsp:nvSpPr>
      <dsp:spPr>
        <a:xfrm rot="5400000">
          <a:off x="-95585" y="658260"/>
          <a:ext cx="631016" cy="441711"/>
        </a:xfrm>
        <a:prstGeom prst="chevron">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t>B</a:t>
          </a:r>
          <a:endParaRPr lang="en-US" sz="1800" b="1" kern="1200" dirty="0"/>
        </a:p>
      </dsp:txBody>
      <dsp:txXfrm rot="-5400000">
        <a:off x="-932" y="784464"/>
        <a:ext cx="441711" cy="189305"/>
      </dsp:txXfrm>
    </dsp:sp>
    <dsp:sp modelId="{C042628E-93B5-4FB9-8B03-D8366876C304}">
      <dsp:nvSpPr>
        <dsp:cNvPr id="0" name=""/>
        <dsp:cNvSpPr/>
      </dsp:nvSpPr>
      <dsp:spPr>
        <a:xfrm rot="5400000">
          <a:off x="4124470" y="-3120084"/>
          <a:ext cx="410160" cy="7777544"/>
        </a:xfrm>
        <a:prstGeom prst="round2Same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i="1" kern="1200" dirty="0" smtClean="0"/>
            <a:t>Insert the letter B (</a:t>
          </a:r>
          <a:r>
            <a:rPr lang="en-US" sz="1600" b="1" i="1" kern="1200" dirty="0" smtClean="0">
              <a:solidFill>
                <a:schemeClr val="accent3">
                  <a:lumMod val="75000"/>
                </a:schemeClr>
              </a:solidFill>
            </a:rPr>
            <a:t>Opening Balance</a:t>
          </a:r>
          <a:r>
            <a:rPr lang="en-US" sz="1600" b="1" i="1" kern="1200" dirty="0" smtClean="0"/>
            <a:t>) and then the numerical value</a:t>
          </a:r>
          <a:endParaRPr lang="en-US" sz="1600" b="1" i="1" kern="1200" dirty="0">
            <a:solidFill>
              <a:schemeClr val="accent3">
                <a:lumMod val="75000"/>
              </a:schemeClr>
            </a:solidFill>
          </a:endParaRPr>
        </a:p>
        <a:p>
          <a:pPr marL="171450" lvl="1" indent="-171450" algn="l" defTabSz="711200">
            <a:lnSpc>
              <a:spcPct val="90000"/>
            </a:lnSpc>
            <a:spcBef>
              <a:spcPct val="0"/>
            </a:spcBef>
            <a:spcAft>
              <a:spcPct val="15000"/>
            </a:spcAft>
            <a:buChar char="••"/>
          </a:pPr>
          <a:r>
            <a:rPr lang="en-US" sz="1600" b="1" i="1" kern="1200" dirty="0" smtClean="0"/>
            <a:t>Insert the symbol #</a:t>
          </a:r>
          <a:endParaRPr lang="en-US" sz="1600" b="1" i="1" kern="1200" dirty="0"/>
        </a:p>
      </dsp:txBody>
      <dsp:txXfrm rot="-5400000">
        <a:off x="440778" y="583630"/>
        <a:ext cx="7757522" cy="370116"/>
      </dsp:txXfrm>
    </dsp:sp>
    <dsp:sp modelId="{9DDA08C4-132D-476A-9AF5-C3DF7FD60B70}">
      <dsp:nvSpPr>
        <dsp:cNvPr id="0" name=""/>
        <dsp:cNvSpPr/>
      </dsp:nvSpPr>
      <dsp:spPr>
        <a:xfrm rot="5400000">
          <a:off x="-95585" y="1216894"/>
          <a:ext cx="631016" cy="441711"/>
        </a:xfrm>
        <a:prstGeom prst="chevron">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t>C</a:t>
          </a:r>
          <a:endParaRPr lang="en-US" sz="1800" b="1" kern="1200" dirty="0"/>
        </a:p>
      </dsp:txBody>
      <dsp:txXfrm rot="-5400000">
        <a:off x="-932" y="1343098"/>
        <a:ext cx="441711" cy="189305"/>
      </dsp:txXfrm>
    </dsp:sp>
    <dsp:sp modelId="{7AD67F42-4BB5-4E12-B284-F295ED5E4072}">
      <dsp:nvSpPr>
        <dsp:cNvPr id="0" name=""/>
        <dsp:cNvSpPr/>
      </dsp:nvSpPr>
      <dsp:spPr>
        <a:xfrm rot="5400000">
          <a:off x="4124470" y="-2561450"/>
          <a:ext cx="410160" cy="7777544"/>
        </a:xfrm>
        <a:prstGeom prst="round2Same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i="1" kern="1200" dirty="0" smtClean="0"/>
            <a:t>Insert the letter C (</a:t>
          </a:r>
          <a:r>
            <a:rPr lang="en-US" sz="1600" b="1" i="1" kern="1200" dirty="0" smtClean="0">
              <a:solidFill>
                <a:srgbClr val="7030A0"/>
              </a:solidFill>
            </a:rPr>
            <a:t>Closing  Balance</a:t>
          </a:r>
          <a:r>
            <a:rPr lang="en-US" sz="1600" b="1" i="1" kern="1200" dirty="0" smtClean="0"/>
            <a:t>) and then the numerical value</a:t>
          </a:r>
          <a:endParaRPr lang="en-US" sz="1600" b="1" i="1" kern="1200" dirty="0">
            <a:solidFill>
              <a:srgbClr val="7030A0"/>
            </a:solidFill>
          </a:endParaRPr>
        </a:p>
        <a:p>
          <a:pPr marL="171450" lvl="1" indent="-171450" algn="l" defTabSz="711200">
            <a:lnSpc>
              <a:spcPct val="90000"/>
            </a:lnSpc>
            <a:spcBef>
              <a:spcPct val="0"/>
            </a:spcBef>
            <a:spcAft>
              <a:spcPct val="15000"/>
            </a:spcAft>
            <a:buChar char="••"/>
          </a:pPr>
          <a:r>
            <a:rPr lang="en-US" sz="1600" b="1" i="1" kern="1200" dirty="0" smtClean="0"/>
            <a:t>Insert the symbol #</a:t>
          </a:r>
          <a:endParaRPr lang="en-US" sz="1600" b="1" i="1" kern="1200" dirty="0"/>
        </a:p>
      </dsp:txBody>
      <dsp:txXfrm rot="-5400000">
        <a:off x="440778" y="1142264"/>
        <a:ext cx="7757522" cy="370116"/>
      </dsp:txXfrm>
    </dsp:sp>
    <dsp:sp modelId="{A488C972-5E85-4CA3-97CE-BCF4C705E46B}">
      <dsp:nvSpPr>
        <dsp:cNvPr id="0" name=""/>
        <dsp:cNvSpPr/>
      </dsp:nvSpPr>
      <dsp:spPr>
        <a:xfrm rot="5400000">
          <a:off x="-95585" y="1775528"/>
          <a:ext cx="631016" cy="441711"/>
        </a:xfrm>
        <a:prstGeom prst="chevron">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t>Q</a:t>
          </a:r>
          <a:endParaRPr lang="en-US" sz="1800" b="1" kern="1200" dirty="0"/>
        </a:p>
      </dsp:txBody>
      <dsp:txXfrm rot="-5400000">
        <a:off x="-932" y="1901732"/>
        <a:ext cx="441711" cy="189305"/>
      </dsp:txXfrm>
    </dsp:sp>
    <dsp:sp modelId="{EC2E23DA-FED1-4BB9-B07D-ACC01CB0C2E1}">
      <dsp:nvSpPr>
        <dsp:cNvPr id="0" name=""/>
        <dsp:cNvSpPr/>
      </dsp:nvSpPr>
      <dsp:spPr>
        <a:xfrm rot="5400000">
          <a:off x="4124470" y="-2002816"/>
          <a:ext cx="410160" cy="7777544"/>
        </a:xfrm>
        <a:prstGeom prst="round2Same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i="1" kern="1200" dirty="0" smtClean="0"/>
            <a:t>Insert the letter Q (</a:t>
          </a:r>
          <a:r>
            <a:rPr lang="en-US" sz="1600" b="1" i="1" kern="1200" dirty="0" smtClean="0">
              <a:solidFill>
                <a:schemeClr val="accent5">
                  <a:lumMod val="75000"/>
                </a:schemeClr>
              </a:solidFill>
            </a:rPr>
            <a:t>Quantity Ordered</a:t>
          </a:r>
          <a:r>
            <a:rPr lang="en-US" sz="1600" b="1" i="1" kern="1200" dirty="0" smtClean="0"/>
            <a:t>) and then the numerical value</a:t>
          </a:r>
          <a:endParaRPr lang="en-US" sz="1600" b="1" i="1" kern="1200" dirty="0"/>
        </a:p>
        <a:p>
          <a:pPr marL="171450" lvl="1" indent="-171450" algn="l" defTabSz="711200">
            <a:lnSpc>
              <a:spcPct val="90000"/>
            </a:lnSpc>
            <a:spcBef>
              <a:spcPct val="0"/>
            </a:spcBef>
            <a:spcAft>
              <a:spcPct val="15000"/>
            </a:spcAft>
            <a:buChar char="••"/>
          </a:pPr>
          <a:r>
            <a:rPr lang="en-US" sz="1600" b="1" i="1" kern="1200" dirty="0" smtClean="0"/>
            <a:t>Insert the symbol #</a:t>
          </a:r>
          <a:endParaRPr lang="en-US" sz="1600" b="1" i="1" kern="1200" dirty="0"/>
        </a:p>
      </dsp:txBody>
      <dsp:txXfrm rot="-5400000">
        <a:off x="440778" y="1700898"/>
        <a:ext cx="7757522" cy="370116"/>
      </dsp:txXfrm>
    </dsp:sp>
    <dsp:sp modelId="{CFB80F42-FEA7-4751-860D-0349F61CAF53}">
      <dsp:nvSpPr>
        <dsp:cNvPr id="0" name=""/>
        <dsp:cNvSpPr/>
      </dsp:nvSpPr>
      <dsp:spPr>
        <a:xfrm rot="5400000">
          <a:off x="-95585" y="2318109"/>
          <a:ext cx="631016" cy="441711"/>
        </a:xfrm>
        <a:prstGeom prst="chevron">
          <a:avLst/>
        </a:prstGeom>
        <a:solidFill>
          <a:srgbClr val="3333CC"/>
        </a:solidFill>
        <a:ln w="9525" cap="flat" cmpd="sng" algn="ctr">
          <a:solidFill>
            <a:srgbClr val="3333CC"/>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t>R</a:t>
          </a:r>
          <a:endParaRPr lang="en-US" sz="1800" b="1" kern="1200" dirty="0"/>
        </a:p>
      </dsp:txBody>
      <dsp:txXfrm rot="-5400000">
        <a:off x="-932" y="2444313"/>
        <a:ext cx="441711" cy="189305"/>
      </dsp:txXfrm>
    </dsp:sp>
    <dsp:sp modelId="{45C17401-DE89-4548-BC2A-BD44AF22C50A}">
      <dsp:nvSpPr>
        <dsp:cNvPr id="0" name=""/>
        <dsp:cNvSpPr/>
      </dsp:nvSpPr>
      <dsp:spPr>
        <a:xfrm rot="5400000">
          <a:off x="4124470" y="-1444182"/>
          <a:ext cx="410160" cy="7777544"/>
        </a:xfrm>
        <a:prstGeom prst="round2SameRect">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i="1" kern="1200" dirty="0" smtClean="0"/>
            <a:t>Insert the letter R (</a:t>
          </a:r>
          <a:r>
            <a:rPr lang="en-US" sz="1600" b="1" i="1" kern="1200" dirty="0" smtClean="0">
              <a:solidFill>
                <a:srgbClr val="3333CC"/>
              </a:solidFill>
            </a:rPr>
            <a:t>Quantity Received </a:t>
          </a:r>
          <a:r>
            <a:rPr lang="en-US" sz="1600" b="1" i="1" kern="1200" dirty="0" smtClean="0"/>
            <a:t>) and then the numerical value</a:t>
          </a:r>
          <a:endParaRPr lang="en-US" sz="1600" kern="1200" dirty="0"/>
        </a:p>
        <a:p>
          <a:pPr marL="171450" lvl="1" indent="-171450" algn="l" defTabSz="711200">
            <a:lnSpc>
              <a:spcPct val="90000"/>
            </a:lnSpc>
            <a:spcBef>
              <a:spcPct val="0"/>
            </a:spcBef>
            <a:spcAft>
              <a:spcPct val="15000"/>
            </a:spcAft>
            <a:buChar char="••"/>
          </a:pPr>
          <a:r>
            <a:rPr lang="en-US" sz="1600" b="1" i="1" kern="1200" dirty="0" smtClean="0"/>
            <a:t>Insert the symbol #</a:t>
          </a:r>
          <a:endParaRPr lang="en-US" sz="1600" b="1" i="1" kern="1200" dirty="0"/>
        </a:p>
      </dsp:txBody>
      <dsp:txXfrm rot="-5400000">
        <a:off x="440778" y="2259532"/>
        <a:ext cx="7757522" cy="370116"/>
      </dsp:txXfrm>
    </dsp:sp>
    <dsp:sp modelId="{BD64D406-92A4-4231-BD1B-8743C75E3E1E}">
      <dsp:nvSpPr>
        <dsp:cNvPr id="0" name=""/>
        <dsp:cNvSpPr/>
      </dsp:nvSpPr>
      <dsp:spPr>
        <a:xfrm rot="5400000">
          <a:off x="-94737" y="3140674"/>
          <a:ext cx="631016" cy="441711"/>
        </a:xfrm>
        <a:prstGeom prst="chevron">
          <a:avLst/>
        </a:prstGeom>
        <a:solidFill>
          <a:schemeClr val="accent6">
            <a:lumMod val="7500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perspectiveFront"/>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t>AP</a:t>
          </a:r>
          <a:endParaRPr lang="en-US" sz="1800" b="1" kern="1200" dirty="0"/>
        </a:p>
      </dsp:txBody>
      <dsp:txXfrm rot="-5400000">
        <a:off x="-84" y="3266878"/>
        <a:ext cx="441711" cy="189305"/>
      </dsp:txXfrm>
    </dsp:sp>
    <dsp:sp modelId="{92BEA93E-281D-4DCA-95C1-225EAB9B2256}">
      <dsp:nvSpPr>
        <dsp:cNvPr id="0" name=""/>
        <dsp:cNvSpPr/>
      </dsp:nvSpPr>
      <dsp:spPr>
        <a:xfrm rot="5400000">
          <a:off x="3672170" y="-419561"/>
          <a:ext cx="1308227" cy="7725435"/>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i="1" kern="1200" dirty="0" smtClean="0"/>
            <a:t>Insert the letter AP (</a:t>
          </a:r>
          <a:r>
            <a:rPr lang="en-US" sz="1600" b="1" i="1" kern="1200" dirty="0" smtClean="0">
              <a:solidFill>
                <a:schemeClr val="accent6">
                  <a:lumMod val="75000"/>
                </a:schemeClr>
              </a:solidFill>
            </a:rPr>
            <a:t>Adjusted Positively </a:t>
          </a:r>
          <a:r>
            <a:rPr lang="en-US" sz="1600" b="1" i="1" kern="1200" dirty="0" smtClean="0">
              <a:solidFill>
                <a:schemeClr val="tx1"/>
              </a:solidFill>
            </a:rPr>
            <a:t>–</a:t>
          </a:r>
          <a:r>
            <a:rPr lang="en-US" sz="1600" b="1" i="1" kern="1200" dirty="0" smtClean="0">
              <a:solidFill>
                <a:schemeClr val="accent6">
                  <a:lumMod val="75000"/>
                </a:schemeClr>
              </a:solidFill>
            </a:rPr>
            <a:t> </a:t>
          </a:r>
          <a:r>
            <a:rPr lang="en-US" sz="1600" b="1" i="1" kern="1200" dirty="0" smtClean="0">
              <a:solidFill>
                <a:schemeClr val="tx1"/>
              </a:solidFill>
            </a:rPr>
            <a:t>e.g. Received donations or borrowed stocks</a:t>
          </a:r>
          <a:r>
            <a:rPr lang="en-US" sz="1600" b="1" i="1" kern="1200" dirty="0" smtClean="0"/>
            <a:t>) and then the numerical value </a:t>
          </a:r>
          <a:r>
            <a:rPr lang="en-US" sz="1600" b="1" i="1" kern="1200" dirty="0" smtClean="0">
              <a:solidFill>
                <a:schemeClr val="tx1"/>
              </a:solidFill>
            </a:rPr>
            <a:t>											</a:t>
          </a:r>
          <a:r>
            <a:rPr lang="en-US" sz="1600" b="1" i="1" kern="1200" dirty="0" smtClean="0">
              <a:solidFill>
                <a:srgbClr val="FF6600"/>
              </a:solidFill>
            </a:rPr>
            <a:t>OR</a:t>
          </a:r>
          <a:endParaRPr lang="en-US" sz="1600" b="1" i="1" kern="1200" dirty="0">
            <a:solidFill>
              <a:srgbClr val="FF6600"/>
            </a:solidFill>
          </a:endParaRPr>
        </a:p>
        <a:p>
          <a:pPr marL="171450" lvl="1" indent="-171450" algn="l" defTabSz="711200">
            <a:lnSpc>
              <a:spcPct val="90000"/>
            </a:lnSpc>
            <a:spcBef>
              <a:spcPct val="0"/>
            </a:spcBef>
            <a:spcAft>
              <a:spcPct val="15000"/>
            </a:spcAft>
            <a:buChar char="••"/>
          </a:pPr>
          <a:r>
            <a:rPr lang="en-US" sz="1600" b="1" i="1" kern="1200" dirty="0" smtClean="0"/>
            <a:t>Insert the letter AN (</a:t>
          </a:r>
          <a:r>
            <a:rPr lang="en-US" sz="1600" b="1" i="1" kern="1200" dirty="0" smtClean="0">
              <a:solidFill>
                <a:schemeClr val="accent6">
                  <a:lumMod val="75000"/>
                </a:schemeClr>
              </a:solidFill>
            </a:rPr>
            <a:t>Adjusted Negatively </a:t>
          </a:r>
          <a:r>
            <a:rPr lang="en-US" sz="1600" b="1" i="1" kern="1200" dirty="0" smtClean="0">
              <a:solidFill>
                <a:schemeClr val="tx1"/>
              </a:solidFill>
            </a:rPr>
            <a:t>-  e.g. Stocks given out to another facility</a:t>
          </a:r>
          <a:r>
            <a:rPr lang="en-US" sz="1600" b="1" i="1" kern="1200" dirty="0" smtClean="0"/>
            <a:t>) and then the numerical value</a:t>
          </a:r>
          <a:endParaRPr lang="en-US" sz="1600" b="1" i="1" kern="1200" dirty="0">
            <a:solidFill>
              <a:srgbClr val="FF6600"/>
            </a:solidFill>
          </a:endParaRPr>
        </a:p>
      </dsp:txBody>
      <dsp:txXfrm rot="-5400000">
        <a:off x="463566" y="2852905"/>
        <a:ext cx="7661573" cy="1180503"/>
      </dsp:txXfrm>
    </dsp:sp>
    <dsp:sp modelId="{7063A56C-7006-4241-96A3-A283933F9AAF}">
      <dsp:nvSpPr>
        <dsp:cNvPr id="0" name=""/>
        <dsp:cNvSpPr/>
      </dsp:nvSpPr>
      <dsp:spPr>
        <a:xfrm rot="5400000">
          <a:off x="-94737" y="3786138"/>
          <a:ext cx="631016" cy="441711"/>
        </a:xfrm>
        <a:prstGeom prst="chevron">
          <a:avLst/>
        </a:prstGeom>
        <a:solidFill>
          <a:schemeClr val="accent6">
            <a:lumMod val="7500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t>AN</a:t>
          </a:r>
          <a:endParaRPr lang="en-US" sz="1800" b="1" kern="1200" dirty="0"/>
        </a:p>
      </dsp:txBody>
      <dsp:txXfrm rot="-5400000">
        <a:off x="-84" y="3912342"/>
        <a:ext cx="441711" cy="189305"/>
      </dsp:txXfrm>
    </dsp:sp>
    <dsp:sp modelId="{59FBC2B3-A0D9-462F-8AA5-3816F8601E9D}">
      <dsp:nvSpPr>
        <dsp:cNvPr id="0" name=""/>
        <dsp:cNvSpPr/>
      </dsp:nvSpPr>
      <dsp:spPr>
        <a:xfrm rot="5400000">
          <a:off x="4299815" y="410003"/>
          <a:ext cx="59469" cy="7781277"/>
        </a:xfrm>
        <a:prstGeom prst="round2SameRect">
          <a:avLst/>
        </a:prstGeom>
        <a:solidFill>
          <a:schemeClr val="accent6">
            <a:lumMod val="75000"/>
            <a:alpha val="90000"/>
          </a:schemeClr>
        </a:solidFill>
        <a:ln w="9525" cap="flat" cmpd="sng" algn="ctr">
          <a:solidFill>
            <a:srgbClr val="FF6600"/>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2BBBB5-2571-402D-B797-95254B0DA916}">
      <dsp:nvSpPr>
        <dsp:cNvPr id="0" name=""/>
        <dsp:cNvSpPr/>
      </dsp:nvSpPr>
      <dsp:spPr>
        <a:xfrm>
          <a:off x="4316" y="0"/>
          <a:ext cx="565843" cy="533400"/>
        </a:xfrm>
        <a:prstGeom prst="homePlat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5344" tIns="42672" rIns="21336" bIns="42672" numCol="1" spcCol="1270" anchor="ctr" anchorCtr="0">
          <a:noAutofit/>
        </a:bodyPr>
        <a:lstStyle/>
        <a:p>
          <a:pPr lvl="0" algn="ctr" defTabSz="711200">
            <a:lnSpc>
              <a:spcPct val="90000"/>
            </a:lnSpc>
            <a:spcBef>
              <a:spcPct val="0"/>
            </a:spcBef>
            <a:spcAft>
              <a:spcPct val="35000"/>
            </a:spcAft>
          </a:pPr>
          <a:r>
            <a:rPr lang="en-US" sz="1600" b="1" kern="1200" dirty="0" smtClean="0"/>
            <a:t>1#</a:t>
          </a:r>
          <a:endParaRPr lang="en-US" sz="1600" b="1" kern="1200" dirty="0"/>
        </a:p>
      </dsp:txBody>
      <dsp:txXfrm>
        <a:off x="4316" y="0"/>
        <a:ext cx="432493" cy="533400"/>
      </dsp:txXfrm>
    </dsp:sp>
    <dsp:sp modelId="{B5B55C6A-05A5-4328-A44A-D9F1E014B2AE}">
      <dsp:nvSpPr>
        <dsp:cNvPr id="0" name=""/>
        <dsp:cNvSpPr/>
      </dsp:nvSpPr>
      <dsp:spPr>
        <a:xfrm>
          <a:off x="276596" y="0"/>
          <a:ext cx="1467817" cy="533400"/>
        </a:xfrm>
        <a:prstGeom prst="chevron">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n-US" sz="1600" b="1" kern="1200" dirty="0" smtClean="0"/>
            <a:t>B5000#</a:t>
          </a:r>
          <a:endParaRPr lang="en-US" sz="1600" b="1" kern="1200" dirty="0"/>
        </a:p>
      </dsp:txBody>
      <dsp:txXfrm>
        <a:off x="543296" y="0"/>
        <a:ext cx="934417" cy="533400"/>
      </dsp:txXfrm>
    </dsp:sp>
    <dsp:sp modelId="{F35A5456-2F3F-4E2F-AB9E-1BD15D98E75D}">
      <dsp:nvSpPr>
        <dsp:cNvPr id="0" name=""/>
        <dsp:cNvSpPr/>
      </dsp:nvSpPr>
      <dsp:spPr>
        <a:xfrm>
          <a:off x="1450850" y="0"/>
          <a:ext cx="1467817" cy="533400"/>
        </a:xfrm>
        <a:prstGeom prst="chevron">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n-US" sz="1600" b="1" kern="1200" dirty="0" smtClean="0"/>
            <a:t>C2500#</a:t>
          </a:r>
          <a:endParaRPr lang="en-US" sz="1600" b="1" kern="1200" dirty="0"/>
        </a:p>
      </dsp:txBody>
      <dsp:txXfrm>
        <a:off x="1717550" y="0"/>
        <a:ext cx="934417" cy="533400"/>
      </dsp:txXfrm>
    </dsp:sp>
    <dsp:sp modelId="{DA1D1F10-E1F9-4C6B-9653-235D452C9BDC}">
      <dsp:nvSpPr>
        <dsp:cNvPr id="0" name=""/>
        <dsp:cNvSpPr/>
      </dsp:nvSpPr>
      <dsp:spPr>
        <a:xfrm>
          <a:off x="2625104" y="0"/>
          <a:ext cx="1467817" cy="533400"/>
        </a:xfrm>
        <a:prstGeom prst="chevron">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n-US" sz="1600" b="1" kern="1200" dirty="0" smtClean="0"/>
            <a:t>Q2500#</a:t>
          </a:r>
          <a:endParaRPr lang="en-US" sz="1600" b="1" kern="1200" dirty="0"/>
        </a:p>
      </dsp:txBody>
      <dsp:txXfrm>
        <a:off x="2891804" y="0"/>
        <a:ext cx="934417" cy="533400"/>
      </dsp:txXfrm>
    </dsp:sp>
    <dsp:sp modelId="{01FAF4EC-75A2-4506-BE0F-B6160B8E4F6F}">
      <dsp:nvSpPr>
        <dsp:cNvPr id="0" name=""/>
        <dsp:cNvSpPr/>
      </dsp:nvSpPr>
      <dsp:spPr>
        <a:xfrm>
          <a:off x="3799358" y="0"/>
          <a:ext cx="1467817" cy="533400"/>
        </a:xfrm>
        <a:prstGeom prst="chevron">
          <a:avLst/>
        </a:prstGeom>
        <a:solidFill>
          <a:srgbClr val="3333CC"/>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n-US" sz="1600" b="1" kern="1200" dirty="0" smtClean="0"/>
            <a:t>R 2000</a:t>
          </a:r>
          <a:endParaRPr lang="en-US" sz="1600" b="1" kern="1200" dirty="0"/>
        </a:p>
      </dsp:txBody>
      <dsp:txXfrm>
        <a:off x="4066058" y="0"/>
        <a:ext cx="934417" cy="533400"/>
      </dsp:txXfrm>
    </dsp:sp>
    <dsp:sp modelId="{F1FBBED9-3C54-4173-878E-49D6B7D3D0D2}">
      <dsp:nvSpPr>
        <dsp:cNvPr id="0" name=""/>
        <dsp:cNvSpPr/>
      </dsp:nvSpPr>
      <dsp:spPr>
        <a:xfrm>
          <a:off x="4973612" y="0"/>
          <a:ext cx="1467817" cy="533400"/>
        </a:xfrm>
        <a:prstGeom prst="chevron">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n-US" sz="1600" b="1" kern="1200" dirty="0" smtClean="0"/>
            <a:t>AN150</a:t>
          </a:r>
          <a:endParaRPr lang="en-US" sz="1600" b="1" kern="1200" dirty="0"/>
        </a:p>
      </dsp:txBody>
      <dsp:txXfrm>
        <a:off x="5240312" y="0"/>
        <a:ext cx="934417" cy="533400"/>
      </dsp:txXfrm>
    </dsp:sp>
    <dsp:sp modelId="{833D93D2-64A1-4CA4-BF5C-B7BA02A20936}">
      <dsp:nvSpPr>
        <dsp:cNvPr id="0" name=""/>
        <dsp:cNvSpPr/>
      </dsp:nvSpPr>
      <dsp:spPr>
        <a:xfrm>
          <a:off x="6147866" y="0"/>
          <a:ext cx="1467817" cy="533400"/>
        </a:xfrm>
        <a:prstGeom prst="flowChartProcess">
          <a:avLst/>
        </a:prstGeom>
        <a:solidFill>
          <a:schemeClr val="tx1">
            <a:lumMod val="65000"/>
            <a:lumOff val="3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n-US" sz="1600" b="1" kern="1200" dirty="0" smtClean="0"/>
            <a:t>SEND TO 0732 238 164</a:t>
          </a:r>
        </a:p>
      </dsp:txBody>
      <dsp:txXfrm>
        <a:off x="6147866" y="0"/>
        <a:ext cx="1467817" cy="5334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39D68F-8AFC-449A-91FE-00BEDC72271C}">
      <dsp:nvSpPr>
        <dsp:cNvPr id="0" name=""/>
        <dsp:cNvSpPr/>
      </dsp:nvSpPr>
      <dsp:spPr>
        <a:xfrm rot="5400000">
          <a:off x="388644" y="1190390"/>
          <a:ext cx="1055173" cy="1201278"/>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0B54996-5BEF-4BF4-AB79-BE92BC10B160}">
      <dsp:nvSpPr>
        <dsp:cNvPr id="0" name=""/>
        <dsp:cNvSpPr/>
      </dsp:nvSpPr>
      <dsp:spPr>
        <a:xfrm>
          <a:off x="109087" y="20709"/>
          <a:ext cx="1776291" cy="1243346"/>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GB" sz="2400" b="1" kern="1200" dirty="0" smtClean="0"/>
            <a:t>Determine client’s FP needs</a:t>
          </a:r>
          <a:endParaRPr lang="en-GB" sz="2400" b="1" kern="1200" dirty="0"/>
        </a:p>
      </dsp:txBody>
      <dsp:txXfrm>
        <a:off x="169793" y="81415"/>
        <a:ext cx="1654879" cy="1121934"/>
      </dsp:txXfrm>
    </dsp:sp>
    <dsp:sp modelId="{B5567D57-5937-486D-B753-59331EF7B999}">
      <dsp:nvSpPr>
        <dsp:cNvPr id="0" name=""/>
        <dsp:cNvSpPr/>
      </dsp:nvSpPr>
      <dsp:spPr>
        <a:xfrm>
          <a:off x="1885379" y="139290"/>
          <a:ext cx="1291905" cy="10049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en-GB" sz="2000" kern="1200" dirty="0" smtClean="0"/>
            <a:t>Use the 4 screening questions </a:t>
          </a:r>
          <a:endParaRPr lang="en-GB" sz="2000" kern="1200" dirty="0"/>
        </a:p>
      </dsp:txBody>
      <dsp:txXfrm>
        <a:off x="1885379" y="139290"/>
        <a:ext cx="1291905" cy="1004927"/>
      </dsp:txXfrm>
    </dsp:sp>
    <dsp:sp modelId="{88863826-4137-4423-83BF-8FFB0139CE5C}">
      <dsp:nvSpPr>
        <dsp:cNvPr id="0" name=""/>
        <dsp:cNvSpPr/>
      </dsp:nvSpPr>
      <dsp:spPr>
        <a:xfrm rot="5400000">
          <a:off x="1861379" y="2587079"/>
          <a:ext cx="1055173" cy="1201278"/>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29D37FE-D8EB-435B-8C3A-E684DAC9AA69}">
      <dsp:nvSpPr>
        <dsp:cNvPr id="0" name=""/>
        <dsp:cNvSpPr/>
      </dsp:nvSpPr>
      <dsp:spPr>
        <a:xfrm>
          <a:off x="1467731" y="1394010"/>
          <a:ext cx="1776291" cy="1243346"/>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GB" sz="2400" b="1" kern="1200" dirty="0" smtClean="0"/>
            <a:t>Provision of FP service</a:t>
          </a:r>
          <a:endParaRPr lang="en-GB" sz="2400" b="1" kern="1200" dirty="0"/>
        </a:p>
      </dsp:txBody>
      <dsp:txXfrm>
        <a:off x="1528437" y="1454716"/>
        <a:ext cx="1654879" cy="1121934"/>
      </dsp:txXfrm>
    </dsp:sp>
    <dsp:sp modelId="{0AABD915-95FC-4456-A5BF-32CABADD9A40}">
      <dsp:nvSpPr>
        <dsp:cNvPr id="0" name=""/>
        <dsp:cNvSpPr/>
      </dsp:nvSpPr>
      <dsp:spPr>
        <a:xfrm>
          <a:off x="3260414" y="1553515"/>
          <a:ext cx="2860265" cy="10049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GB" sz="1600" kern="1200" dirty="0" smtClean="0"/>
            <a:t>FP service includes</a:t>
          </a:r>
          <a:endParaRPr lang="en-GB" sz="1600" kern="1200" dirty="0"/>
        </a:p>
        <a:p>
          <a:pPr marL="171450" lvl="1" indent="-171450" algn="l" defTabSz="711200">
            <a:lnSpc>
              <a:spcPct val="90000"/>
            </a:lnSpc>
            <a:spcBef>
              <a:spcPct val="0"/>
            </a:spcBef>
            <a:spcAft>
              <a:spcPct val="15000"/>
            </a:spcAft>
            <a:buChar char="••"/>
          </a:pPr>
          <a:r>
            <a:rPr lang="en-GB" sz="1600" kern="1200" dirty="0" smtClean="0"/>
            <a:t>1. FP information and counselling </a:t>
          </a:r>
          <a:endParaRPr lang="en-GB" sz="1600" kern="1200" dirty="0"/>
        </a:p>
        <a:p>
          <a:pPr marL="171450" lvl="1" indent="-171450" algn="l" defTabSz="711200">
            <a:lnSpc>
              <a:spcPct val="90000"/>
            </a:lnSpc>
            <a:spcBef>
              <a:spcPct val="0"/>
            </a:spcBef>
            <a:spcAft>
              <a:spcPct val="15000"/>
            </a:spcAft>
            <a:buChar char="••"/>
          </a:pPr>
          <a:r>
            <a:rPr lang="en-GB" sz="1600" kern="1200" dirty="0" smtClean="0"/>
            <a:t>2FP method provision </a:t>
          </a:r>
          <a:endParaRPr lang="en-GB" sz="1600" kern="1200" dirty="0"/>
        </a:p>
        <a:p>
          <a:pPr marL="171450" lvl="1" indent="-171450" algn="l" defTabSz="711200">
            <a:lnSpc>
              <a:spcPct val="90000"/>
            </a:lnSpc>
            <a:spcBef>
              <a:spcPct val="0"/>
            </a:spcBef>
            <a:spcAft>
              <a:spcPct val="15000"/>
            </a:spcAft>
            <a:buChar char="••"/>
          </a:pPr>
          <a:r>
            <a:rPr lang="en-GB" sz="1600" kern="1200" dirty="0" smtClean="0"/>
            <a:t>3. Linked referral (within/outside facility)</a:t>
          </a:r>
          <a:endParaRPr lang="en-GB" sz="1600" kern="1200" dirty="0"/>
        </a:p>
      </dsp:txBody>
      <dsp:txXfrm>
        <a:off x="3260414" y="1553515"/>
        <a:ext cx="2860265" cy="1004927"/>
      </dsp:txXfrm>
    </dsp:sp>
    <dsp:sp modelId="{4D668181-51B8-4700-B866-6C918E274F0C}">
      <dsp:nvSpPr>
        <dsp:cNvPr id="0" name=""/>
        <dsp:cNvSpPr/>
      </dsp:nvSpPr>
      <dsp:spPr>
        <a:xfrm>
          <a:off x="3054557" y="2887925"/>
          <a:ext cx="1776291" cy="858505"/>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b="1" kern="1200" dirty="0" smtClean="0"/>
            <a:t>Documentation</a:t>
          </a:r>
          <a:endParaRPr lang="en-GB" sz="1800" b="1" kern="1200" dirty="0"/>
        </a:p>
      </dsp:txBody>
      <dsp:txXfrm>
        <a:off x="3096473" y="2929841"/>
        <a:ext cx="1692459" cy="774673"/>
      </dsp:txXfrm>
    </dsp:sp>
    <dsp:sp modelId="{161D584E-F639-40FC-B600-81CA15901B77}">
      <dsp:nvSpPr>
        <dsp:cNvPr id="0" name=""/>
        <dsp:cNvSpPr/>
      </dsp:nvSpPr>
      <dsp:spPr>
        <a:xfrm>
          <a:off x="5013814" y="2834795"/>
          <a:ext cx="1069581" cy="10049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57150" lvl="1" indent="-57150" algn="l" defTabSz="444500">
            <a:lnSpc>
              <a:spcPct val="90000"/>
            </a:lnSpc>
            <a:spcBef>
              <a:spcPct val="0"/>
            </a:spcBef>
            <a:spcAft>
              <a:spcPct val="15000"/>
            </a:spcAft>
            <a:buChar char="••"/>
          </a:pPr>
          <a:r>
            <a:rPr lang="en-GB" sz="1000" kern="1200" dirty="0" smtClean="0"/>
            <a:t>In appropriate tools (FP register, Mother Child Booklet)</a:t>
          </a:r>
          <a:endParaRPr lang="en-GB" sz="1000" kern="1200" dirty="0"/>
        </a:p>
      </dsp:txBody>
      <dsp:txXfrm>
        <a:off x="5013814" y="2834795"/>
        <a:ext cx="1069581" cy="100492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2B9F54-9AD3-4E47-B22A-15DC9CBD5599}">
      <dsp:nvSpPr>
        <dsp:cNvPr id="0" name=""/>
        <dsp:cNvSpPr/>
      </dsp:nvSpPr>
      <dsp:spPr>
        <a:xfrm>
          <a:off x="0" y="0"/>
          <a:ext cx="8229600" cy="0"/>
        </a:xfrm>
        <a:prstGeom prst="line">
          <a:avLst/>
        </a:prstGeom>
        <a:solidFill>
          <a:schemeClr val="accent3">
            <a:alpha val="90000"/>
            <a:hueOff val="0"/>
            <a:satOff val="0"/>
            <a:lumOff val="0"/>
            <a:alphaOff val="0"/>
          </a:schemeClr>
        </a:solidFill>
        <a:ln w="25400" cap="flat" cmpd="sng" algn="ctr">
          <a:solidFill>
            <a:schemeClr val="accent3">
              <a:alpha val="9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4BA4A385-65CC-4CF3-BAB9-FE223B3366E3}">
      <dsp:nvSpPr>
        <dsp:cNvPr id="0" name=""/>
        <dsp:cNvSpPr/>
      </dsp:nvSpPr>
      <dsp:spPr>
        <a:xfrm>
          <a:off x="0" y="0"/>
          <a:ext cx="2239866" cy="45259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GB" sz="2800" b="1" kern="1200" dirty="0" smtClean="0"/>
            <a:t>Handwashing</a:t>
          </a:r>
          <a:endParaRPr lang="en-GB" sz="2800" b="1" kern="1200" dirty="0"/>
        </a:p>
      </dsp:txBody>
      <dsp:txXfrm>
        <a:off x="0" y="0"/>
        <a:ext cx="2239866" cy="4525963"/>
      </dsp:txXfrm>
    </dsp:sp>
    <dsp:sp modelId="{C4578575-5585-4E26-9F96-DD929F8A1CBB}">
      <dsp:nvSpPr>
        <dsp:cNvPr id="0" name=""/>
        <dsp:cNvSpPr/>
      </dsp:nvSpPr>
      <dsp:spPr>
        <a:xfrm>
          <a:off x="2352099" y="70718"/>
          <a:ext cx="5873515" cy="1414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GB" sz="2200" kern="1200" dirty="0" smtClean="0"/>
            <a:t>Single most important IP Practice</a:t>
          </a:r>
          <a:endParaRPr lang="en-GB" sz="2200" kern="1200" dirty="0"/>
        </a:p>
      </dsp:txBody>
      <dsp:txXfrm>
        <a:off x="2352099" y="70718"/>
        <a:ext cx="5873515" cy="1414363"/>
      </dsp:txXfrm>
    </dsp:sp>
    <dsp:sp modelId="{11F6410E-BC6A-498D-9275-CF069C4939E0}">
      <dsp:nvSpPr>
        <dsp:cNvPr id="0" name=""/>
        <dsp:cNvSpPr/>
      </dsp:nvSpPr>
      <dsp:spPr>
        <a:xfrm>
          <a:off x="2239866" y="1485081"/>
          <a:ext cx="5985748"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A9ABCEDE-D092-4756-A93F-21B92B4A07B3}">
      <dsp:nvSpPr>
        <dsp:cNvPr id="0" name=""/>
        <dsp:cNvSpPr/>
      </dsp:nvSpPr>
      <dsp:spPr>
        <a:xfrm>
          <a:off x="2352099" y="1555799"/>
          <a:ext cx="5873515" cy="1414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US" sz="2200" kern="1200" dirty="0" smtClean="0"/>
            <a:t>Wash hands before and after examining or</a:t>
          </a:r>
          <a:endParaRPr lang="en-GB" sz="2200" kern="1200" dirty="0" smtClean="0"/>
        </a:p>
        <a:p>
          <a:pPr lvl="0" algn="l" defTabSz="977900">
            <a:lnSpc>
              <a:spcPct val="90000"/>
            </a:lnSpc>
            <a:spcBef>
              <a:spcPct val="0"/>
            </a:spcBef>
            <a:spcAft>
              <a:spcPct val="35000"/>
            </a:spcAft>
          </a:pPr>
          <a:r>
            <a:rPr lang="en-GB" sz="2200" kern="1200" dirty="0" smtClean="0"/>
            <a:t>treating each client.</a:t>
          </a:r>
          <a:endParaRPr lang="en-GB" sz="2200" kern="1200" dirty="0"/>
        </a:p>
      </dsp:txBody>
      <dsp:txXfrm>
        <a:off x="2352099" y="1555799"/>
        <a:ext cx="5873515" cy="1414363"/>
      </dsp:txXfrm>
    </dsp:sp>
    <dsp:sp modelId="{6BEE112B-45EC-4943-9723-F33955700F27}">
      <dsp:nvSpPr>
        <dsp:cNvPr id="0" name=""/>
        <dsp:cNvSpPr/>
      </dsp:nvSpPr>
      <dsp:spPr>
        <a:xfrm>
          <a:off x="2239866" y="2970163"/>
          <a:ext cx="5985748"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114FE01B-09F0-4A71-81D7-081D15ADAD90}">
      <dsp:nvSpPr>
        <dsp:cNvPr id="0" name=""/>
        <dsp:cNvSpPr/>
      </dsp:nvSpPr>
      <dsp:spPr>
        <a:xfrm>
          <a:off x="2352099" y="3040881"/>
          <a:ext cx="5873515" cy="1414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US" sz="2200" kern="1200" dirty="0" smtClean="0"/>
            <a:t>Use clean water and plain soap, and rub hands</a:t>
          </a:r>
          <a:endParaRPr lang="en-GB" sz="2200" kern="1200" dirty="0" smtClean="0"/>
        </a:p>
        <a:p>
          <a:pPr lvl="0" algn="l" defTabSz="977900">
            <a:lnSpc>
              <a:spcPct val="90000"/>
            </a:lnSpc>
            <a:spcBef>
              <a:spcPct val="0"/>
            </a:spcBef>
            <a:spcAft>
              <a:spcPct val="35000"/>
            </a:spcAft>
          </a:pPr>
          <a:r>
            <a:rPr lang="en-US" sz="2200" kern="1200" dirty="0" smtClean="0"/>
            <a:t>for at least 10 to 15 seconds. Dry hands with a paper towel or a clean, dry individual </a:t>
          </a:r>
          <a:r>
            <a:rPr lang="en-GB" sz="2200" kern="1200" dirty="0" smtClean="0"/>
            <a:t>cloth towel</a:t>
          </a:r>
          <a:endParaRPr lang="en-GB" sz="2200" kern="1200" dirty="0"/>
        </a:p>
      </dsp:txBody>
      <dsp:txXfrm>
        <a:off x="2352099" y="3040881"/>
        <a:ext cx="5873515" cy="1414363"/>
      </dsp:txXfrm>
    </dsp:sp>
    <dsp:sp modelId="{CB2E5729-D36B-4476-968D-1AD7AB2C42C5}">
      <dsp:nvSpPr>
        <dsp:cNvPr id="0" name=""/>
        <dsp:cNvSpPr/>
      </dsp:nvSpPr>
      <dsp:spPr>
        <a:xfrm>
          <a:off x="2239866" y="4455244"/>
          <a:ext cx="5985748"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2B9F54-9AD3-4E47-B22A-15DC9CBD5599}">
      <dsp:nvSpPr>
        <dsp:cNvPr id="0" name=""/>
        <dsp:cNvSpPr/>
      </dsp:nvSpPr>
      <dsp:spPr>
        <a:xfrm>
          <a:off x="0" y="2209"/>
          <a:ext cx="8229600" cy="0"/>
        </a:xfrm>
        <a:prstGeom prst="line">
          <a:avLst/>
        </a:prstGeom>
        <a:solidFill>
          <a:schemeClr val="accent3">
            <a:alpha val="90000"/>
            <a:hueOff val="0"/>
            <a:satOff val="0"/>
            <a:lumOff val="0"/>
            <a:alphaOff val="0"/>
          </a:schemeClr>
        </a:solidFill>
        <a:ln w="25400" cap="flat" cmpd="sng" algn="ctr">
          <a:solidFill>
            <a:schemeClr val="accent3">
              <a:alpha val="9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4BA4A385-65CC-4CF3-BAB9-FE223B3366E3}">
      <dsp:nvSpPr>
        <dsp:cNvPr id="0" name=""/>
        <dsp:cNvSpPr/>
      </dsp:nvSpPr>
      <dsp:spPr>
        <a:xfrm>
          <a:off x="0" y="2209"/>
          <a:ext cx="2239866" cy="45215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r>
            <a:rPr lang="en-GB" sz="3200" b="1" kern="1200" dirty="0" smtClean="0"/>
            <a:t>Instrument Processing</a:t>
          </a:r>
          <a:endParaRPr lang="en-GB" sz="3200" b="1" kern="1200" dirty="0"/>
        </a:p>
      </dsp:txBody>
      <dsp:txXfrm>
        <a:off x="0" y="2209"/>
        <a:ext cx="2239866" cy="4521543"/>
      </dsp:txXfrm>
    </dsp:sp>
    <dsp:sp modelId="{C4578575-5585-4E26-9F96-DD929F8A1CBB}">
      <dsp:nvSpPr>
        <dsp:cNvPr id="0" name=""/>
        <dsp:cNvSpPr/>
      </dsp:nvSpPr>
      <dsp:spPr>
        <a:xfrm>
          <a:off x="2352099" y="55362"/>
          <a:ext cx="5873515" cy="1063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GB" sz="2400" kern="1200" dirty="0" smtClean="0"/>
            <a:t>Decontaminate all instruments by s</a:t>
          </a:r>
          <a:r>
            <a:rPr lang="en-US" sz="2400" kern="1200" dirty="0" smtClean="0"/>
            <a:t>oak items in a 0.5% chlorine solution for 10 minutes </a:t>
          </a:r>
          <a:endParaRPr lang="en-GB" sz="2400" kern="1200" dirty="0"/>
        </a:p>
      </dsp:txBody>
      <dsp:txXfrm>
        <a:off x="2352099" y="55362"/>
        <a:ext cx="5873515" cy="1063048"/>
      </dsp:txXfrm>
    </dsp:sp>
    <dsp:sp modelId="{11F6410E-BC6A-498D-9275-CF069C4939E0}">
      <dsp:nvSpPr>
        <dsp:cNvPr id="0" name=""/>
        <dsp:cNvSpPr/>
      </dsp:nvSpPr>
      <dsp:spPr>
        <a:xfrm>
          <a:off x="2239866" y="1118410"/>
          <a:ext cx="5985748"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A9ABCEDE-D092-4756-A93F-21B92B4A07B3}">
      <dsp:nvSpPr>
        <dsp:cNvPr id="0" name=""/>
        <dsp:cNvSpPr/>
      </dsp:nvSpPr>
      <dsp:spPr>
        <a:xfrm>
          <a:off x="2352099" y="1171563"/>
          <a:ext cx="5873515" cy="1063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GB" sz="2400" kern="1200" dirty="0" smtClean="0"/>
            <a:t>Clean instruments with brush, detergent and clean water. HLD and sterilization is not effective without proper cleaning</a:t>
          </a:r>
          <a:endParaRPr lang="en-GB" sz="2400" kern="1200" dirty="0"/>
        </a:p>
      </dsp:txBody>
      <dsp:txXfrm>
        <a:off x="2352099" y="1171563"/>
        <a:ext cx="5873515" cy="1063048"/>
      </dsp:txXfrm>
    </dsp:sp>
    <dsp:sp modelId="{6BEE112B-45EC-4943-9723-F33955700F27}">
      <dsp:nvSpPr>
        <dsp:cNvPr id="0" name=""/>
        <dsp:cNvSpPr/>
      </dsp:nvSpPr>
      <dsp:spPr>
        <a:xfrm>
          <a:off x="2239866" y="2234611"/>
          <a:ext cx="5985748"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114FE01B-09F0-4A71-81D7-081D15ADAD90}">
      <dsp:nvSpPr>
        <dsp:cNvPr id="0" name=""/>
        <dsp:cNvSpPr/>
      </dsp:nvSpPr>
      <dsp:spPr>
        <a:xfrm>
          <a:off x="2352099" y="2287763"/>
          <a:ext cx="5873515" cy="1063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GB" sz="2400" kern="1200" dirty="0" smtClean="0"/>
            <a:t>High-level disinfect or sterilize instruments that touch intact mucous membranes or broken skin</a:t>
          </a:r>
          <a:endParaRPr lang="en-GB" sz="2400" kern="1200" dirty="0"/>
        </a:p>
      </dsp:txBody>
      <dsp:txXfrm>
        <a:off x="2352099" y="2287763"/>
        <a:ext cx="5873515" cy="1063048"/>
      </dsp:txXfrm>
    </dsp:sp>
    <dsp:sp modelId="{CB2E5729-D36B-4476-968D-1AD7AB2C42C5}">
      <dsp:nvSpPr>
        <dsp:cNvPr id="0" name=""/>
        <dsp:cNvSpPr/>
      </dsp:nvSpPr>
      <dsp:spPr>
        <a:xfrm>
          <a:off x="2239866" y="3350812"/>
          <a:ext cx="5985748"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A5DE22A7-BB6D-4B4A-8C56-71935A7922AF}">
      <dsp:nvSpPr>
        <dsp:cNvPr id="0" name=""/>
        <dsp:cNvSpPr/>
      </dsp:nvSpPr>
      <dsp:spPr>
        <a:xfrm>
          <a:off x="2352099" y="3403964"/>
          <a:ext cx="5873515" cy="1063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GB" sz="2400" kern="1200" dirty="0" smtClean="0"/>
            <a:t>Sterilize instruments that touch tissue beneath the skin</a:t>
          </a:r>
          <a:endParaRPr lang="en-GB" sz="2400" kern="1200" dirty="0"/>
        </a:p>
      </dsp:txBody>
      <dsp:txXfrm>
        <a:off x="2352099" y="3403964"/>
        <a:ext cx="5873515" cy="1063048"/>
      </dsp:txXfrm>
    </dsp:sp>
    <dsp:sp modelId="{0D10376B-C726-4821-AD41-94592D1C5EE2}">
      <dsp:nvSpPr>
        <dsp:cNvPr id="0" name=""/>
        <dsp:cNvSpPr/>
      </dsp:nvSpPr>
      <dsp:spPr>
        <a:xfrm>
          <a:off x="2239866" y="4467012"/>
          <a:ext cx="5985748"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2B9F54-9AD3-4E47-B22A-15DC9CBD5599}">
      <dsp:nvSpPr>
        <dsp:cNvPr id="0" name=""/>
        <dsp:cNvSpPr/>
      </dsp:nvSpPr>
      <dsp:spPr>
        <a:xfrm>
          <a:off x="0" y="2209"/>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A4A385-65CC-4CF3-BAB9-FE223B3366E3}">
      <dsp:nvSpPr>
        <dsp:cNvPr id="0" name=""/>
        <dsp:cNvSpPr/>
      </dsp:nvSpPr>
      <dsp:spPr>
        <a:xfrm>
          <a:off x="0" y="2209"/>
          <a:ext cx="1645920" cy="45215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lvl="0" algn="l" defTabSz="1555750">
            <a:lnSpc>
              <a:spcPct val="90000"/>
            </a:lnSpc>
            <a:spcBef>
              <a:spcPct val="0"/>
            </a:spcBef>
            <a:spcAft>
              <a:spcPct val="35000"/>
            </a:spcAft>
          </a:pPr>
          <a:r>
            <a:rPr lang="en-GB" sz="3500" b="1" kern="1200" dirty="0" smtClean="0"/>
            <a:t>Wear gloves</a:t>
          </a:r>
          <a:endParaRPr lang="en-GB" sz="3500" b="1" kern="1200" dirty="0"/>
        </a:p>
      </dsp:txBody>
      <dsp:txXfrm>
        <a:off x="0" y="2209"/>
        <a:ext cx="1645920" cy="4521543"/>
      </dsp:txXfrm>
    </dsp:sp>
    <dsp:sp modelId="{C4578575-5585-4E26-9F96-DD929F8A1CBB}">
      <dsp:nvSpPr>
        <dsp:cNvPr id="0" name=""/>
        <dsp:cNvSpPr/>
      </dsp:nvSpPr>
      <dsp:spPr>
        <a:xfrm>
          <a:off x="1769364" y="55362"/>
          <a:ext cx="6460236" cy="1063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GB" sz="2400" kern="1200" dirty="0" smtClean="0"/>
            <a:t>Wear single-use </a:t>
          </a:r>
          <a:r>
            <a:rPr lang="en-US" sz="2400" kern="1200" dirty="0" smtClean="0"/>
            <a:t>examination gloves for procedures that touch intact mucous membranes. Gloves are not </a:t>
          </a:r>
          <a:r>
            <a:rPr lang="en-GB" sz="2400" kern="1200" dirty="0" smtClean="0"/>
            <a:t>necessary for giving injections.</a:t>
          </a:r>
          <a:endParaRPr lang="en-GB" sz="2400" kern="1200" dirty="0"/>
        </a:p>
      </dsp:txBody>
      <dsp:txXfrm>
        <a:off x="1769364" y="55362"/>
        <a:ext cx="6460236" cy="1063048"/>
      </dsp:txXfrm>
    </dsp:sp>
    <dsp:sp modelId="{11F6410E-BC6A-498D-9275-CF069C4939E0}">
      <dsp:nvSpPr>
        <dsp:cNvPr id="0" name=""/>
        <dsp:cNvSpPr/>
      </dsp:nvSpPr>
      <dsp:spPr>
        <a:xfrm>
          <a:off x="1645920" y="1118410"/>
          <a:ext cx="658368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ABCEDE-D092-4756-A93F-21B92B4A07B3}">
      <dsp:nvSpPr>
        <dsp:cNvPr id="0" name=""/>
        <dsp:cNvSpPr/>
      </dsp:nvSpPr>
      <dsp:spPr>
        <a:xfrm>
          <a:off x="1769364" y="1171563"/>
          <a:ext cx="6460236" cy="1063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smtClean="0"/>
            <a:t>Change gloves between procedures on the</a:t>
          </a:r>
          <a:endParaRPr lang="en-GB" sz="2400" kern="1200" dirty="0" smtClean="0"/>
        </a:p>
        <a:p>
          <a:pPr lvl="0" algn="l" defTabSz="1066800">
            <a:lnSpc>
              <a:spcPct val="90000"/>
            </a:lnSpc>
            <a:spcBef>
              <a:spcPct val="0"/>
            </a:spcBef>
            <a:spcAft>
              <a:spcPct val="35000"/>
            </a:spcAft>
          </a:pPr>
          <a:r>
            <a:rPr lang="en-US" sz="2400" kern="1200" dirty="0" smtClean="0"/>
            <a:t>same client and between clients.</a:t>
          </a:r>
          <a:endParaRPr lang="en-GB" sz="2400" kern="1200" dirty="0"/>
        </a:p>
      </dsp:txBody>
      <dsp:txXfrm>
        <a:off x="1769364" y="1171563"/>
        <a:ext cx="6460236" cy="1063048"/>
      </dsp:txXfrm>
    </dsp:sp>
    <dsp:sp modelId="{6BEE112B-45EC-4943-9723-F33955700F27}">
      <dsp:nvSpPr>
        <dsp:cNvPr id="0" name=""/>
        <dsp:cNvSpPr/>
      </dsp:nvSpPr>
      <dsp:spPr>
        <a:xfrm>
          <a:off x="1645920" y="2234611"/>
          <a:ext cx="658368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4FE01B-09F0-4A71-81D7-081D15ADAD90}">
      <dsp:nvSpPr>
        <dsp:cNvPr id="0" name=""/>
        <dsp:cNvSpPr/>
      </dsp:nvSpPr>
      <dsp:spPr>
        <a:xfrm>
          <a:off x="1769364" y="2287763"/>
          <a:ext cx="6460236" cy="1063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smtClean="0"/>
            <a:t>Do not touch clean equipment or surfaces with</a:t>
          </a:r>
          <a:endParaRPr lang="en-GB" sz="2400" kern="1200" dirty="0" smtClean="0"/>
        </a:p>
        <a:p>
          <a:pPr lvl="0" algn="l" defTabSz="1066800">
            <a:lnSpc>
              <a:spcPct val="90000"/>
            </a:lnSpc>
            <a:spcBef>
              <a:spcPct val="0"/>
            </a:spcBef>
            <a:spcAft>
              <a:spcPct val="35000"/>
            </a:spcAft>
          </a:pPr>
          <a:r>
            <a:rPr lang="en-US" sz="2400" kern="1200" dirty="0" smtClean="0"/>
            <a:t>dirty gloves or bare hands.</a:t>
          </a:r>
          <a:endParaRPr lang="en-GB" sz="2400" kern="1200" dirty="0"/>
        </a:p>
      </dsp:txBody>
      <dsp:txXfrm>
        <a:off x="1769364" y="2287763"/>
        <a:ext cx="6460236" cy="1063048"/>
      </dsp:txXfrm>
    </dsp:sp>
    <dsp:sp modelId="{CB2E5729-D36B-4476-968D-1AD7AB2C42C5}">
      <dsp:nvSpPr>
        <dsp:cNvPr id="0" name=""/>
        <dsp:cNvSpPr/>
      </dsp:nvSpPr>
      <dsp:spPr>
        <a:xfrm>
          <a:off x="1645920" y="3350812"/>
          <a:ext cx="658368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5DE22A7-BB6D-4B4A-8C56-71935A7922AF}">
      <dsp:nvSpPr>
        <dsp:cNvPr id="0" name=""/>
        <dsp:cNvSpPr/>
      </dsp:nvSpPr>
      <dsp:spPr>
        <a:xfrm>
          <a:off x="1769364" y="3312372"/>
          <a:ext cx="6460236" cy="1063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smtClean="0"/>
            <a:t>Wear clean utility gloves when cleaning soiled instruments and equipment, handling waste, and cleaning blood or body fluid spills.</a:t>
          </a:r>
          <a:endParaRPr lang="en-GB" sz="2400" kern="1200" dirty="0"/>
        </a:p>
      </dsp:txBody>
      <dsp:txXfrm>
        <a:off x="1769364" y="3312372"/>
        <a:ext cx="6460236" cy="1063048"/>
      </dsp:txXfrm>
    </dsp:sp>
    <dsp:sp modelId="{0D10376B-C726-4821-AD41-94592D1C5EE2}">
      <dsp:nvSpPr>
        <dsp:cNvPr id="0" name=""/>
        <dsp:cNvSpPr/>
      </dsp:nvSpPr>
      <dsp:spPr>
        <a:xfrm>
          <a:off x="1645920" y="4467012"/>
          <a:ext cx="658368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2B9F54-9AD3-4E47-B22A-15DC9CBD5599}">
      <dsp:nvSpPr>
        <dsp:cNvPr id="0" name=""/>
        <dsp:cNvSpPr/>
      </dsp:nvSpPr>
      <dsp:spPr>
        <a:xfrm>
          <a:off x="0" y="0"/>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A4A385-65CC-4CF3-BAB9-FE223B3366E3}">
      <dsp:nvSpPr>
        <dsp:cNvPr id="0" name=""/>
        <dsp:cNvSpPr/>
      </dsp:nvSpPr>
      <dsp:spPr>
        <a:xfrm>
          <a:off x="0" y="0"/>
          <a:ext cx="1645920" cy="23762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lvl="0" algn="l" defTabSz="1200150">
            <a:lnSpc>
              <a:spcPct val="90000"/>
            </a:lnSpc>
            <a:spcBef>
              <a:spcPct val="0"/>
            </a:spcBef>
            <a:spcAft>
              <a:spcPct val="35000"/>
            </a:spcAft>
          </a:pPr>
          <a:r>
            <a:rPr lang="en-GB" sz="2700" b="1" kern="1200" dirty="0" smtClean="0"/>
            <a:t>Do pelvic exam only when necessary </a:t>
          </a:r>
          <a:endParaRPr lang="en-GB" sz="2700" b="1" kern="1200" dirty="0"/>
        </a:p>
      </dsp:txBody>
      <dsp:txXfrm>
        <a:off x="0" y="0"/>
        <a:ext cx="1645920" cy="2376263"/>
      </dsp:txXfrm>
    </dsp:sp>
    <dsp:sp modelId="{C4578575-5585-4E26-9F96-DD929F8A1CBB}">
      <dsp:nvSpPr>
        <dsp:cNvPr id="0" name=""/>
        <dsp:cNvSpPr/>
      </dsp:nvSpPr>
      <dsp:spPr>
        <a:xfrm>
          <a:off x="1769364" y="107906"/>
          <a:ext cx="6460236" cy="21581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smtClean="0"/>
            <a:t>Pelvic examinations are not needed for most</a:t>
          </a:r>
          <a:endParaRPr lang="en-GB" sz="2400" kern="1200" dirty="0" smtClean="0"/>
        </a:p>
        <a:p>
          <a:pPr lvl="0" algn="l" defTabSz="1066800">
            <a:lnSpc>
              <a:spcPct val="90000"/>
            </a:lnSpc>
            <a:spcBef>
              <a:spcPct val="0"/>
            </a:spcBef>
            <a:spcAft>
              <a:spcPct val="35000"/>
            </a:spcAft>
          </a:pPr>
          <a:r>
            <a:rPr lang="en-US" sz="2400" kern="1200" dirty="0" smtClean="0"/>
            <a:t>family planning methods—only for female</a:t>
          </a:r>
          <a:endParaRPr lang="en-GB" sz="2400" kern="1200" dirty="0" smtClean="0"/>
        </a:p>
        <a:p>
          <a:pPr lvl="0" algn="l" defTabSz="1066800">
            <a:lnSpc>
              <a:spcPct val="90000"/>
            </a:lnSpc>
            <a:spcBef>
              <a:spcPct val="0"/>
            </a:spcBef>
            <a:spcAft>
              <a:spcPct val="35000"/>
            </a:spcAft>
          </a:pPr>
          <a:r>
            <a:rPr lang="en-GB" sz="2400" kern="1200" dirty="0" smtClean="0"/>
            <a:t>sterilization and the IUCD</a:t>
          </a:r>
          <a:endParaRPr lang="en-GB" sz="2400" kern="1200" dirty="0"/>
        </a:p>
      </dsp:txBody>
      <dsp:txXfrm>
        <a:off x="1769364" y="107906"/>
        <a:ext cx="6460236" cy="2158129"/>
      </dsp:txXfrm>
    </dsp:sp>
    <dsp:sp modelId="{11F6410E-BC6A-498D-9275-CF069C4939E0}">
      <dsp:nvSpPr>
        <dsp:cNvPr id="0" name=""/>
        <dsp:cNvSpPr/>
      </dsp:nvSpPr>
      <dsp:spPr>
        <a:xfrm>
          <a:off x="1645920" y="2266035"/>
          <a:ext cx="658368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6411"/>
          </a:xfrm>
          <a:prstGeom prst="rect">
            <a:avLst/>
          </a:prstGeom>
        </p:spPr>
        <p:txBody>
          <a:bodyPr vert="horz" lIns="91440" tIns="45720" rIns="91440" bIns="45720" rtlCol="0"/>
          <a:lstStyle>
            <a:lvl1pPr algn="r">
              <a:defRPr sz="1200"/>
            </a:lvl1pPr>
          </a:lstStyle>
          <a:p>
            <a:fld id="{B6D51BFD-3DC8-4376-B165-0B8D5AC89381}" type="datetimeFigureOut">
              <a:rPr lang="en-US" smtClean="0"/>
              <a:t>6/21/2018</a:t>
            </a:fld>
            <a:endParaRPr lang="en-US"/>
          </a:p>
        </p:txBody>
      </p:sp>
      <p:sp>
        <p:nvSpPr>
          <p:cNvPr id="4" name="Footer Placeholder 3"/>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30091"/>
            <a:ext cx="2945659" cy="496411"/>
          </a:xfrm>
          <a:prstGeom prst="rect">
            <a:avLst/>
          </a:prstGeom>
        </p:spPr>
        <p:txBody>
          <a:bodyPr vert="horz" lIns="91440" tIns="45720" rIns="91440" bIns="45720" rtlCol="0" anchor="b"/>
          <a:lstStyle>
            <a:lvl1pPr algn="r">
              <a:defRPr sz="1200"/>
            </a:lvl1pPr>
          </a:lstStyle>
          <a:p>
            <a:fld id="{2149D517-E1AE-4F99-98DE-254F5D7CD929}" type="slidenum">
              <a:rPr lang="en-US" smtClean="0"/>
              <a:t>‹#›</a:t>
            </a:fld>
            <a:endParaRPr lang="en-US"/>
          </a:p>
        </p:txBody>
      </p:sp>
    </p:spTree>
    <p:extLst>
      <p:ext uri="{BB962C8B-B14F-4D97-AF65-F5344CB8AC3E}">
        <p14:creationId xmlns:p14="http://schemas.microsoft.com/office/powerpoint/2010/main" val="21982977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2FBC5009-DDE1-4509-B4B8-0DFE0B492F72}" type="datetimeFigureOut">
              <a:rPr lang="en-GB" smtClean="0"/>
              <a:t>21/06/2018</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CCBE4570-CA4A-4F75-82B8-2EC060A23288}" type="slidenum">
              <a:rPr lang="en-GB" smtClean="0"/>
              <a:t>‹#›</a:t>
            </a:fld>
            <a:endParaRPr lang="en-GB"/>
          </a:p>
        </p:txBody>
      </p:sp>
    </p:spTree>
    <p:extLst>
      <p:ext uri="{BB962C8B-B14F-4D97-AF65-F5344CB8AC3E}">
        <p14:creationId xmlns:p14="http://schemas.microsoft.com/office/powerpoint/2010/main" val="108085048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BE4570-CA4A-4F75-82B8-2EC060A23288}" type="slidenum">
              <a:rPr lang="en-GB" smtClean="0"/>
              <a:t>3</a:t>
            </a:fld>
            <a:endParaRPr lang="en-GB"/>
          </a:p>
        </p:txBody>
      </p:sp>
    </p:spTree>
    <p:extLst>
      <p:ext uri="{BB962C8B-B14F-4D97-AF65-F5344CB8AC3E}">
        <p14:creationId xmlns:p14="http://schemas.microsoft.com/office/powerpoint/2010/main" val="327594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E72F50C-1352-446B-B2A6-95EC57E3DBB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GB" sz="12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10595" name="Rectangle 7"/>
          <p:cNvSpPr txBox="1">
            <a:spLocks noGrp="1" noChangeArrowheads="1"/>
          </p:cNvSpPr>
          <p:nvPr/>
        </p:nvSpPr>
        <p:spPr bwMode="auto">
          <a:xfrm>
            <a:off x="3884613"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9A87DDF-8FD5-426E-A7E3-ADF8CAE449CA}" type="slidenum">
              <a:rPr kumimoji="0" lang="en-US" sz="1200" b="0" i="0" u="none" strike="noStrike" kern="1200" cap="none" spc="0" normalizeH="0" baseline="0" noProof="0">
                <a:ln>
                  <a:noFill/>
                </a:ln>
                <a:solidFill>
                  <a:prstClr val="black"/>
                </a:solidFill>
                <a:effectLst/>
                <a:uLnTx/>
                <a:uFillTx/>
                <a:latin typeface="Calibri"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sp>
        <p:nvSpPr>
          <p:cNvPr id="110596" name="Rectangle 2"/>
          <p:cNvSpPr>
            <a:spLocks noGrp="1" noRot="1" noChangeAspect="1" noChangeArrowheads="1" noTextEdit="1"/>
          </p:cNvSpPr>
          <p:nvPr>
            <p:ph type="sldImg"/>
          </p:nvPr>
        </p:nvSpPr>
        <p:spPr bwMode="auto">
          <a:xfrm>
            <a:off x="1143000" y="684213"/>
            <a:ext cx="4573588"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7" name="Rectangle 3"/>
          <p:cNvSpPr>
            <a:spLocks noGrp="1" noChangeArrowheads="1"/>
          </p:cNvSpPr>
          <p:nvPr>
            <p:ph type="body" idx="1"/>
          </p:nvPr>
        </p:nvSpPr>
        <p:spPr bwMode="auto">
          <a:xfrm>
            <a:off x="685800" y="4343400"/>
            <a:ext cx="5487988" cy="4116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3" tIns="45716" rIns="91433" bIns="45716" numCol="1" anchor="t" anchorCtr="0" compatLnSpc="1">
            <a:prstTxWarp prst="textNoShape">
              <a:avLst/>
            </a:prstTxWarp>
          </a:bodyPr>
          <a:lstStyle/>
          <a:p>
            <a:pPr eaLnBrk="1" hangingPunct="1">
              <a:spcBef>
                <a:spcPct val="0"/>
              </a:spcBef>
            </a:pPr>
            <a:endParaRPr lang="en-GB" smtClean="0">
              <a:latin typeface="Arial" pitchFamily="34" charset="0"/>
            </a:endParaRPr>
          </a:p>
        </p:txBody>
      </p:sp>
    </p:spTree>
    <p:extLst>
      <p:ext uri="{BB962C8B-B14F-4D97-AF65-F5344CB8AC3E}">
        <p14:creationId xmlns:p14="http://schemas.microsoft.com/office/powerpoint/2010/main" val="1629229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0DB753E-06CA-4294-AE2A-E3C7CA413F7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GB" sz="12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11619"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20"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latin typeface="Arial" pitchFamily="34" charset="0"/>
            </a:endParaRPr>
          </a:p>
        </p:txBody>
      </p:sp>
    </p:spTree>
    <p:extLst>
      <p:ext uri="{BB962C8B-B14F-4D97-AF65-F5344CB8AC3E}">
        <p14:creationId xmlns:p14="http://schemas.microsoft.com/office/powerpoint/2010/main" val="28715961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8C33759-CBA6-4327-9AA0-CA9DCC41280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GB" sz="12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97283"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4"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pPr>
            <a:r>
              <a:rPr lang="en-US" smtClean="0">
                <a:latin typeface="Arial" pitchFamily="34" charset="0"/>
              </a:rPr>
              <a:t>DMPA, also known as Depo-Provera</a:t>
            </a:r>
          </a:p>
          <a:p>
            <a:pPr eaLnBrk="1" hangingPunct="1">
              <a:spcBef>
                <a:spcPct val="0"/>
              </a:spcBef>
              <a:buFontTx/>
              <a:buChar char="•"/>
            </a:pPr>
            <a:r>
              <a:rPr lang="en-US" smtClean="0">
                <a:latin typeface="Arial" pitchFamily="34" charset="0"/>
              </a:rPr>
              <a:t>DMPA is administered as deep intramuscular injection once every three months at a dose of 150 milligrams. </a:t>
            </a:r>
          </a:p>
          <a:p>
            <a:pPr eaLnBrk="1" hangingPunct="1">
              <a:spcBef>
                <a:spcPct val="0"/>
              </a:spcBef>
              <a:buFontTx/>
              <a:buChar char="•"/>
            </a:pPr>
            <a:r>
              <a:rPr lang="en-US" smtClean="0">
                <a:latin typeface="Arial" pitchFamily="34" charset="0"/>
              </a:rPr>
              <a:t>Injections may be given in the deltoid muscle of the upper arm or the gluteus muscle of the buttocks. </a:t>
            </a:r>
          </a:p>
          <a:p>
            <a:pPr eaLnBrk="1" hangingPunct="1">
              <a:spcBef>
                <a:spcPct val="0"/>
              </a:spcBef>
              <a:buFontTx/>
              <a:buChar char="•"/>
            </a:pPr>
            <a:r>
              <a:rPr lang="en-US" smtClean="0">
                <a:latin typeface="Arial" pitchFamily="34" charset="0"/>
              </a:rPr>
              <a:t>The deltoid is generally more accepted by women and is more easily accessed by the provider. The choice should depend mainly on the woman’s preference.</a:t>
            </a:r>
          </a:p>
          <a:p>
            <a:pPr eaLnBrk="1" hangingPunct="1">
              <a:spcBef>
                <a:spcPct val="0"/>
              </a:spcBef>
              <a:buFontTx/>
              <a:buChar char="•"/>
            </a:pPr>
            <a:r>
              <a:rPr lang="en-US" smtClean="0">
                <a:latin typeface="Arial" pitchFamily="34" charset="0"/>
              </a:rPr>
              <a:t>The active ingredients in DMPA are suspended in water, so the vial must be lightly shaken to dissolve any sediment at the bottom. </a:t>
            </a:r>
          </a:p>
          <a:p>
            <a:pPr eaLnBrk="1" hangingPunct="1">
              <a:spcBef>
                <a:spcPct val="0"/>
              </a:spcBef>
              <a:buFontTx/>
              <a:buChar char="•"/>
            </a:pPr>
            <a:r>
              <a:rPr lang="en-US" smtClean="0">
                <a:latin typeface="Arial" pitchFamily="34" charset="0"/>
              </a:rPr>
              <a:t>The injection site should not be massaged after the injection because that causes the hormone to be absorbed more rapidly than desired</a:t>
            </a:r>
            <a:endParaRPr lang="en-US" sz="1000" smtClean="0">
              <a:latin typeface="Arial" pitchFamily="34" charset="0"/>
            </a:endParaRPr>
          </a:p>
          <a:p>
            <a:pPr eaLnBrk="1" hangingPunct="1">
              <a:spcBef>
                <a:spcPct val="0"/>
              </a:spcBef>
            </a:pPr>
            <a:endParaRPr lang="en-US" smtClean="0">
              <a:latin typeface="Arial" pitchFamily="34" charset="0"/>
            </a:endParaRPr>
          </a:p>
        </p:txBody>
      </p:sp>
    </p:spTree>
    <p:extLst>
      <p:ext uri="{BB962C8B-B14F-4D97-AF65-F5344CB8AC3E}">
        <p14:creationId xmlns:p14="http://schemas.microsoft.com/office/powerpoint/2010/main" val="41996235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953474-F982-4420-BF4F-898E8D2C988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GB" sz="12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98307"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8"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rPr>
              <a:t>Other MOA: Injectables also thin the endometrium, thus reducing the chance that a fertilized egg would be implanted.</a:t>
            </a:r>
          </a:p>
          <a:p>
            <a:pPr eaLnBrk="1" hangingPunct="1">
              <a:spcBef>
                <a:spcPct val="0"/>
              </a:spcBef>
            </a:pPr>
            <a:r>
              <a:rPr lang="en-US" dirty="0" smtClean="0">
                <a:latin typeface="Arial" pitchFamily="34" charset="0"/>
              </a:rPr>
              <a:t> </a:t>
            </a:r>
          </a:p>
          <a:p>
            <a:pPr eaLnBrk="1" hangingPunct="1">
              <a:spcBef>
                <a:spcPct val="65000"/>
              </a:spcBef>
            </a:pPr>
            <a:r>
              <a:rPr lang="en-US" b="1" dirty="0" smtClean="0">
                <a:latin typeface="Arial" pitchFamily="34" charset="0"/>
                <a:cs typeface="Times New Roman" pitchFamily="18" charset="0"/>
              </a:rPr>
              <a:t>Discussion questions:</a:t>
            </a:r>
            <a:r>
              <a:rPr lang="en-US" dirty="0" smtClean="0">
                <a:latin typeface="Arial" pitchFamily="34" charset="0"/>
                <a:cs typeface="Times New Roman" pitchFamily="18" charset="0"/>
              </a:rPr>
              <a:t> </a:t>
            </a:r>
          </a:p>
          <a:p>
            <a:pPr eaLnBrk="1" hangingPunct="1">
              <a:spcBef>
                <a:spcPct val="0"/>
              </a:spcBef>
            </a:pPr>
            <a:r>
              <a:rPr lang="en-US" dirty="0" smtClean="0">
                <a:latin typeface="Arial" pitchFamily="34" charset="0"/>
                <a:cs typeface="Times New Roman" pitchFamily="18" charset="0"/>
              </a:rPr>
              <a:t>What do women in your community believe about how injectables work? In the event that there are misconceptions about how injectables work, how can you explain the mechanism of action in simple terms?</a:t>
            </a:r>
            <a:endParaRPr lang="en-US" dirty="0" smtClean="0">
              <a:latin typeface="Arial" pitchFamily="34" charset="0"/>
            </a:endParaRPr>
          </a:p>
          <a:p>
            <a:pPr eaLnBrk="1" hangingPunct="1">
              <a:spcBef>
                <a:spcPct val="0"/>
              </a:spcBef>
            </a:pPr>
            <a:endParaRPr lang="en-US" dirty="0" smtClean="0">
              <a:latin typeface="Arial" pitchFamily="34" charset="0"/>
            </a:endParaRPr>
          </a:p>
          <a:p>
            <a:pPr eaLnBrk="1" hangingPunct="1">
              <a:spcBef>
                <a:spcPct val="0"/>
              </a:spcBef>
            </a:pPr>
            <a:endParaRPr lang="en-US" dirty="0" smtClean="0">
              <a:latin typeface="Arial" pitchFamily="34" charset="0"/>
            </a:endParaRPr>
          </a:p>
        </p:txBody>
      </p:sp>
    </p:spTree>
    <p:extLst>
      <p:ext uri="{BB962C8B-B14F-4D97-AF65-F5344CB8AC3E}">
        <p14:creationId xmlns:p14="http://schemas.microsoft.com/office/powerpoint/2010/main" val="1983846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5108CF-DB10-4886-B36E-B300B6E7DBC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GB" sz="12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99331"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2"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rPr>
              <a:t>Other MOA: Injectables also thin the endometrium, thus reducing the chance that a fertilized egg would be implanted.</a:t>
            </a:r>
          </a:p>
          <a:p>
            <a:pPr eaLnBrk="1" hangingPunct="1">
              <a:spcBef>
                <a:spcPct val="0"/>
              </a:spcBef>
            </a:pPr>
            <a:r>
              <a:rPr lang="en-US" dirty="0" smtClean="0">
                <a:latin typeface="Arial" pitchFamily="34" charset="0"/>
              </a:rPr>
              <a:t> </a:t>
            </a:r>
          </a:p>
          <a:p>
            <a:pPr eaLnBrk="1" hangingPunct="1">
              <a:spcBef>
                <a:spcPct val="65000"/>
              </a:spcBef>
            </a:pPr>
            <a:r>
              <a:rPr lang="en-US" b="1" dirty="0" smtClean="0">
                <a:latin typeface="Arial" pitchFamily="34" charset="0"/>
                <a:cs typeface="Times New Roman" pitchFamily="18" charset="0"/>
              </a:rPr>
              <a:t>Discussion questions:</a:t>
            </a:r>
            <a:r>
              <a:rPr lang="en-US" dirty="0" smtClean="0">
                <a:latin typeface="Arial" pitchFamily="34" charset="0"/>
                <a:cs typeface="Times New Roman" pitchFamily="18" charset="0"/>
              </a:rPr>
              <a:t> </a:t>
            </a:r>
          </a:p>
          <a:p>
            <a:pPr eaLnBrk="1" hangingPunct="1">
              <a:spcBef>
                <a:spcPct val="0"/>
              </a:spcBef>
            </a:pPr>
            <a:r>
              <a:rPr lang="en-US" dirty="0" smtClean="0">
                <a:latin typeface="Arial" pitchFamily="34" charset="0"/>
                <a:cs typeface="Times New Roman" pitchFamily="18" charset="0"/>
              </a:rPr>
              <a:t>What do women in your community believe about how injectables work? In the event that there are misconceptions about how injectables work, how can you explain the mechanism of action in simple terms?</a:t>
            </a:r>
            <a:endParaRPr lang="en-US" dirty="0" smtClean="0">
              <a:latin typeface="Arial" pitchFamily="34" charset="0"/>
            </a:endParaRPr>
          </a:p>
          <a:p>
            <a:pPr eaLnBrk="1" hangingPunct="1">
              <a:spcBef>
                <a:spcPct val="0"/>
              </a:spcBef>
            </a:pPr>
            <a:endParaRPr lang="en-US" dirty="0" smtClean="0">
              <a:latin typeface="Arial" pitchFamily="34" charset="0"/>
            </a:endParaRPr>
          </a:p>
          <a:p>
            <a:pPr eaLnBrk="1" hangingPunct="1">
              <a:spcBef>
                <a:spcPct val="0"/>
              </a:spcBef>
            </a:pPr>
            <a:endParaRPr lang="en-US" dirty="0" smtClean="0">
              <a:latin typeface="Arial" pitchFamily="34" charset="0"/>
            </a:endParaRPr>
          </a:p>
        </p:txBody>
      </p:sp>
    </p:spTree>
    <p:extLst>
      <p:ext uri="{BB962C8B-B14F-4D97-AF65-F5344CB8AC3E}">
        <p14:creationId xmlns:p14="http://schemas.microsoft.com/office/powerpoint/2010/main" val="41681089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3"/>
          <p:cNvSpPr txBox="1">
            <a:spLocks noGrp="1" noChangeArrowheads="1"/>
          </p:cNvSpPr>
          <p:nvPr/>
        </p:nvSpPr>
        <p:spPr bwMode="auto">
          <a:xfrm>
            <a:off x="3886200" y="-1588"/>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694" tIns="0" rIns="18694" bIns="0"/>
          <a:lstStyle>
            <a:lvl1pPr defTabSz="912813" eaLnBrk="0" hangingPunct="0">
              <a:defRPr>
                <a:solidFill>
                  <a:schemeClr val="tx1"/>
                </a:solidFill>
                <a:latin typeface="Arial" pitchFamily="34" charset="0"/>
                <a:cs typeface="Arial" pitchFamily="34" charset="0"/>
              </a:defRPr>
            </a:lvl1pPr>
            <a:lvl2pPr marL="742950" indent="-285750" defTabSz="912813" eaLnBrk="0" hangingPunct="0">
              <a:defRPr>
                <a:solidFill>
                  <a:schemeClr val="tx1"/>
                </a:solidFill>
                <a:latin typeface="Arial" pitchFamily="34" charset="0"/>
                <a:cs typeface="Arial" pitchFamily="34" charset="0"/>
              </a:defRPr>
            </a:lvl2pPr>
            <a:lvl3pPr marL="1143000" indent="-228600" defTabSz="912813" eaLnBrk="0" hangingPunct="0">
              <a:defRPr>
                <a:solidFill>
                  <a:schemeClr val="tx1"/>
                </a:solidFill>
                <a:latin typeface="Arial" pitchFamily="34" charset="0"/>
                <a:cs typeface="Arial" pitchFamily="34" charset="0"/>
              </a:defRPr>
            </a:lvl3pPr>
            <a:lvl4pPr marL="1600200" indent="-228600" defTabSz="912813" eaLnBrk="0" hangingPunct="0">
              <a:defRPr>
                <a:solidFill>
                  <a:schemeClr val="tx1"/>
                </a:solidFill>
                <a:latin typeface="Arial" pitchFamily="34" charset="0"/>
                <a:cs typeface="Arial" pitchFamily="34" charset="0"/>
              </a:defRPr>
            </a:lvl4pPr>
            <a:lvl5pPr marL="2057400" indent="-228600" defTabSz="912813" eaLnBrk="0" hangingPunct="0">
              <a:defRPr>
                <a:solidFill>
                  <a:schemeClr val="tx1"/>
                </a:solidFill>
                <a:latin typeface="Arial"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12813" rtl="0" eaLnBrk="0" fontAlgn="auto" latinLnBrk="0" hangingPunct="0">
              <a:lnSpc>
                <a:spcPct val="100000"/>
              </a:lnSpc>
              <a:spcBef>
                <a:spcPts val="0"/>
              </a:spcBef>
              <a:spcAft>
                <a:spcPts val="0"/>
              </a:spcAft>
              <a:buClrTx/>
              <a:buSzTx/>
              <a:buFontTx/>
              <a:buNone/>
              <a:tabLst/>
              <a:defRPr/>
            </a:pPr>
            <a:fld id="{9107B5B4-5C1C-44FD-A0F6-E20DC3EC4F78}" type="datetime1">
              <a:rPr kumimoji="0" lang="en-US" sz="1000" b="0" i="1" u="none" strike="noStrike" kern="1200" cap="none" spc="0" normalizeH="0" baseline="0" noProof="0">
                <a:ln>
                  <a:noFill/>
                </a:ln>
                <a:solidFill>
                  <a:prstClr val="black"/>
                </a:solidFill>
                <a:effectLst/>
                <a:uLnTx/>
                <a:uFillTx/>
                <a:latin typeface="Times New Roman" pitchFamily="18" charset="0"/>
                <a:ea typeface="+mn-ea"/>
                <a:cs typeface="Arial" pitchFamily="34" charset="0"/>
              </a:rPr>
              <a:pPr marL="0" marR="0" lvl="0" indent="0" algn="r" defTabSz="912813" rtl="0" eaLnBrk="0" fontAlgn="auto" latinLnBrk="0" hangingPunct="0">
                <a:lnSpc>
                  <a:spcPct val="100000"/>
                </a:lnSpc>
                <a:spcBef>
                  <a:spcPts val="0"/>
                </a:spcBef>
                <a:spcAft>
                  <a:spcPts val="0"/>
                </a:spcAft>
                <a:buClrTx/>
                <a:buSzTx/>
                <a:buFontTx/>
                <a:buNone/>
                <a:tabLst/>
                <a:defRPr/>
              </a:pPr>
              <a:t>6/21/2018</a:t>
            </a:fld>
            <a:endParaRPr kumimoji="0" lang="en-US" sz="1000" b="0" i="1" u="none" strike="noStrike" kern="1200" cap="none" spc="0" normalizeH="0" baseline="0" noProof="0">
              <a:ln>
                <a:noFill/>
              </a:ln>
              <a:solidFill>
                <a:prstClr val="black"/>
              </a:solidFill>
              <a:effectLst/>
              <a:uLnTx/>
              <a:uFillTx/>
              <a:latin typeface="Times New Roman" pitchFamily="18" charset="0"/>
              <a:ea typeface="+mn-ea"/>
              <a:cs typeface="Arial" pitchFamily="34" charset="0"/>
            </a:endParaRPr>
          </a:p>
        </p:txBody>
      </p:sp>
      <p:sp>
        <p:nvSpPr>
          <p:cNvPr id="100355" name="Rectangle 7"/>
          <p:cNvSpPr txBox="1">
            <a:spLocks noGrp="1" noChangeArrowheads="1"/>
          </p:cNvSpPr>
          <p:nvPr/>
        </p:nvSpPr>
        <p:spPr bwMode="auto">
          <a:xfrm>
            <a:off x="3886200"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694" tIns="0" rIns="18694" bIns="0" anchor="b"/>
          <a:lstStyle>
            <a:lvl1pPr defTabSz="912813" eaLnBrk="0" hangingPunct="0">
              <a:defRPr>
                <a:solidFill>
                  <a:schemeClr val="tx1"/>
                </a:solidFill>
                <a:latin typeface="Arial" pitchFamily="34" charset="0"/>
                <a:cs typeface="Arial" pitchFamily="34" charset="0"/>
              </a:defRPr>
            </a:lvl1pPr>
            <a:lvl2pPr marL="742950" indent="-285750" defTabSz="912813" eaLnBrk="0" hangingPunct="0">
              <a:defRPr>
                <a:solidFill>
                  <a:schemeClr val="tx1"/>
                </a:solidFill>
                <a:latin typeface="Arial" pitchFamily="34" charset="0"/>
                <a:cs typeface="Arial" pitchFamily="34" charset="0"/>
              </a:defRPr>
            </a:lvl2pPr>
            <a:lvl3pPr marL="1143000" indent="-228600" defTabSz="912813" eaLnBrk="0" hangingPunct="0">
              <a:defRPr>
                <a:solidFill>
                  <a:schemeClr val="tx1"/>
                </a:solidFill>
                <a:latin typeface="Arial" pitchFamily="34" charset="0"/>
                <a:cs typeface="Arial" pitchFamily="34" charset="0"/>
              </a:defRPr>
            </a:lvl3pPr>
            <a:lvl4pPr marL="1600200" indent="-228600" defTabSz="912813" eaLnBrk="0" hangingPunct="0">
              <a:defRPr>
                <a:solidFill>
                  <a:schemeClr val="tx1"/>
                </a:solidFill>
                <a:latin typeface="Arial" pitchFamily="34" charset="0"/>
                <a:cs typeface="Arial" pitchFamily="34" charset="0"/>
              </a:defRPr>
            </a:lvl4pPr>
            <a:lvl5pPr marL="2057400" indent="-228600" defTabSz="912813" eaLnBrk="0" hangingPunct="0">
              <a:defRPr>
                <a:solidFill>
                  <a:schemeClr val="tx1"/>
                </a:solidFill>
                <a:latin typeface="Arial"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12813" rtl="0" eaLnBrk="0" fontAlgn="auto" latinLnBrk="0" hangingPunct="0">
              <a:lnSpc>
                <a:spcPct val="100000"/>
              </a:lnSpc>
              <a:spcBef>
                <a:spcPts val="0"/>
              </a:spcBef>
              <a:spcAft>
                <a:spcPts val="0"/>
              </a:spcAft>
              <a:buClrTx/>
              <a:buSzTx/>
              <a:buFontTx/>
              <a:buNone/>
              <a:tabLst/>
              <a:defRPr/>
            </a:pPr>
            <a:fld id="{D33C684E-81E1-4D1A-879E-31EA4D07AE5F}" type="slidenum">
              <a:rPr kumimoji="0" lang="en-US" sz="1000" b="0" i="1" u="none" strike="noStrike" kern="1200" cap="none" spc="0" normalizeH="0" baseline="0" noProof="0">
                <a:ln>
                  <a:noFill/>
                </a:ln>
                <a:solidFill>
                  <a:prstClr val="black"/>
                </a:solidFill>
                <a:effectLst/>
                <a:uLnTx/>
                <a:uFillTx/>
                <a:latin typeface="Times New Roman" pitchFamily="18" charset="0"/>
                <a:ea typeface="+mn-ea"/>
                <a:cs typeface="Arial" pitchFamily="34" charset="0"/>
              </a:rPr>
              <a:pPr marL="0" marR="0" lvl="0" indent="0" algn="r" defTabSz="912813" rtl="0" eaLnBrk="0" fontAlgn="auto" latinLnBrk="0" hangingPunct="0">
                <a:lnSpc>
                  <a:spcPct val="100000"/>
                </a:lnSpc>
                <a:spcBef>
                  <a:spcPts val="0"/>
                </a:spcBef>
                <a:spcAft>
                  <a:spcPts val="0"/>
                </a:spcAft>
                <a:buClrTx/>
                <a:buSzTx/>
                <a:buFontTx/>
                <a:buNone/>
                <a:tabLst/>
                <a:defRPr/>
              </a:pPr>
              <a:t>54</a:t>
            </a:fld>
            <a:endParaRPr kumimoji="0" lang="en-US" sz="1000" b="0" i="1" u="none" strike="noStrike" kern="1200" cap="none" spc="0" normalizeH="0" baseline="0" noProof="0">
              <a:ln>
                <a:noFill/>
              </a:ln>
              <a:solidFill>
                <a:prstClr val="black"/>
              </a:solidFill>
              <a:effectLst/>
              <a:uLnTx/>
              <a:uFillTx/>
              <a:latin typeface="Times New Roman" pitchFamily="18" charset="0"/>
              <a:ea typeface="+mn-ea"/>
              <a:cs typeface="Arial" pitchFamily="34" charset="0"/>
            </a:endParaRPr>
          </a:p>
        </p:txBody>
      </p:sp>
      <p:sp>
        <p:nvSpPr>
          <p:cNvPr id="100356" name="Rectangle 2"/>
          <p:cNvSpPr>
            <a:spLocks noGrp="1" noRot="1" noChangeAspect="1" noChangeArrowheads="1" noTextEdit="1"/>
          </p:cNvSpPr>
          <p:nvPr>
            <p:ph type="sldImg"/>
          </p:nvPr>
        </p:nvSpPr>
        <p:spPr bwMode="auto">
          <a:xfrm>
            <a:off x="1152525" y="692150"/>
            <a:ext cx="4554538" cy="3416300"/>
          </a:xfrm>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7" name="Rectangle 3"/>
          <p:cNvSpPr>
            <a:spLocks noGrp="1" noChangeArrowheads="1"/>
          </p:cNvSpPr>
          <p:nvPr>
            <p:ph type="body" idx="1"/>
          </p:nvPr>
        </p:nvSpPr>
        <p:spPr bwMode="auto">
          <a:xfrm>
            <a:off x="914400" y="4341813"/>
            <a:ext cx="5029200" cy="4116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912" tIns="45177" rIns="91912" bIns="45177" numCol="1" anchor="t" anchorCtr="0" compatLnSpc="1">
            <a:prstTxWarp prst="textNoShape">
              <a:avLst/>
            </a:prstTxWarp>
          </a:bodyPr>
          <a:lstStyle/>
          <a:p>
            <a:pPr eaLnBrk="1" hangingPunct="1">
              <a:spcBef>
                <a:spcPct val="0"/>
              </a:spcBef>
            </a:pPr>
            <a:endParaRPr lang="en-US" smtClean="0">
              <a:latin typeface="Arial" pitchFamily="34" charset="0"/>
            </a:endParaRPr>
          </a:p>
        </p:txBody>
      </p:sp>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BE4570-CA4A-4F75-82B8-2EC060A2328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3506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3"/>
          <p:cNvSpPr txBox="1">
            <a:spLocks noGrp="1" noChangeArrowheads="1"/>
          </p:cNvSpPr>
          <p:nvPr/>
        </p:nvSpPr>
        <p:spPr bwMode="auto">
          <a:xfrm>
            <a:off x="3886200" y="-1588"/>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694" tIns="0" rIns="18694" bIns="0"/>
          <a:lstStyle>
            <a:lvl1pPr defTabSz="912813" eaLnBrk="0" hangingPunct="0">
              <a:defRPr>
                <a:solidFill>
                  <a:schemeClr val="tx1"/>
                </a:solidFill>
                <a:latin typeface="Arial" pitchFamily="34" charset="0"/>
                <a:cs typeface="Arial" pitchFamily="34" charset="0"/>
              </a:defRPr>
            </a:lvl1pPr>
            <a:lvl2pPr marL="742950" indent="-285750" defTabSz="912813" eaLnBrk="0" hangingPunct="0">
              <a:defRPr>
                <a:solidFill>
                  <a:schemeClr val="tx1"/>
                </a:solidFill>
                <a:latin typeface="Arial" pitchFamily="34" charset="0"/>
                <a:cs typeface="Arial" pitchFamily="34" charset="0"/>
              </a:defRPr>
            </a:lvl2pPr>
            <a:lvl3pPr marL="1143000" indent="-228600" defTabSz="912813" eaLnBrk="0" hangingPunct="0">
              <a:defRPr>
                <a:solidFill>
                  <a:schemeClr val="tx1"/>
                </a:solidFill>
                <a:latin typeface="Arial" pitchFamily="34" charset="0"/>
                <a:cs typeface="Arial" pitchFamily="34" charset="0"/>
              </a:defRPr>
            </a:lvl3pPr>
            <a:lvl4pPr marL="1600200" indent="-228600" defTabSz="912813" eaLnBrk="0" hangingPunct="0">
              <a:defRPr>
                <a:solidFill>
                  <a:schemeClr val="tx1"/>
                </a:solidFill>
                <a:latin typeface="Arial" pitchFamily="34" charset="0"/>
                <a:cs typeface="Arial" pitchFamily="34" charset="0"/>
              </a:defRPr>
            </a:lvl4pPr>
            <a:lvl5pPr marL="2057400" indent="-228600" defTabSz="912813" eaLnBrk="0" hangingPunct="0">
              <a:defRPr>
                <a:solidFill>
                  <a:schemeClr val="tx1"/>
                </a:solidFill>
                <a:latin typeface="Arial"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12813" rtl="0" eaLnBrk="0" fontAlgn="auto" latinLnBrk="0" hangingPunct="0">
              <a:lnSpc>
                <a:spcPct val="100000"/>
              </a:lnSpc>
              <a:spcBef>
                <a:spcPts val="0"/>
              </a:spcBef>
              <a:spcAft>
                <a:spcPts val="0"/>
              </a:spcAft>
              <a:buClrTx/>
              <a:buSzTx/>
              <a:buFontTx/>
              <a:buNone/>
              <a:tabLst/>
              <a:defRPr/>
            </a:pPr>
            <a:fld id="{7AD89E7C-57D0-489C-8829-A2CCE31A688B}" type="datetime1">
              <a:rPr kumimoji="0" lang="en-US" sz="1000" b="0" i="1" u="none" strike="noStrike" kern="1200" cap="none" spc="0" normalizeH="0" baseline="0" noProof="0">
                <a:ln>
                  <a:noFill/>
                </a:ln>
                <a:solidFill>
                  <a:prstClr val="black"/>
                </a:solidFill>
                <a:effectLst/>
                <a:uLnTx/>
                <a:uFillTx/>
                <a:latin typeface="Times New Roman" pitchFamily="18" charset="0"/>
                <a:ea typeface="+mn-ea"/>
                <a:cs typeface="Arial" pitchFamily="34" charset="0"/>
              </a:rPr>
              <a:pPr marL="0" marR="0" lvl="0" indent="0" algn="r" defTabSz="912813" rtl="0" eaLnBrk="0" fontAlgn="auto" latinLnBrk="0" hangingPunct="0">
                <a:lnSpc>
                  <a:spcPct val="100000"/>
                </a:lnSpc>
                <a:spcBef>
                  <a:spcPts val="0"/>
                </a:spcBef>
                <a:spcAft>
                  <a:spcPts val="0"/>
                </a:spcAft>
                <a:buClrTx/>
                <a:buSzTx/>
                <a:buFontTx/>
                <a:buNone/>
                <a:tabLst/>
                <a:defRPr/>
              </a:pPr>
              <a:t>6/21/2018</a:t>
            </a:fld>
            <a:endParaRPr kumimoji="0" lang="en-US" sz="1000" b="0" i="1" u="none" strike="noStrike" kern="1200" cap="none" spc="0" normalizeH="0" baseline="0" noProof="0">
              <a:ln>
                <a:noFill/>
              </a:ln>
              <a:solidFill>
                <a:prstClr val="black"/>
              </a:solidFill>
              <a:effectLst/>
              <a:uLnTx/>
              <a:uFillTx/>
              <a:latin typeface="Times New Roman" pitchFamily="18" charset="0"/>
              <a:ea typeface="+mn-ea"/>
              <a:cs typeface="Arial" pitchFamily="34" charset="0"/>
            </a:endParaRPr>
          </a:p>
        </p:txBody>
      </p:sp>
      <p:sp>
        <p:nvSpPr>
          <p:cNvPr id="101379" name="Rectangle 7"/>
          <p:cNvSpPr txBox="1">
            <a:spLocks noGrp="1" noChangeArrowheads="1"/>
          </p:cNvSpPr>
          <p:nvPr/>
        </p:nvSpPr>
        <p:spPr bwMode="auto">
          <a:xfrm>
            <a:off x="3886200"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694" tIns="0" rIns="18694" bIns="0" anchor="b"/>
          <a:lstStyle>
            <a:lvl1pPr defTabSz="912813" eaLnBrk="0" hangingPunct="0">
              <a:defRPr>
                <a:solidFill>
                  <a:schemeClr val="tx1"/>
                </a:solidFill>
                <a:latin typeface="Arial" pitchFamily="34" charset="0"/>
                <a:cs typeface="Arial" pitchFamily="34" charset="0"/>
              </a:defRPr>
            </a:lvl1pPr>
            <a:lvl2pPr marL="742950" indent="-285750" defTabSz="912813" eaLnBrk="0" hangingPunct="0">
              <a:defRPr>
                <a:solidFill>
                  <a:schemeClr val="tx1"/>
                </a:solidFill>
                <a:latin typeface="Arial" pitchFamily="34" charset="0"/>
                <a:cs typeface="Arial" pitchFamily="34" charset="0"/>
              </a:defRPr>
            </a:lvl2pPr>
            <a:lvl3pPr marL="1143000" indent="-228600" defTabSz="912813" eaLnBrk="0" hangingPunct="0">
              <a:defRPr>
                <a:solidFill>
                  <a:schemeClr val="tx1"/>
                </a:solidFill>
                <a:latin typeface="Arial" pitchFamily="34" charset="0"/>
                <a:cs typeface="Arial" pitchFamily="34" charset="0"/>
              </a:defRPr>
            </a:lvl3pPr>
            <a:lvl4pPr marL="1600200" indent="-228600" defTabSz="912813" eaLnBrk="0" hangingPunct="0">
              <a:defRPr>
                <a:solidFill>
                  <a:schemeClr val="tx1"/>
                </a:solidFill>
                <a:latin typeface="Arial" pitchFamily="34" charset="0"/>
                <a:cs typeface="Arial" pitchFamily="34" charset="0"/>
              </a:defRPr>
            </a:lvl4pPr>
            <a:lvl5pPr marL="2057400" indent="-228600" defTabSz="912813" eaLnBrk="0" hangingPunct="0">
              <a:defRPr>
                <a:solidFill>
                  <a:schemeClr val="tx1"/>
                </a:solidFill>
                <a:latin typeface="Arial"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12813" rtl="0" eaLnBrk="0" fontAlgn="auto" latinLnBrk="0" hangingPunct="0">
              <a:lnSpc>
                <a:spcPct val="100000"/>
              </a:lnSpc>
              <a:spcBef>
                <a:spcPts val="0"/>
              </a:spcBef>
              <a:spcAft>
                <a:spcPts val="0"/>
              </a:spcAft>
              <a:buClrTx/>
              <a:buSzTx/>
              <a:buFontTx/>
              <a:buNone/>
              <a:tabLst/>
              <a:defRPr/>
            </a:pPr>
            <a:fld id="{319F2D50-1D36-44BE-9D0C-722B8554C32A}" type="slidenum">
              <a:rPr kumimoji="0" lang="en-US" sz="1000" b="0" i="1" u="none" strike="noStrike" kern="1200" cap="none" spc="0" normalizeH="0" baseline="0" noProof="0">
                <a:ln>
                  <a:noFill/>
                </a:ln>
                <a:solidFill>
                  <a:prstClr val="black"/>
                </a:solidFill>
                <a:effectLst/>
                <a:uLnTx/>
                <a:uFillTx/>
                <a:latin typeface="Times New Roman" pitchFamily="18" charset="0"/>
                <a:ea typeface="+mn-ea"/>
                <a:cs typeface="Arial" pitchFamily="34" charset="0"/>
              </a:rPr>
              <a:pPr marL="0" marR="0" lvl="0" indent="0" algn="r" defTabSz="912813" rtl="0" eaLnBrk="0" fontAlgn="auto" latinLnBrk="0" hangingPunct="0">
                <a:lnSpc>
                  <a:spcPct val="100000"/>
                </a:lnSpc>
                <a:spcBef>
                  <a:spcPts val="0"/>
                </a:spcBef>
                <a:spcAft>
                  <a:spcPts val="0"/>
                </a:spcAft>
                <a:buClrTx/>
                <a:buSzTx/>
                <a:buFontTx/>
                <a:buNone/>
                <a:tabLst/>
                <a:defRPr/>
              </a:pPr>
              <a:t>58</a:t>
            </a:fld>
            <a:endParaRPr kumimoji="0" lang="en-US" sz="1000" b="0" i="1" u="none" strike="noStrike" kern="1200" cap="none" spc="0" normalizeH="0" baseline="0" noProof="0">
              <a:ln>
                <a:noFill/>
              </a:ln>
              <a:solidFill>
                <a:prstClr val="black"/>
              </a:solidFill>
              <a:effectLst/>
              <a:uLnTx/>
              <a:uFillTx/>
              <a:latin typeface="Times New Roman" pitchFamily="18" charset="0"/>
              <a:ea typeface="+mn-ea"/>
              <a:cs typeface="Arial" pitchFamily="34" charset="0"/>
            </a:endParaRPr>
          </a:p>
        </p:txBody>
      </p:sp>
      <p:sp>
        <p:nvSpPr>
          <p:cNvPr id="101380" name="Rectangle 2"/>
          <p:cNvSpPr>
            <a:spLocks noGrp="1" noRot="1" noChangeAspect="1" noChangeArrowheads="1" noTextEdit="1"/>
          </p:cNvSpPr>
          <p:nvPr>
            <p:ph type="sldImg"/>
          </p:nvPr>
        </p:nvSpPr>
        <p:spPr bwMode="auto">
          <a:xfrm>
            <a:off x="1293813" y="798513"/>
            <a:ext cx="4271962" cy="3203575"/>
          </a:xfrm>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81" name="Rectangle 3"/>
          <p:cNvSpPr>
            <a:spLocks noGrp="1" noChangeArrowheads="1"/>
          </p:cNvSpPr>
          <p:nvPr>
            <p:ph type="body" idx="1"/>
          </p:nvPr>
        </p:nvSpPr>
        <p:spPr bwMode="auto">
          <a:xfrm>
            <a:off x="914400" y="4344988"/>
            <a:ext cx="5029200" cy="3848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912" tIns="45177" rIns="91912" bIns="45177" numCol="1" anchor="t" anchorCtr="0" compatLnSpc="1">
            <a:prstTxWarp prst="textNoShape">
              <a:avLst/>
            </a:prstTxWarp>
          </a:bodyPr>
          <a:lstStyle/>
          <a:p>
            <a:pPr eaLnBrk="1" hangingPunct="1">
              <a:spcBef>
                <a:spcPct val="0"/>
              </a:spcBef>
            </a:pPr>
            <a:endParaRPr lang="en-US" smtClean="0">
              <a:latin typeface="Arial" pitchFamily="34" charset="0"/>
            </a:endParaRPr>
          </a:p>
        </p:txBody>
      </p:sp>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BE4570-CA4A-4F75-82B8-2EC060A2328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62116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1496C6-397F-48DB-AA31-BB5CEF1E2CC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GB" sz="12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02403" name="Rectangle 2"/>
          <p:cNvSpPr>
            <a:spLocks noGrp="1" noRot="1" noChangeAspect="1" noTextEdit="1"/>
          </p:cNvSpPr>
          <p:nvPr>
            <p:ph type="sldImg"/>
          </p:nvPr>
        </p:nvSpPr>
        <p:spPr bwMode="auto">
          <a:xfrm>
            <a:off x="1123950" y="685800"/>
            <a:ext cx="4573588"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4" name="Rectangle 3"/>
          <p:cNvSpPr>
            <a:spLocks noGrp="1"/>
          </p:cNvSpPr>
          <p:nvPr>
            <p:ph type="body" idx="1"/>
          </p:nvPr>
        </p:nvSpPr>
        <p:spPr bwMode="auto">
          <a:xfrm>
            <a:off x="762000" y="4232275"/>
            <a:ext cx="5334000"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i="1" smtClean="0">
                <a:latin typeface="Arial" pitchFamily="34" charset="0"/>
              </a:rPr>
              <a:t>Trainers notes :</a:t>
            </a:r>
          </a:p>
          <a:p>
            <a:pPr eaLnBrk="1" hangingPunct="1">
              <a:spcBef>
                <a:spcPct val="0"/>
              </a:spcBef>
            </a:pPr>
            <a:r>
              <a:rPr lang="en-US" smtClean="0">
                <a:latin typeface="Arial" pitchFamily="34" charset="0"/>
              </a:rPr>
              <a:t>IUCD, is one of the world’s most widely used family planning methods. It is the second most commonly used form of contraception, with the first being female sterilization. </a:t>
            </a:r>
          </a:p>
          <a:p>
            <a:pPr eaLnBrk="1" hangingPunct="1">
              <a:spcBef>
                <a:spcPct val="0"/>
              </a:spcBef>
            </a:pPr>
            <a:r>
              <a:rPr lang="en-US" smtClean="0">
                <a:latin typeface="Arial" pitchFamily="34" charset="0"/>
              </a:rPr>
              <a:t>IUCD is the most common form of reversible contraception worldwide</a:t>
            </a:r>
          </a:p>
          <a:p>
            <a:pPr eaLnBrk="1" hangingPunct="1">
              <a:spcBef>
                <a:spcPct val="0"/>
              </a:spcBef>
            </a:pPr>
            <a:r>
              <a:rPr lang="en-US" smtClean="0">
                <a:latin typeface="Arial" pitchFamily="34" charset="0"/>
              </a:rPr>
              <a:t>Currently, sixty-seven percent of IUD users live in China. However, IUD acceptance is growing in other parts of the world. </a:t>
            </a:r>
            <a:endParaRPr lang="en-US" baseline="30000" smtClean="0">
              <a:latin typeface="Arial" pitchFamily="34" charset="0"/>
            </a:endParaRPr>
          </a:p>
        </p:txBody>
      </p:sp>
    </p:spTree>
    <p:extLst>
      <p:ext uri="{BB962C8B-B14F-4D97-AF65-F5344CB8AC3E}">
        <p14:creationId xmlns:p14="http://schemas.microsoft.com/office/powerpoint/2010/main" val="14153881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1BB87C-BE48-4D24-AA95-677F2C53EB4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GB" sz="12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03427"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8"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5000"/>
              </a:lnSpc>
              <a:spcBef>
                <a:spcPct val="0"/>
              </a:spcBef>
            </a:pPr>
            <a:r>
              <a:rPr lang="en-US" smtClean="0">
                <a:latin typeface="Arial" pitchFamily="34" charset="0"/>
              </a:rPr>
              <a:t>Mechanisms of action of copper-bearing IUDs are still not completely understood. However, researchers believe that the main mechanism of action of copper-bearing IUDs is the prevention of fertilization. The presence of the IUD in the uterine cavity creates a local inflammatory reaction that appears to prevent sperm from reaching the fallopian tubes and through enhancing the debilitating effect on sperm. </a:t>
            </a:r>
          </a:p>
          <a:p>
            <a:pPr eaLnBrk="1" hangingPunct="1">
              <a:lnSpc>
                <a:spcPct val="95000"/>
              </a:lnSpc>
              <a:spcBef>
                <a:spcPct val="0"/>
              </a:spcBef>
            </a:pPr>
            <a:endParaRPr lang="en-US" smtClean="0">
              <a:latin typeface="Arial" pitchFamily="34" charset="0"/>
            </a:endParaRPr>
          </a:p>
          <a:p>
            <a:pPr eaLnBrk="1" hangingPunct="1">
              <a:lnSpc>
                <a:spcPct val="95000"/>
              </a:lnSpc>
              <a:spcBef>
                <a:spcPct val="0"/>
              </a:spcBef>
            </a:pPr>
            <a:r>
              <a:rPr lang="en-US" smtClean="0">
                <a:latin typeface="Arial" pitchFamily="34" charset="0"/>
              </a:rPr>
              <a:t>Originally, it was thought that IUDs produced changes in the uterus that either destroyed a fertilized egg or prevented a fertilized egg from implanting in the uterus. Among your clients, what misunderstandings, if any, are there about how IUDs work?</a:t>
            </a:r>
          </a:p>
          <a:p>
            <a:pPr eaLnBrk="1" hangingPunct="1">
              <a:lnSpc>
                <a:spcPct val="95000"/>
              </a:lnSpc>
              <a:spcBef>
                <a:spcPct val="0"/>
              </a:spcBef>
            </a:pPr>
            <a:endParaRPr lang="en-US" smtClean="0">
              <a:latin typeface="Arial" pitchFamily="34" charset="0"/>
            </a:endParaRPr>
          </a:p>
        </p:txBody>
      </p:sp>
    </p:spTree>
    <p:extLst>
      <p:ext uri="{BB962C8B-B14F-4D97-AF65-F5344CB8AC3E}">
        <p14:creationId xmlns:p14="http://schemas.microsoft.com/office/powerpoint/2010/main" val="4042700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7CE3A1A-EF44-4B34-BEC1-20AACDA89327}" type="slidenum">
              <a:rPr kumimoji="0" lang="en-US" sz="1200" b="0" i="0" u="none" strike="noStrike" kern="1200" cap="none" spc="0" normalizeH="0" baseline="0" noProof="0">
                <a:ln>
                  <a:noFill/>
                </a:ln>
                <a:solidFill>
                  <a:prstClr val="black"/>
                </a:solidFill>
                <a:effectLst/>
                <a:uLnTx/>
                <a:uFillTx/>
                <a:latin typeface="Calibri"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sp>
        <p:nvSpPr>
          <p:cNvPr id="1044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2" name="Rectangle 3"/>
          <p:cNvSpPr>
            <a:spLocks noGrp="1" noChangeArrowheads="1"/>
          </p:cNvSpPr>
          <p:nvPr>
            <p:ph type="body" idx="1"/>
          </p:nvPr>
        </p:nvSpPr>
        <p:spPr bwMode="auto">
          <a:xfrm>
            <a:off x="685800" y="42672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latin typeface="Arial" pitchFamily="34" charset="0"/>
              </a:rPr>
              <a:t>In addition to being highly effective and safe, the IUD has other characteristics that make it a good choice for many women. Use of an IUD does not interfere with intercourse. It is easy to use and requires little action on the part of the user and no active participation by a partner. The user only needs to check the IUD strings regularly to make sure the device is still in place. </a:t>
            </a:r>
          </a:p>
          <a:p>
            <a:pPr eaLnBrk="1" hangingPunct="1">
              <a:spcBef>
                <a:spcPct val="0"/>
              </a:spcBef>
            </a:pPr>
            <a:r>
              <a:rPr lang="en-US" smtClean="0">
                <a:latin typeface="Arial" pitchFamily="34" charset="0"/>
              </a:rPr>
              <a:t>The IUD is long lasting and easily reversible. The most commonly used IUD, the Copper T-380A, can remain in place for up to 12 years and possibly longer. If a woman wants to have a baby or to use another form of contraception, the IUD can be easily removed by a provider. Return to fertility typically occurs very soon after an IUD is removed. It has also been shown that the IUD can be used by women who have never had a baby without having any negative effect on their future fertility. </a:t>
            </a:r>
          </a:p>
          <a:p>
            <a:pPr eaLnBrk="1" hangingPunct="1">
              <a:spcBef>
                <a:spcPct val="0"/>
              </a:spcBef>
            </a:pPr>
            <a:r>
              <a:rPr lang="en-US" smtClean="0">
                <a:latin typeface="Arial" pitchFamily="34" charset="0"/>
              </a:rPr>
              <a:t>Copper-releasing IUDs act locally on the reproductive tract and have no systemic effects. For this reason, IUDs can be used safely by breastfeeding women. Serious complications are rare with IUD use.</a:t>
            </a:r>
            <a:r>
              <a:rPr lang="en-US" baseline="30000" smtClean="0">
                <a:latin typeface="Arial" pitchFamily="34" charset="0"/>
              </a:rPr>
              <a:t>3</a:t>
            </a:r>
            <a:r>
              <a:rPr lang="en-US" smtClean="0">
                <a:latin typeface="Arial" pitchFamily="34" charset="0"/>
              </a:rPr>
              <a:t> </a:t>
            </a:r>
            <a:r>
              <a:rPr lang="en-US" smtClean="0">
                <a:latin typeface="Arial" pitchFamily="34" charset="0"/>
                <a:cs typeface="Times New Roman" pitchFamily="18" charset="0"/>
              </a:rPr>
              <a:t>█</a:t>
            </a:r>
            <a:endParaRPr lang="en-US" smtClean="0">
              <a:latin typeface="Arial" pitchFamily="34" charset="0"/>
            </a:endParaRPr>
          </a:p>
          <a:p>
            <a:pPr eaLnBrk="1" hangingPunct="1">
              <a:spcBef>
                <a:spcPct val="65000"/>
              </a:spcBef>
            </a:pPr>
            <a:r>
              <a:rPr lang="en-US" sz="1000" i="1" smtClean="0">
                <a:latin typeface="Arial" pitchFamily="34" charset="0"/>
              </a:rPr>
              <a:t>Illustration credits: Salim Khalaf/FHI; WHO</a:t>
            </a:r>
            <a:endParaRPr lang="en-US" sz="1000" smtClean="0">
              <a:latin typeface="Arial" pitchFamily="34" charset="0"/>
            </a:endParaRPr>
          </a:p>
          <a:p>
            <a:pPr eaLnBrk="1" hangingPunct="1">
              <a:spcBef>
                <a:spcPct val="65000"/>
              </a:spcBef>
            </a:pPr>
            <a:r>
              <a:rPr lang="en-US" sz="1000" b="1" smtClean="0">
                <a:latin typeface="Arial" pitchFamily="34" charset="0"/>
              </a:rPr>
              <a:t>Reference:</a:t>
            </a:r>
          </a:p>
          <a:p>
            <a:pPr eaLnBrk="1" hangingPunct="1">
              <a:spcBef>
                <a:spcPct val="0"/>
              </a:spcBef>
            </a:pPr>
            <a:r>
              <a:rPr lang="en-US" sz="1000" smtClean="0">
                <a:latin typeface="Arial" pitchFamily="34" charset="0"/>
              </a:rPr>
              <a:t>3. World Health Organization/Department of Reproductive Health and Research (WHO), Johns Hopkins Bloomberg School of Public Health/Center for Communication Programs/INFO Project (CCP). </a:t>
            </a:r>
            <a:r>
              <a:rPr lang="en-US" sz="1000" i="1" smtClean="0">
                <a:latin typeface="Arial" pitchFamily="34" charset="0"/>
              </a:rPr>
              <a:t>Family Planning: A Global Handbook for Providers.</a:t>
            </a:r>
            <a:r>
              <a:rPr lang="en-US" sz="1000" smtClean="0">
                <a:latin typeface="Arial" pitchFamily="34" charset="0"/>
              </a:rPr>
              <a:t> Baltimore, MD and Geneva: CCP and WHO, 2007.</a:t>
            </a:r>
          </a:p>
        </p:txBody>
      </p:sp>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BE4570-CA4A-4F75-82B8-2EC060A2328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2908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B9E1E0-7D70-4121-B7A8-1A02EB038217}"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174082" name="Rectangle 7"/>
          <p:cNvSpPr txBox="1">
            <a:spLocks noGrp="1" noChangeArrowheads="1"/>
          </p:cNvSpPr>
          <p:nvPr/>
        </p:nvSpPr>
        <p:spPr bwMode="auto">
          <a:xfrm>
            <a:off x="3883852" y="8684899"/>
            <a:ext cx="2972547" cy="457639"/>
          </a:xfrm>
          <a:prstGeom prst="rect">
            <a:avLst/>
          </a:prstGeom>
          <a:noFill/>
          <a:ln w="9525">
            <a:noFill/>
            <a:miter lim="800000"/>
            <a:headEnd/>
            <a:tailEnd/>
          </a:ln>
        </p:spPr>
        <p:txBody>
          <a:bodyPr anchor="b"/>
          <a:lstStyle/>
          <a:p>
            <a:pPr marL="0" marR="0" lvl="0" indent="0" algn="r" defTabSz="914400" rtl="0" eaLnBrk="1" fontAlgn="auto" latinLnBrk="0" hangingPunct="1">
              <a:lnSpc>
                <a:spcPct val="100000"/>
              </a:lnSpc>
              <a:spcBef>
                <a:spcPts val="0"/>
              </a:spcBef>
              <a:spcAft>
                <a:spcPts val="0"/>
              </a:spcAft>
              <a:buClrTx/>
              <a:buSzTx/>
              <a:buFontTx/>
              <a:buNone/>
              <a:tabLst/>
              <a:defRPr/>
            </a:pPr>
            <a:fld id="{B64B1B38-2BA1-435F-A0C8-0BCADE7BE35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4083" name="Rectangle 2"/>
          <p:cNvSpPr>
            <a:spLocks noGrp="1" noRot="1" noChangeAspect="1" noChangeArrowheads="1" noTextEdit="1"/>
          </p:cNvSpPr>
          <p:nvPr>
            <p:ph type="sldImg"/>
          </p:nvPr>
        </p:nvSpPr>
        <p:spPr>
          <a:xfrm>
            <a:off x="1143000" y="685800"/>
            <a:ext cx="4572000" cy="3429000"/>
          </a:xfrm>
          <a:ln/>
        </p:spPr>
      </p:sp>
      <p:sp>
        <p:nvSpPr>
          <p:cNvPr id="174084" name="Rectangle 3"/>
          <p:cNvSpPr>
            <a:spLocks noGrp="1" noChangeArrowheads="1"/>
          </p:cNvSpPr>
          <p:nvPr>
            <p:ph type="body" idx="1"/>
          </p:nvPr>
        </p:nvSpPr>
        <p:spPr>
          <a:noFill/>
          <a:ln/>
        </p:spPr>
        <p:txBody>
          <a:bodyPr/>
          <a:lstStyle/>
          <a:p>
            <a:pPr eaLnBrk="1" hangingPunct="1">
              <a:lnSpc>
                <a:spcPct val="95000"/>
              </a:lnSpc>
              <a:spcBef>
                <a:spcPct val="0"/>
              </a:spcBef>
            </a:pPr>
            <a:r>
              <a:rPr lang="en-US" b="1" i="1" dirty="0" smtClean="0">
                <a:latin typeface="Arial" pitchFamily="34" charset="0"/>
                <a:cs typeface="Times New Roman" pitchFamily="18" charset="0"/>
              </a:rPr>
              <a:t>Main message : that there a criteria that can be used to decide on suitability of FP methods:</a:t>
            </a:r>
          </a:p>
          <a:p>
            <a:pPr eaLnBrk="1" hangingPunct="1">
              <a:lnSpc>
                <a:spcPct val="95000"/>
              </a:lnSpc>
              <a:spcBef>
                <a:spcPct val="0"/>
              </a:spcBef>
            </a:pPr>
            <a:r>
              <a:rPr lang="en-US" b="1" i="1" dirty="0" smtClean="0">
                <a:latin typeface="Arial" pitchFamily="34" charset="0"/>
                <a:cs typeface="Times New Roman" pitchFamily="18" charset="0"/>
              </a:rPr>
              <a:t>the WHO  MEC</a:t>
            </a:r>
            <a:endParaRPr lang="en-GB" dirty="0" smtClean="0">
              <a:latin typeface="Arial" pitchFamily="34" charset="0"/>
            </a:endParaRPr>
          </a:p>
        </p:txBody>
      </p:sp>
    </p:spTree>
    <p:extLst>
      <p:ext uri="{BB962C8B-B14F-4D97-AF65-F5344CB8AC3E}">
        <p14:creationId xmlns:p14="http://schemas.microsoft.com/office/powerpoint/2010/main" val="2971324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48B3E5A-0E50-4C58-99FF-FBF8CA3893F8}" type="slidenum">
              <a:rPr kumimoji="0" lang="en-US" sz="1200" b="0" i="0" u="none" strike="noStrike" kern="1200" cap="none" spc="0" normalizeH="0" baseline="0" noProof="0">
                <a:ln>
                  <a:noFill/>
                </a:ln>
                <a:solidFill>
                  <a:prstClr val="black"/>
                </a:solidFill>
                <a:effectLst/>
                <a:uLnTx/>
                <a:uFillTx/>
                <a:latin typeface="Calibri"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sp>
        <p:nvSpPr>
          <p:cNvPr id="1064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500" name="Rectangle 3"/>
          <p:cNvSpPr>
            <a:spLocks noGrp="1" noChangeArrowheads="1"/>
          </p:cNvSpPr>
          <p:nvPr>
            <p:ph type="body" idx="1"/>
          </p:nvPr>
        </p:nvSpPr>
        <p:spPr bwMode="auto">
          <a:xfrm>
            <a:off x="533400" y="4197350"/>
            <a:ext cx="5715000" cy="46497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latin typeface="Arial" pitchFamily="34" charset="0"/>
              </a:rPr>
              <a:t>An interval insertion can be performed anytime during the menstrual cycle, as long as the woman is not pregnant. Some providers recommend the IUD be inserted during the last few days of menstruation when the cervical opening is a little larger than usual and it is certain the woman is not pregnant. However, it is easier to examine for signs of reproductive tract infections when a women is not menstruating. Therefore, IUDs can be inserted at the client’s convenience if the provider can be reasonably sure she is not pregnant. </a:t>
            </a:r>
            <a:r>
              <a:rPr lang="en-US" smtClean="0">
                <a:latin typeface="Arial" pitchFamily="34" charset="0"/>
                <a:cs typeface="Times New Roman" pitchFamily="18" charset="0"/>
              </a:rPr>
              <a:t>█</a:t>
            </a:r>
            <a:endParaRPr lang="en-US" smtClean="0">
              <a:latin typeface="Arial" pitchFamily="34" charset="0"/>
            </a:endParaRPr>
          </a:p>
          <a:p>
            <a:pPr eaLnBrk="1" hangingPunct="1">
              <a:spcBef>
                <a:spcPct val="0"/>
              </a:spcBef>
            </a:pPr>
            <a:r>
              <a:rPr lang="en-US" smtClean="0">
                <a:latin typeface="Arial" pitchFamily="34" charset="0"/>
              </a:rPr>
              <a:t>An IUD can be inserted postpartum. This assumes the provider has received adequate training in the procedure, the woman has been counseled appropriately prior to delivery, and there is no infection or bleeding. The IUD can be placed manually in the uterus immediately after a cesarean section delivery or a vaginal delivery. An IUD insertion following a vaginal delivery can be done during the first 10 minutes after delivery of the placenta. Early postpartum insertions within the first 48 hours are also considered safe. Otherwise, it is best to wait until the woman is four to six weeks postpartum, when the uterus returns to its normal size. </a:t>
            </a:r>
            <a:r>
              <a:rPr lang="en-US" smtClean="0">
                <a:latin typeface="Arial" pitchFamily="34" charset="0"/>
                <a:cs typeface="Times New Roman" pitchFamily="18" charset="0"/>
              </a:rPr>
              <a:t>█</a:t>
            </a:r>
            <a:endParaRPr lang="en-US" smtClean="0">
              <a:latin typeface="Arial" pitchFamily="34" charset="0"/>
            </a:endParaRPr>
          </a:p>
          <a:p>
            <a:pPr eaLnBrk="1" hangingPunct="1">
              <a:spcBef>
                <a:spcPct val="0"/>
              </a:spcBef>
            </a:pPr>
            <a:r>
              <a:rPr lang="en-US" smtClean="0">
                <a:latin typeface="Arial" pitchFamily="34" charset="0"/>
              </a:rPr>
              <a:t>An IUD can be inserted immediately after a first-trimester abortion if there is no infection. However, if the pregnancy was 16 weeks or more, IUD insertion should be performed by a specially trained provider or be delayed for six weeks.</a:t>
            </a:r>
            <a:r>
              <a:rPr lang="en-US" baseline="30000" smtClean="0">
                <a:latin typeface="Arial" pitchFamily="34" charset="0"/>
              </a:rPr>
              <a:t>24</a:t>
            </a:r>
            <a:r>
              <a:rPr lang="en-US" smtClean="0">
                <a:latin typeface="Arial" pitchFamily="34" charset="0"/>
              </a:rPr>
              <a:t> </a:t>
            </a:r>
            <a:r>
              <a:rPr lang="en-US" smtClean="0">
                <a:latin typeface="Arial" pitchFamily="34" charset="0"/>
                <a:cs typeface="Times New Roman" pitchFamily="18" charset="0"/>
              </a:rPr>
              <a:t>█</a:t>
            </a:r>
          </a:p>
          <a:p>
            <a:pPr eaLnBrk="1" hangingPunct="1">
              <a:spcBef>
                <a:spcPct val="65000"/>
              </a:spcBef>
            </a:pPr>
            <a:r>
              <a:rPr lang="en-US" sz="1000" b="1" smtClean="0">
                <a:latin typeface="Arial" pitchFamily="34" charset="0"/>
              </a:rPr>
              <a:t>Note to facilitator:</a:t>
            </a:r>
            <a:r>
              <a:rPr lang="en-US" sz="1000" smtClean="0">
                <a:latin typeface="Arial" pitchFamily="34" charset="0"/>
              </a:rPr>
              <a:t> </a:t>
            </a:r>
          </a:p>
          <a:p>
            <a:pPr eaLnBrk="1" hangingPunct="1">
              <a:spcBef>
                <a:spcPct val="0"/>
              </a:spcBef>
            </a:pPr>
            <a:r>
              <a:rPr lang="en-US" sz="1000" smtClean="0">
                <a:latin typeface="Arial" pitchFamily="34" charset="0"/>
                <a:cs typeface="Times New Roman" pitchFamily="18" charset="0"/>
              </a:rPr>
              <a:t>Take this opportunity to introduce the </a:t>
            </a:r>
            <a:r>
              <a:rPr lang="en-US" sz="1000" i="1" smtClean="0">
                <a:latin typeface="Arial" pitchFamily="34" charset="0"/>
              </a:rPr>
              <a:t>Checklist for Screening Clients Who Want to Initiate Use of the Copper IUD</a:t>
            </a:r>
            <a:r>
              <a:rPr lang="en-US" sz="1000" smtClean="0">
                <a:latin typeface="Arial" pitchFamily="34" charset="0"/>
              </a:rPr>
              <a:t> </a:t>
            </a:r>
            <a:r>
              <a:rPr lang="en-US" sz="1000" i="1" smtClean="0">
                <a:latin typeface="Arial" pitchFamily="34" charset="0"/>
              </a:rPr>
              <a:t>,</a:t>
            </a:r>
            <a:r>
              <a:rPr lang="en-US" sz="1000" smtClean="0">
                <a:latin typeface="Arial" pitchFamily="34" charset="0"/>
              </a:rPr>
              <a:t> included with the course materials</a:t>
            </a:r>
            <a:r>
              <a:rPr lang="en-US" sz="1000" i="1" smtClean="0">
                <a:latin typeface="Arial" pitchFamily="34" charset="0"/>
              </a:rPr>
              <a:t>. </a:t>
            </a:r>
            <a:r>
              <a:rPr lang="en-US" sz="1000" smtClean="0">
                <a:latin typeface="Arial" pitchFamily="34" charset="0"/>
              </a:rPr>
              <a:t>Mention that they will have opportunities to practice with these checklists during the counseling activities later in the training.</a:t>
            </a:r>
            <a:endParaRPr lang="en-US" sz="1000" smtClean="0">
              <a:latin typeface="Arial" pitchFamily="34" charset="0"/>
              <a:cs typeface="Times New Roman" pitchFamily="18" charset="0"/>
            </a:endParaRPr>
          </a:p>
          <a:p>
            <a:pPr eaLnBrk="1" hangingPunct="1">
              <a:spcBef>
                <a:spcPct val="65000"/>
              </a:spcBef>
            </a:pPr>
            <a:r>
              <a:rPr lang="en-US" sz="900" b="1" smtClean="0">
                <a:latin typeface="Arial" pitchFamily="34" charset="0"/>
              </a:rPr>
              <a:t>Reference:</a:t>
            </a:r>
            <a:r>
              <a:rPr lang="en-US" sz="900" b="1" i="1" smtClean="0">
                <a:latin typeface="Arial" pitchFamily="34" charset="0"/>
              </a:rPr>
              <a:t> </a:t>
            </a:r>
          </a:p>
          <a:p>
            <a:pPr eaLnBrk="1" hangingPunct="1">
              <a:spcBef>
                <a:spcPct val="0"/>
              </a:spcBef>
            </a:pPr>
            <a:r>
              <a:rPr lang="en-US" sz="900" smtClean="0">
                <a:latin typeface="Arial" pitchFamily="34" charset="0"/>
              </a:rPr>
              <a:t>24. World Health Organization (WHO).</a:t>
            </a:r>
            <a:r>
              <a:rPr lang="en-US" sz="900" i="1" smtClean="0">
                <a:latin typeface="Arial" pitchFamily="34" charset="0"/>
              </a:rPr>
              <a:t> Selected practice recommendations for contraceptive use. Second Edition.</a:t>
            </a:r>
            <a:r>
              <a:rPr lang="en-US" sz="900" smtClean="0">
                <a:latin typeface="Arial" pitchFamily="34" charset="0"/>
              </a:rPr>
              <a:t> Geneva: WHO, 2004.</a:t>
            </a:r>
          </a:p>
        </p:txBody>
      </p:sp>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BE4570-CA4A-4F75-82B8-2EC060A2328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21431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2B2A14E-4F9E-4679-BDFF-81DAAFD2F7CB}" type="slidenum">
              <a:rPr kumimoji="0" lang="en-US" sz="1200" b="0" i="0" u="none" strike="noStrike" kern="1200" cap="none" spc="0" normalizeH="0" baseline="0" noProof="0">
                <a:ln>
                  <a:noFill/>
                </a:ln>
                <a:solidFill>
                  <a:prstClr val="black"/>
                </a:solidFill>
                <a:effectLst/>
                <a:uLnTx/>
                <a:uFillTx/>
                <a:latin typeface="Calibri"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sp>
        <p:nvSpPr>
          <p:cNvPr id="1075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4" name="Rectangle 3"/>
          <p:cNvSpPr>
            <a:spLocks noGrp="1" noChangeArrowheads="1"/>
          </p:cNvSpPr>
          <p:nvPr>
            <p:ph type="body" idx="1"/>
          </p:nvPr>
        </p:nvSpPr>
        <p:spPr bwMode="auto">
          <a:xfrm>
            <a:off x="609600" y="4343400"/>
            <a:ext cx="56388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r>
              <a:rPr lang="en-US" smtClean="0">
                <a:latin typeface="Arial" pitchFamily="34" charset="0"/>
              </a:rPr>
              <a:t>Another element of counseling is discussion of IUD use and follow-up care. </a:t>
            </a:r>
            <a:r>
              <a:rPr lang="en-US" smtClean="0">
                <a:latin typeface="Arial" pitchFamily="34" charset="0"/>
                <a:cs typeface="Times New Roman" pitchFamily="18" charset="0"/>
              </a:rPr>
              <a:t>█</a:t>
            </a:r>
          </a:p>
          <a:p>
            <a:pPr eaLnBrk="1" hangingPunct="1">
              <a:lnSpc>
                <a:spcPct val="90000"/>
              </a:lnSpc>
              <a:spcBef>
                <a:spcPct val="0"/>
              </a:spcBef>
            </a:pPr>
            <a:r>
              <a:rPr lang="en-US" smtClean="0">
                <a:latin typeface="Arial" pitchFamily="34" charset="0"/>
              </a:rPr>
              <a:t>Teach the client how to check for her IUD by feeling for the strings. Make sure that she knows to wash her hands thoroughly before inserting her fingers into her vagina. If she is unwilling or unable to check with her hand, she can be counseled to inspect carefully the pads she uses during menses to check for a possible expelled IUD. Emphasize the importance of routinely checking for strings after each menses, especially during the first six months, since this is when the IUD is most likely to be expelled. The client should be advised to use a backup method of contraception, such as condoms, and visit the provider as soon as possible if she notices the strings are missing. </a:t>
            </a:r>
            <a:r>
              <a:rPr lang="en-US" smtClean="0">
                <a:latin typeface="Arial" pitchFamily="34" charset="0"/>
                <a:cs typeface="Times New Roman" pitchFamily="18" charset="0"/>
              </a:rPr>
              <a:t>█</a:t>
            </a:r>
            <a:endParaRPr lang="en-US" smtClean="0">
              <a:latin typeface="Arial" pitchFamily="34" charset="0"/>
            </a:endParaRPr>
          </a:p>
          <a:p>
            <a:pPr eaLnBrk="1" hangingPunct="1">
              <a:lnSpc>
                <a:spcPct val="90000"/>
              </a:lnSpc>
              <a:spcBef>
                <a:spcPct val="0"/>
              </a:spcBef>
            </a:pPr>
            <a:r>
              <a:rPr lang="en-US" smtClean="0">
                <a:latin typeface="Arial" pitchFamily="34" charset="0"/>
              </a:rPr>
              <a:t>Schedule the client for a return visit three to six weeks after the insertion to check the position of the IUD strings and to check for signs of infection. If she has no problems at the time of her checkup or during the following months, she only needs to return to the clinic if she experiences problems or has concerns. </a:t>
            </a:r>
            <a:r>
              <a:rPr lang="en-US" smtClean="0">
                <a:latin typeface="Arial" pitchFamily="34" charset="0"/>
                <a:cs typeface="Times New Roman" pitchFamily="18" charset="0"/>
              </a:rPr>
              <a:t>█</a:t>
            </a:r>
            <a:endParaRPr lang="en-US" smtClean="0">
              <a:latin typeface="Arial" pitchFamily="34" charset="0"/>
            </a:endParaRPr>
          </a:p>
          <a:p>
            <a:pPr eaLnBrk="1" hangingPunct="1">
              <a:lnSpc>
                <a:spcPct val="90000"/>
              </a:lnSpc>
              <a:spcBef>
                <a:spcPct val="0"/>
              </a:spcBef>
            </a:pPr>
            <a:r>
              <a:rPr lang="en-US" smtClean="0">
                <a:latin typeface="Arial" pitchFamily="34" charset="0"/>
              </a:rPr>
              <a:t>Advise the client to return to the clinic immediately if she experiences any signs of possible complications.</a:t>
            </a:r>
            <a:r>
              <a:rPr lang="en-US" baseline="30000" smtClean="0">
                <a:latin typeface="Arial" pitchFamily="34" charset="0"/>
              </a:rPr>
              <a:t>26, 27</a:t>
            </a:r>
            <a:r>
              <a:rPr lang="en-US" smtClean="0">
                <a:latin typeface="Arial" pitchFamily="34" charset="0"/>
              </a:rPr>
              <a:t> </a:t>
            </a:r>
            <a:r>
              <a:rPr lang="en-US" smtClean="0">
                <a:latin typeface="Arial" pitchFamily="34" charset="0"/>
                <a:cs typeface="Times New Roman" pitchFamily="18" charset="0"/>
              </a:rPr>
              <a:t>█</a:t>
            </a:r>
          </a:p>
          <a:p>
            <a:pPr eaLnBrk="1" hangingPunct="1">
              <a:lnSpc>
                <a:spcPct val="90000"/>
              </a:lnSpc>
              <a:spcBef>
                <a:spcPct val="65000"/>
              </a:spcBef>
            </a:pPr>
            <a:r>
              <a:rPr lang="en-US" sz="1100" b="1" smtClean="0">
                <a:latin typeface="Arial" pitchFamily="34" charset="0"/>
                <a:cs typeface="Times New Roman" pitchFamily="18" charset="0"/>
              </a:rPr>
              <a:t>Discussion question:</a:t>
            </a:r>
            <a:r>
              <a:rPr lang="en-US" sz="1100" smtClean="0">
                <a:latin typeface="Arial" pitchFamily="34" charset="0"/>
                <a:cs typeface="Times New Roman" pitchFamily="18" charset="0"/>
              </a:rPr>
              <a:t> </a:t>
            </a:r>
          </a:p>
          <a:p>
            <a:pPr eaLnBrk="1" hangingPunct="1">
              <a:lnSpc>
                <a:spcPct val="90000"/>
              </a:lnSpc>
              <a:spcBef>
                <a:spcPct val="0"/>
              </a:spcBef>
            </a:pPr>
            <a:r>
              <a:rPr lang="en-US" sz="1100" smtClean="0">
                <a:latin typeface="Arial" pitchFamily="34" charset="0"/>
                <a:cs typeface="Times New Roman" pitchFamily="18" charset="0"/>
              </a:rPr>
              <a:t>How do you help clients remember when to check their strings and when to return to the clinic?</a:t>
            </a:r>
          </a:p>
          <a:p>
            <a:pPr eaLnBrk="1" hangingPunct="1">
              <a:lnSpc>
                <a:spcPct val="85000"/>
              </a:lnSpc>
              <a:spcBef>
                <a:spcPct val="65000"/>
              </a:spcBef>
            </a:pPr>
            <a:r>
              <a:rPr lang="en-US" sz="1000" b="1" smtClean="0">
                <a:latin typeface="Arial" pitchFamily="34" charset="0"/>
              </a:rPr>
              <a:t>References:</a:t>
            </a:r>
            <a:r>
              <a:rPr lang="en-US" sz="1000" b="1" i="1" smtClean="0">
                <a:latin typeface="Arial" pitchFamily="34" charset="0"/>
              </a:rPr>
              <a:t> </a:t>
            </a:r>
          </a:p>
          <a:p>
            <a:pPr eaLnBrk="1" hangingPunct="1">
              <a:lnSpc>
                <a:spcPct val="85000"/>
              </a:lnSpc>
              <a:spcBef>
                <a:spcPct val="15000"/>
              </a:spcBef>
            </a:pPr>
            <a:r>
              <a:rPr lang="en-US" sz="1000" smtClean="0">
                <a:latin typeface="Arial" pitchFamily="34" charset="0"/>
              </a:rPr>
              <a:t>26. World Health Organization/Department of Reproductive Health and Research (WHO), Johns Hopkins Bloomberg School of Public Health/Center for Communication Programs/INFO Project (CCP). </a:t>
            </a:r>
            <a:r>
              <a:rPr lang="en-US" sz="1000" i="1" smtClean="0">
                <a:latin typeface="Arial" pitchFamily="34" charset="0"/>
              </a:rPr>
              <a:t>Family Planning: A Global Handbook for Providers.</a:t>
            </a:r>
            <a:r>
              <a:rPr lang="en-US" sz="1000" smtClean="0">
                <a:latin typeface="Arial" pitchFamily="34" charset="0"/>
              </a:rPr>
              <a:t> Baltimore, MD and Geneva: CCP and WHO, 2007.</a:t>
            </a:r>
          </a:p>
          <a:p>
            <a:pPr eaLnBrk="1" hangingPunct="1">
              <a:lnSpc>
                <a:spcPct val="85000"/>
              </a:lnSpc>
              <a:spcBef>
                <a:spcPct val="15000"/>
              </a:spcBef>
            </a:pPr>
            <a:r>
              <a:rPr lang="en-US" sz="1000" smtClean="0">
                <a:latin typeface="Arial" pitchFamily="34" charset="0"/>
              </a:rPr>
              <a:t>27. World Health Organization (WHO).</a:t>
            </a:r>
            <a:r>
              <a:rPr lang="en-US" sz="1000" i="1" smtClean="0">
                <a:latin typeface="Arial" pitchFamily="34" charset="0"/>
              </a:rPr>
              <a:t> Selected practice recommendations for contraceptive use. Second Edition.</a:t>
            </a:r>
            <a:r>
              <a:rPr lang="en-US" sz="1000" smtClean="0">
                <a:latin typeface="Arial" pitchFamily="34" charset="0"/>
              </a:rPr>
              <a:t> Geneva: WHO, 2004.</a:t>
            </a:r>
          </a:p>
        </p:txBody>
      </p:sp>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BE4570-CA4A-4F75-82B8-2EC060A2328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01061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C02022F-61DA-45F6-A73D-355B479DB4E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GB" sz="12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08547"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8" name="Rectangle 3"/>
          <p:cNvSpPr>
            <a:spLocks noGrp="1"/>
          </p:cNvSpPr>
          <p:nvPr>
            <p:ph type="body" idx="1"/>
          </p:nvPr>
        </p:nvSpPr>
        <p:spPr bwMode="auto">
          <a:xfrm>
            <a:off x="685800" y="4343400"/>
            <a:ext cx="5486400" cy="441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000" smtClean="0">
                <a:latin typeface="Arial" pitchFamily="34" charset="0"/>
              </a:rPr>
              <a:t>Both providers and clients may have false beliefs about IUDs. Replacing rumors with facts will help the user be more comfortable and satisfied with the method and more likely to continue using it. </a:t>
            </a:r>
          </a:p>
          <a:p>
            <a:pPr eaLnBrk="1" hangingPunct="1">
              <a:spcBef>
                <a:spcPct val="0"/>
              </a:spcBef>
            </a:pPr>
            <a:r>
              <a:rPr lang="en-US" sz="1000" smtClean="0">
                <a:latin typeface="Arial" pitchFamily="34" charset="0"/>
              </a:rPr>
              <a:t>To mitigate on strings being felt by the male partner, male involvement is crucial from the onset. Strings should not be cut too short.</a:t>
            </a:r>
          </a:p>
        </p:txBody>
      </p:sp>
    </p:spTree>
    <p:extLst>
      <p:ext uri="{BB962C8B-B14F-4D97-AF65-F5344CB8AC3E}">
        <p14:creationId xmlns:p14="http://schemas.microsoft.com/office/powerpoint/2010/main" val="15897552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F08F6B-A501-4B90-A3E8-18EA29DC3BA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24599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AFDDF7-F69D-4411-9997-9E53392F005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53577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B17E0E-7672-4AA3-AF87-DC3BD1768EA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1923" name="Rectangle 2"/>
          <p:cNvSpPr>
            <a:spLocks noGrp="1" noRot="1" noChangeAspect="1" noChangeArrowheads="1" noTextEdit="1"/>
          </p:cNvSpPr>
          <p:nvPr>
            <p:ph type="sldImg"/>
          </p:nvPr>
        </p:nvSpPr>
        <p:spPr>
          <a:xfrm>
            <a:off x="1143000" y="684213"/>
            <a:ext cx="4575175" cy="3430587"/>
          </a:xfrm>
          <a:ln/>
        </p:spPr>
      </p:sp>
      <p:sp>
        <p:nvSpPr>
          <p:cNvPr id="81924" name="Rectangle 3"/>
          <p:cNvSpPr>
            <a:spLocks noGrp="1" noChangeArrowheads="1"/>
          </p:cNvSpPr>
          <p:nvPr>
            <p:ph type="body" idx="1"/>
          </p:nvPr>
        </p:nvSpPr>
        <p:spPr>
          <a:xfrm>
            <a:off x="915989" y="4343519"/>
            <a:ext cx="5026025" cy="4115827"/>
          </a:xfrm>
          <a:noFill/>
          <a:ln/>
        </p:spPr>
        <p:txBody>
          <a:bodyPr/>
          <a:lstStyle/>
          <a:p>
            <a:pPr eaLnBrk="1" hangingPunct="1"/>
            <a:endParaRPr lang="en-US" dirty="0" smtClean="0"/>
          </a:p>
        </p:txBody>
      </p:sp>
    </p:spTree>
    <p:extLst>
      <p:ext uri="{BB962C8B-B14F-4D97-AF65-F5344CB8AC3E}">
        <p14:creationId xmlns:p14="http://schemas.microsoft.com/office/powerpoint/2010/main" val="42209632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4DC8D-BEC2-D34A-81E1-6AC3BD4AB13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6363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DB642C-C77D-4D18-AB29-02CA38ACD2FD}" type="slidenum">
              <a:rPr lang="en-US"/>
              <a:pPr/>
              <a:t>209</a:t>
            </a:fld>
            <a:endParaRPr lang="en-US"/>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xfrm>
            <a:off x="906357" y="4715907"/>
            <a:ext cx="4984962" cy="4467701"/>
          </a:xfrm>
        </p:spPr>
        <p:txBody>
          <a:bodyPr/>
          <a:lstStyle/>
          <a:p>
            <a:r>
              <a:rPr lang="en-US"/>
              <a:t>Different classifications than for the temporary methods</a:t>
            </a:r>
          </a:p>
          <a:p>
            <a:endParaRPr lang="en-US"/>
          </a:p>
          <a:p>
            <a:r>
              <a:rPr lang="en-US"/>
              <a:t>A 	Accept There is no medical reason to deny sterilization to a person with this condition.	</a:t>
            </a:r>
          </a:p>
          <a:p>
            <a:r>
              <a:rPr lang="en-US"/>
              <a:t>C 	Caution The procedure is normally conducted in a routine setting, but with extra preparation and precautions.	</a:t>
            </a:r>
          </a:p>
          <a:p>
            <a:r>
              <a:rPr lang="en-US"/>
              <a:t>D 	Delay The procedure is delayed until the condition is evaluated and/or corrected. Alternative temporary methods of contraception should be provided.	</a:t>
            </a:r>
          </a:p>
          <a:p>
            <a:r>
              <a:rPr lang="en-US"/>
              <a:t>S 	Special The procedure should be undertaken in a setting with an experienced surgeon and staff, equipment needed to provide general anaesthesia, and other back-up medical support. For these conditions, the capacity to decide on the most appropriate procedure and anaesthesia regimen is also needed. Alternative temporary methods of contraception should be provided, if referral is required or there is otherwise any delay. 	</a:t>
            </a:r>
          </a:p>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DB642C-C77D-4D18-AB29-02CA38ACD2F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xfrm>
            <a:off x="914400" y="4343400"/>
            <a:ext cx="5029200" cy="4114800"/>
          </a:xfrm>
        </p:spPr>
        <p:txBody>
          <a:bodyPr/>
          <a:lstStyle/>
          <a:p>
            <a:r>
              <a:rPr lang="en-US"/>
              <a:t>Different classifications than for the temporary methods</a:t>
            </a:r>
          </a:p>
          <a:p>
            <a:endParaRPr lang="en-US"/>
          </a:p>
          <a:p>
            <a:r>
              <a:rPr lang="en-US"/>
              <a:t>A 	Accept There is no medical reason to deny sterilization to a person with this condition.	</a:t>
            </a:r>
          </a:p>
          <a:p>
            <a:r>
              <a:rPr lang="en-US"/>
              <a:t>C 	Caution The procedure is normally conducted in a routine setting, but with extra preparation and precautions.	</a:t>
            </a:r>
          </a:p>
          <a:p>
            <a:r>
              <a:rPr lang="en-US"/>
              <a:t>D 	Delay The procedure is delayed until the condition is evaluated and/or corrected. Alternative temporary methods of contraception should be provided.	</a:t>
            </a:r>
          </a:p>
          <a:p>
            <a:r>
              <a:rPr lang="en-US"/>
              <a:t>S 	Special The procedure should be undertaken in a setting with an experienced surgeon and staff, equipment needed to provide general anaesthesia, and other back-up medical support. For these conditions, the capacity to decide on the most appropriate procedure and anaesthesia regimen is also needed. Alternative temporary methods of contraception should be provided, if referral is required or there is otherwise any delay. 	</a:t>
            </a:r>
          </a:p>
          <a:p>
            <a:endParaRPr lang="en-US"/>
          </a:p>
        </p:txBody>
      </p:sp>
    </p:spTree>
    <p:extLst>
      <p:ext uri="{BB962C8B-B14F-4D97-AF65-F5344CB8AC3E}">
        <p14:creationId xmlns:p14="http://schemas.microsoft.com/office/powerpoint/2010/main" val="3217525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2969DF6-67CF-4EDA-82C1-F2A12532D92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GB" sz="12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91139"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40"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rPr>
              <a:t>Other MOA: Injectables also thin the endometrium, thus reducing the chance that a fertilized egg would be implanted.</a:t>
            </a:r>
          </a:p>
          <a:p>
            <a:pPr eaLnBrk="1" hangingPunct="1">
              <a:spcBef>
                <a:spcPct val="0"/>
              </a:spcBef>
            </a:pPr>
            <a:r>
              <a:rPr lang="en-US" dirty="0" smtClean="0">
                <a:latin typeface="Arial" pitchFamily="34" charset="0"/>
              </a:rPr>
              <a:t> </a:t>
            </a:r>
          </a:p>
          <a:p>
            <a:pPr eaLnBrk="1" hangingPunct="1">
              <a:spcBef>
                <a:spcPct val="65000"/>
              </a:spcBef>
            </a:pPr>
            <a:r>
              <a:rPr lang="en-US" b="1" dirty="0" smtClean="0">
                <a:latin typeface="Arial" pitchFamily="34" charset="0"/>
                <a:cs typeface="Times New Roman" pitchFamily="18" charset="0"/>
              </a:rPr>
              <a:t>Discussion questions:</a:t>
            </a:r>
            <a:r>
              <a:rPr lang="en-US" dirty="0" smtClean="0">
                <a:latin typeface="Arial" pitchFamily="34" charset="0"/>
                <a:cs typeface="Times New Roman" pitchFamily="18" charset="0"/>
              </a:rPr>
              <a:t> </a:t>
            </a:r>
          </a:p>
          <a:p>
            <a:pPr eaLnBrk="1" hangingPunct="1">
              <a:spcBef>
                <a:spcPct val="0"/>
              </a:spcBef>
            </a:pPr>
            <a:r>
              <a:rPr lang="en-US" dirty="0" smtClean="0">
                <a:latin typeface="Arial" pitchFamily="34" charset="0"/>
                <a:cs typeface="Times New Roman" pitchFamily="18" charset="0"/>
              </a:rPr>
              <a:t>What do women in your community believe about how injectables work? In the event that there are misconceptions about how injectables work, how can you explain the mechanism of action in simple terms?</a:t>
            </a:r>
            <a:endParaRPr lang="en-US" dirty="0" smtClean="0">
              <a:latin typeface="Arial" pitchFamily="34" charset="0"/>
            </a:endParaRPr>
          </a:p>
          <a:p>
            <a:pPr eaLnBrk="1" hangingPunct="1">
              <a:spcBef>
                <a:spcPct val="0"/>
              </a:spcBef>
            </a:pPr>
            <a:endParaRPr lang="en-US" dirty="0" smtClean="0">
              <a:latin typeface="Arial" pitchFamily="34" charset="0"/>
            </a:endParaRPr>
          </a:p>
          <a:p>
            <a:pPr eaLnBrk="1" hangingPunct="1">
              <a:spcBef>
                <a:spcPct val="0"/>
              </a:spcBef>
            </a:pPr>
            <a:endParaRPr lang="en-US" dirty="0" smtClean="0">
              <a:latin typeface="Arial" pitchFamily="34" charset="0"/>
            </a:endParaRPr>
          </a:p>
        </p:txBody>
      </p:sp>
    </p:spTree>
    <p:extLst>
      <p:ext uri="{BB962C8B-B14F-4D97-AF65-F5344CB8AC3E}">
        <p14:creationId xmlns:p14="http://schemas.microsoft.com/office/powerpoint/2010/main" val="2436919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
        <p:nvSpPr>
          <p:cNvPr id="624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251A20D-4861-4C00-84EC-98D5FF6F92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smtClean="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3684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AF8EA46-F87B-4DEE-B3CF-58A8E03F51D7}" type="slidenum">
              <a:rPr kumimoji="0" lang="en-US" sz="1200" b="0" i="0" u="none" strike="noStrike" kern="1200" cap="none" spc="0" normalizeH="0" baseline="0" noProof="0">
                <a:ln>
                  <a:noFill/>
                </a:ln>
                <a:solidFill>
                  <a:prstClr val="black"/>
                </a:solidFill>
                <a:effectLst/>
                <a:uLnTx/>
                <a:uFillTx/>
                <a:latin typeface="Calibri"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sp>
        <p:nvSpPr>
          <p:cNvPr id="931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BE4570-CA4A-4F75-82B8-2EC060A2328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000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27AF1A9-0C82-41A4-B9C8-8080D95FBFBB}" type="slidenum">
              <a:rPr kumimoji="0" lang="en-US" sz="1200" b="0" i="0" u="none" strike="noStrike" kern="1200" cap="none" spc="0" normalizeH="0" baseline="0" noProof="0">
                <a:ln>
                  <a:noFill/>
                </a:ln>
                <a:solidFill>
                  <a:prstClr val="black"/>
                </a:solidFill>
                <a:effectLst/>
                <a:uLnTx/>
                <a:uFillTx/>
                <a:latin typeface="Calibri"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sp>
        <p:nvSpPr>
          <p:cNvPr id="952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BE4570-CA4A-4F75-82B8-2EC060A2328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8721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BB52EE9-E477-4A63-BCED-EC9F3E290DFE}" type="slidenum">
              <a:rPr kumimoji="0" lang="en-US" sz="1200" b="0" i="0" u="none" strike="noStrike" kern="1200" cap="none" spc="0" normalizeH="0" baseline="0" noProof="0">
                <a:ln>
                  <a:noFill/>
                </a:ln>
                <a:solidFill>
                  <a:prstClr val="black"/>
                </a:solidFill>
                <a:effectLst/>
                <a:uLnTx/>
                <a:uFillTx/>
                <a:latin typeface="Calibri"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sp>
        <p:nvSpPr>
          <p:cNvPr id="962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BE4570-CA4A-4F75-82B8-2EC060A2328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77712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smtClean="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0FEBBE-F9C6-483E-8C30-55896F68728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0909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Rectangle 13"/>
          <p:cNvSpPr/>
          <p:nvPr/>
        </p:nvSpPr>
        <p:spPr>
          <a:xfrm>
            <a:off x="0" y="6369484"/>
            <a:ext cx="9144000" cy="489560"/>
          </a:xfrm>
          <a:prstGeom prst="rect">
            <a:avLst/>
          </a:prstGeom>
          <a:solidFill>
            <a:srgbClr val="33A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1"/>
          <p:cNvSpPr>
            <a:spLocks noGrp="1"/>
          </p:cNvSpPr>
          <p:nvPr>
            <p:ph type="ctrTitle"/>
          </p:nvPr>
        </p:nvSpPr>
        <p:spPr>
          <a:xfrm>
            <a:off x="685800" y="2130425"/>
            <a:ext cx="7772400" cy="1470025"/>
          </a:xfrm>
        </p:spPr>
        <p:txBody>
          <a:bodyPr/>
          <a:lstStyle>
            <a:lvl1pPr>
              <a:defRPr b="1">
                <a:solidFill>
                  <a:srgbClr val="FF5200"/>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10" name="Picture 9"/>
          <p:cNvPicPr preferRelativeResize="0">
            <a:picLocks/>
          </p:cNvPicPr>
          <p:nvPr/>
        </p:nvPicPr>
        <p:blipFill>
          <a:blip r:embed="rId2" cstate="print">
            <a:biLevel thresh="25000"/>
            <a:extLst>
              <a:ext uri="{28A0092B-C50C-407E-A947-70E740481C1C}">
                <a14:useLocalDpi xmlns:a14="http://schemas.microsoft.com/office/drawing/2010/main"/>
              </a:ext>
            </a:extLst>
          </a:blip>
          <a:stretch>
            <a:fillRect/>
          </a:stretch>
        </p:blipFill>
        <p:spPr>
          <a:xfrm>
            <a:off x="0" y="1681376"/>
            <a:ext cx="9144000" cy="91440"/>
          </a:xfrm>
          <a:prstGeom prst="rect">
            <a:avLst/>
          </a:prstGeom>
        </p:spPr>
      </p:pic>
      <p:sp>
        <p:nvSpPr>
          <p:cNvPr id="8" name="Rectangle 7"/>
          <p:cNvSpPr/>
          <p:nvPr/>
        </p:nvSpPr>
        <p:spPr>
          <a:xfrm>
            <a:off x="7060504" y="6369484"/>
            <a:ext cx="1947969" cy="400110"/>
          </a:xfrm>
          <a:prstGeom prst="rect">
            <a:avLst/>
          </a:prstGeom>
        </p:spPr>
        <p:txBody>
          <a:bodyPr wrap="none">
            <a:spAutoFit/>
          </a:bodyPr>
          <a:lstStyle/>
          <a:p>
            <a:r>
              <a:rPr lang="en-US" sz="2000" b="1" dirty="0">
                <a:solidFill>
                  <a:prstClr val="white"/>
                </a:solidFill>
              </a:rPr>
              <a:t>Imarisha Maisha</a:t>
            </a:r>
            <a:endParaRPr lang="en-GB" b="1" dirty="0">
              <a:solidFill>
                <a:prstClr val="white"/>
              </a:solidFill>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6813" y="80693"/>
            <a:ext cx="1363401" cy="1469403"/>
          </a:xfrm>
          <a:prstGeom prst="rect">
            <a:avLst/>
          </a:prstGeom>
        </p:spPr>
      </p:pic>
    </p:spTree>
    <p:extLst>
      <p:ext uri="{BB962C8B-B14F-4D97-AF65-F5344CB8AC3E}">
        <p14:creationId xmlns:p14="http://schemas.microsoft.com/office/powerpoint/2010/main" val="327613186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099214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a:prstGeom prst="rect">
            <a:avLst/>
          </a:prstGeom>
        </p:spPr>
        <p:txBody>
          <a:bodyPr rtlCol="0">
            <a:normAutofit/>
          </a:bodyPr>
          <a:lstStyle/>
          <a:p>
            <a:pPr lvl="0"/>
            <a:endParaRPr lang="en-US" noProof="0"/>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157BD28-F14C-4BCD-8E5E-C93A3DD2DDAB}" type="slidenum">
              <a:rPr lang="en-US"/>
              <a:pPr>
                <a:defRPr/>
              </a:pPr>
              <a:t>‹#›</a:t>
            </a:fld>
            <a:endParaRPr lang="en-US"/>
          </a:p>
        </p:txBody>
      </p:sp>
    </p:spTree>
    <p:extLst>
      <p:ext uri="{BB962C8B-B14F-4D97-AF65-F5344CB8AC3E}">
        <p14:creationId xmlns:p14="http://schemas.microsoft.com/office/powerpoint/2010/main" val="215554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4" name="Rectangle 13"/>
          <p:cNvSpPr/>
          <p:nvPr/>
        </p:nvSpPr>
        <p:spPr>
          <a:xfrm>
            <a:off x="0" y="6369484"/>
            <a:ext cx="9144000" cy="489560"/>
          </a:xfrm>
          <a:prstGeom prst="rect">
            <a:avLst/>
          </a:prstGeom>
          <a:solidFill>
            <a:srgbClr val="33A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1"/>
          <p:cNvSpPr>
            <a:spLocks noGrp="1"/>
          </p:cNvSpPr>
          <p:nvPr>
            <p:ph type="ctrTitle"/>
          </p:nvPr>
        </p:nvSpPr>
        <p:spPr>
          <a:xfrm>
            <a:off x="685800" y="2130425"/>
            <a:ext cx="7772400" cy="1470025"/>
          </a:xfrm>
        </p:spPr>
        <p:txBody>
          <a:bodyPr/>
          <a:lstStyle>
            <a:lvl1pPr>
              <a:defRPr b="1">
                <a:solidFill>
                  <a:srgbClr val="FF5200"/>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10" name="Picture 9"/>
          <p:cNvPicPr preferRelativeResize="0">
            <a:picLocks/>
          </p:cNvPicPr>
          <p:nvPr/>
        </p:nvPicPr>
        <p:blipFill>
          <a:blip r:embed="rId2" cstate="print">
            <a:biLevel thresh="25000"/>
            <a:extLst>
              <a:ext uri="{28A0092B-C50C-407E-A947-70E740481C1C}">
                <a14:useLocalDpi xmlns:a14="http://schemas.microsoft.com/office/drawing/2010/main"/>
              </a:ext>
            </a:extLst>
          </a:blip>
          <a:stretch>
            <a:fillRect/>
          </a:stretch>
        </p:blipFill>
        <p:spPr>
          <a:xfrm>
            <a:off x="0" y="1681376"/>
            <a:ext cx="9144000" cy="91440"/>
          </a:xfrm>
          <a:prstGeom prst="rect">
            <a:avLst/>
          </a:prstGeom>
        </p:spPr>
      </p:pic>
      <p:sp>
        <p:nvSpPr>
          <p:cNvPr id="8" name="Rectangle 7"/>
          <p:cNvSpPr/>
          <p:nvPr/>
        </p:nvSpPr>
        <p:spPr>
          <a:xfrm>
            <a:off x="7060504" y="6369484"/>
            <a:ext cx="1947969" cy="400110"/>
          </a:xfrm>
          <a:prstGeom prst="rect">
            <a:avLst/>
          </a:prstGeom>
        </p:spPr>
        <p:txBody>
          <a:bodyPr wrap="none">
            <a:spAutoFit/>
          </a:bodyPr>
          <a:lstStyle/>
          <a:p>
            <a:r>
              <a:rPr lang="en-US" sz="2000" b="1" dirty="0">
                <a:solidFill>
                  <a:prstClr val="white"/>
                </a:solidFill>
              </a:rPr>
              <a:t>Imarisha Maisha</a:t>
            </a:r>
            <a:endParaRPr lang="en-GB" b="1" dirty="0">
              <a:solidFill>
                <a:prstClr val="white"/>
              </a:solidFill>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6813" y="80693"/>
            <a:ext cx="1363401" cy="1469403"/>
          </a:xfrm>
          <a:prstGeom prst="rect">
            <a:avLst/>
          </a:prstGeom>
        </p:spPr>
      </p:pic>
    </p:spTree>
    <p:extLst>
      <p:ext uri="{BB962C8B-B14F-4D97-AF65-F5344CB8AC3E}">
        <p14:creationId xmlns:p14="http://schemas.microsoft.com/office/powerpoint/2010/main" val="76650920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
        <p:nvSpPr>
          <p:cNvPr id="4" name="Text Placeholder 2"/>
          <p:cNvSpPr>
            <a:spLocks noGrp="1"/>
          </p:cNvSpPr>
          <p:nvPr>
            <p:ph idx="1"/>
          </p:nvPr>
        </p:nvSpPr>
        <p:spPr>
          <a:xfrm>
            <a:off x="457200" y="1600200"/>
            <a:ext cx="8229600" cy="45259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
                <a:srgbClr val="33A23D"/>
              </a:buClr>
              <a:buSzTx/>
              <a:buFont typeface="Wingdings" pitchFamily="2" charset="2"/>
              <a:buChar char="§"/>
              <a:tabLst/>
              <a:defRPr/>
            </a:pPr>
            <a:r>
              <a:rPr kumimoji="0" lang="en-US" sz="3200" b="0" i="0" u="none" strike="noStrike" kern="1200" cap="none" spc="0" normalizeH="0" baseline="0" noProof="0" smtClean="0">
                <a:ln>
                  <a:noFill/>
                </a:ln>
                <a:solidFill>
                  <a:prstClr val="black"/>
                </a:solidFill>
                <a:effectLst/>
                <a:uLnTx/>
                <a:uFillTx/>
                <a:latin typeface="+mn-lt"/>
                <a:ea typeface="+mn-ea"/>
                <a:cs typeface="+mn-cs"/>
              </a:rPr>
              <a:t>Click to edit Master text styles</a:t>
            </a:r>
          </a:p>
          <a:p>
            <a:pPr marL="342900" marR="0" lvl="1" indent="-342900" algn="l" defTabSz="914400" rtl="0" eaLnBrk="1" fontAlgn="auto" latinLnBrk="0" hangingPunct="1">
              <a:lnSpc>
                <a:spcPct val="100000"/>
              </a:lnSpc>
              <a:spcBef>
                <a:spcPct val="20000"/>
              </a:spcBef>
              <a:spcAft>
                <a:spcPts val="0"/>
              </a:spcAft>
              <a:buClr>
                <a:srgbClr val="33A23D"/>
              </a:buClr>
              <a:buSzTx/>
              <a:buFont typeface="Wingdings" pitchFamily="2" charset="2"/>
              <a:buChar char="§"/>
              <a:tabLst/>
              <a:defRPr/>
            </a:pPr>
            <a:r>
              <a:rPr kumimoji="0" lang="en-US" sz="3200" b="0" i="0" u="none" strike="noStrike" kern="1200" cap="none" spc="0" normalizeH="0" baseline="0" noProof="0" smtClean="0">
                <a:ln>
                  <a:noFill/>
                </a:ln>
                <a:solidFill>
                  <a:prstClr val="black"/>
                </a:solidFill>
                <a:effectLst/>
                <a:uLnTx/>
                <a:uFillTx/>
                <a:latin typeface="+mn-lt"/>
                <a:ea typeface="+mn-ea"/>
                <a:cs typeface="+mn-cs"/>
              </a:rPr>
              <a:t>Second level</a:t>
            </a:r>
          </a:p>
          <a:p>
            <a:pPr marL="342900" marR="0" lvl="2" indent="-342900" algn="l" defTabSz="914400" rtl="0" eaLnBrk="1" fontAlgn="auto" latinLnBrk="0" hangingPunct="1">
              <a:lnSpc>
                <a:spcPct val="100000"/>
              </a:lnSpc>
              <a:spcBef>
                <a:spcPct val="20000"/>
              </a:spcBef>
              <a:spcAft>
                <a:spcPts val="0"/>
              </a:spcAft>
              <a:buClr>
                <a:srgbClr val="33A23D"/>
              </a:buClr>
              <a:buSzTx/>
              <a:buFont typeface="Wingdings" pitchFamily="2" charset="2"/>
              <a:buChar char="§"/>
              <a:tabLst/>
              <a:defRPr/>
            </a:pPr>
            <a:r>
              <a:rPr kumimoji="0" lang="en-US" sz="3200" b="0" i="0" u="none" strike="noStrike" kern="1200" cap="none" spc="0" normalizeH="0" baseline="0" noProof="0" smtClean="0">
                <a:ln>
                  <a:noFill/>
                </a:ln>
                <a:solidFill>
                  <a:prstClr val="black"/>
                </a:solidFill>
                <a:effectLst/>
                <a:uLnTx/>
                <a:uFillTx/>
                <a:latin typeface="+mn-lt"/>
                <a:ea typeface="+mn-ea"/>
                <a:cs typeface="+mn-cs"/>
              </a:rPr>
              <a:t>Third level</a:t>
            </a:r>
          </a:p>
          <a:p>
            <a:pPr marL="342900" marR="0" lvl="3" indent="-342900" algn="l" defTabSz="914400" rtl="0" eaLnBrk="1" fontAlgn="auto" latinLnBrk="0" hangingPunct="1">
              <a:lnSpc>
                <a:spcPct val="100000"/>
              </a:lnSpc>
              <a:spcBef>
                <a:spcPct val="20000"/>
              </a:spcBef>
              <a:spcAft>
                <a:spcPts val="0"/>
              </a:spcAft>
              <a:buClr>
                <a:srgbClr val="33A23D"/>
              </a:buClr>
              <a:buSzTx/>
              <a:buFont typeface="Wingdings" pitchFamily="2" charset="2"/>
              <a:buChar char="§"/>
              <a:tabLst/>
              <a:defRPr/>
            </a:pPr>
            <a:r>
              <a:rPr kumimoji="0" lang="en-US" sz="3200" b="0" i="0" u="none" strike="noStrike" kern="1200" cap="none" spc="0" normalizeH="0" baseline="0" noProof="0" smtClean="0">
                <a:ln>
                  <a:noFill/>
                </a:ln>
                <a:solidFill>
                  <a:prstClr val="black"/>
                </a:solidFill>
                <a:effectLst/>
                <a:uLnTx/>
                <a:uFillTx/>
                <a:latin typeface="+mn-lt"/>
                <a:ea typeface="+mn-ea"/>
                <a:cs typeface="+mn-cs"/>
              </a:rPr>
              <a:t>Fourth level</a:t>
            </a:r>
          </a:p>
        </p:txBody>
      </p: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5791200"/>
            <a:ext cx="838200" cy="911798"/>
          </a:xfrm>
          <a:prstGeom prst="rect">
            <a:avLst/>
          </a:prstGeom>
        </p:spPr>
      </p:pic>
      <p:sp>
        <p:nvSpPr>
          <p:cNvPr id="5" name="Rectangle 4"/>
          <p:cNvSpPr/>
          <p:nvPr userDrawn="1"/>
        </p:nvSpPr>
        <p:spPr>
          <a:xfrm>
            <a:off x="0" y="0"/>
            <a:ext cx="9144000" cy="141277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011719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5791200"/>
            <a:ext cx="838200" cy="911798"/>
          </a:xfrm>
          <a:prstGeom prst="rect">
            <a:avLst/>
          </a:prstGeom>
        </p:spPr>
      </p:pic>
      <p:sp>
        <p:nvSpPr>
          <p:cNvPr id="5" name="Rectangle 4"/>
          <p:cNvSpPr/>
          <p:nvPr userDrawn="1"/>
        </p:nvSpPr>
        <p:spPr>
          <a:xfrm>
            <a:off x="0" y="0"/>
            <a:ext cx="9144000" cy="1412776"/>
          </a:xfrm>
          <a:prstGeom prst="rect">
            <a:avLst/>
          </a:prstGeom>
          <a:solidFill>
            <a:srgbClr val="0EA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806820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5791200"/>
            <a:ext cx="838200" cy="911798"/>
          </a:xfrm>
          <a:prstGeom prst="rect">
            <a:avLst/>
          </a:prstGeom>
        </p:spPr>
      </p:pic>
      <p:sp>
        <p:nvSpPr>
          <p:cNvPr id="8" name="Rectangle 7"/>
          <p:cNvSpPr/>
          <p:nvPr userDrawn="1"/>
        </p:nvSpPr>
        <p:spPr>
          <a:xfrm>
            <a:off x="0" y="0"/>
            <a:ext cx="9144000" cy="1412776"/>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663753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pic>
        <p:nvPicPr>
          <p:cNvPr id="11" name="Picture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5791200"/>
            <a:ext cx="838200" cy="911798"/>
          </a:xfrm>
          <a:prstGeom prst="rect">
            <a:avLst/>
          </a:prstGeom>
        </p:spPr>
      </p:pic>
      <p:sp>
        <p:nvSpPr>
          <p:cNvPr id="10" name="Rectangle 9"/>
          <p:cNvSpPr/>
          <p:nvPr userDrawn="1"/>
        </p:nvSpPr>
        <p:spPr>
          <a:xfrm>
            <a:off x="0" y="0"/>
            <a:ext cx="9144000" cy="1412776"/>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98566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5791200"/>
            <a:ext cx="838200" cy="911798"/>
          </a:xfrm>
          <a:prstGeom prst="rect">
            <a:avLst/>
          </a:prstGeom>
        </p:spPr>
      </p:pic>
    </p:spTree>
    <p:extLst>
      <p:ext uri="{BB962C8B-B14F-4D97-AF65-F5344CB8AC3E}">
        <p14:creationId xmlns:p14="http://schemas.microsoft.com/office/powerpoint/2010/main" val="415314105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5791200"/>
            <a:ext cx="838200" cy="911798"/>
          </a:xfrm>
          <a:prstGeom prst="rect">
            <a:avLst/>
          </a:prstGeom>
        </p:spPr>
      </p:pic>
    </p:spTree>
    <p:extLst>
      <p:ext uri="{BB962C8B-B14F-4D97-AF65-F5344CB8AC3E}">
        <p14:creationId xmlns:p14="http://schemas.microsoft.com/office/powerpoint/2010/main" val="424798530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GB"/>
          </a:p>
        </p:txBody>
      </p:sp>
      <p:sp>
        <p:nvSpPr>
          <p:cNvPr id="3" name="Chart Placeholder 2"/>
          <p:cNvSpPr>
            <a:spLocks noGrp="1"/>
          </p:cNvSpPr>
          <p:nvPr>
            <p:ph type="chart" idx="1"/>
          </p:nvPr>
        </p:nvSpPr>
        <p:spPr>
          <a:xfrm>
            <a:off x="685800" y="1981200"/>
            <a:ext cx="7772400" cy="4114800"/>
          </a:xfrm>
          <a:prstGeom prst="rect">
            <a:avLst/>
          </a:prstGeom>
        </p:spPr>
        <p:txBody>
          <a:bodyPr/>
          <a:lstStyle/>
          <a:p>
            <a:pPr lvl="0"/>
            <a:endParaRPr lang="en-GB" noProof="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pPr>
              <a:defRPr/>
            </a:pPr>
            <a:endParaRPr lang="en-GB">
              <a:solidFill>
                <a:prstClr val="black"/>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pPr>
              <a:defRPr/>
            </a:pPr>
            <a:endParaRPr lang="en-GB">
              <a:solidFill>
                <a:prstClr val="black"/>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pPr>
              <a:defRPr/>
            </a:pPr>
            <a:fld id="{6EA4881C-B182-4CEC-9713-23057FF6216A}"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16665059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
        <p:nvSpPr>
          <p:cNvPr id="4" name="Text Placeholder 2"/>
          <p:cNvSpPr>
            <a:spLocks noGrp="1"/>
          </p:cNvSpPr>
          <p:nvPr>
            <p:ph idx="1"/>
          </p:nvPr>
        </p:nvSpPr>
        <p:spPr>
          <a:xfrm>
            <a:off x="457200" y="1600200"/>
            <a:ext cx="8229600" cy="45259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
                <a:srgbClr val="33A23D"/>
              </a:buClr>
              <a:buSzTx/>
              <a:buFont typeface="Wingdings" pitchFamily="2" charset="2"/>
              <a:buChar char="§"/>
              <a:tabLst/>
              <a:defRPr/>
            </a:pPr>
            <a:r>
              <a:rPr kumimoji="0" lang="en-US" sz="3200" b="0" i="0" u="none" strike="noStrike" kern="1200" cap="none" spc="0" normalizeH="0" baseline="0" noProof="0" smtClean="0">
                <a:ln>
                  <a:noFill/>
                </a:ln>
                <a:solidFill>
                  <a:prstClr val="black"/>
                </a:solidFill>
                <a:effectLst/>
                <a:uLnTx/>
                <a:uFillTx/>
                <a:latin typeface="+mn-lt"/>
                <a:ea typeface="+mn-ea"/>
                <a:cs typeface="+mn-cs"/>
              </a:rPr>
              <a:t>Click to edit Master text styles</a:t>
            </a:r>
          </a:p>
          <a:p>
            <a:pPr marL="342900" marR="0" lvl="1" indent="-342900" algn="l" defTabSz="914400" rtl="0" eaLnBrk="1" fontAlgn="auto" latinLnBrk="0" hangingPunct="1">
              <a:lnSpc>
                <a:spcPct val="100000"/>
              </a:lnSpc>
              <a:spcBef>
                <a:spcPct val="20000"/>
              </a:spcBef>
              <a:spcAft>
                <a:spcPts val="0"/>
              </a:spcAft>
              <a:buClr>
                <a:srgbClr val="33A23D"/>
              </a:buClr>
              <a:buSzTx/>
              <a:buFont typeface="Wingdings" pitchFamily="2" charset="2"/>
              <a:buChar char="§"/>
              <a:tabLst/>
              <a:defRPr/>
            </a:pPr>
            <a:r>
              <a:rPr kumimoji="0" lang="en-US" sz="3200" b="0" i="0" u="none" strike="noStrike" kern="1200" cap="none" spc="0" normalizeH="0" baseline="0" noProof="0" smtClean="0">
                <a:ln>
                  <a:noFill/>
                </a:ln>
                <a:solidFill>
                  <a:prstClr val="black"/>
                </a:solidFill>
                <a:effectLst/>
                <a:uLnTx/>
                <a:uFillTx/>
                <a:latin typeface="+mn-lt"/>
                <a:ea typeface="+mn-ea"/>
                <a:cs typeface="+mn-cs"/>
              </a:rPr>
              <a:t>Second level</a:t>
            </a:r>
          </a:p>
          <a:p>
            <a:pPr marL="342900" marR="0" lvl="2" indent="-342900" algn="l" defTabSz="914400" rtl="0" eaLnBrk="1" fontAlgn="auto" latinLnBrk="0" hangingPunct="1">
              <a:lnSpc>
                <a:spcPct val="100000"/>
              </a:lnSpc>
              <a:spcBef>
                <a:spcPct val="20000"/>
              </a:spcBef>
              <a:spcAft>
                <a:spcPts val="0"/>
              </a:spcAft>
              <a:buClr>
                <a:srgbClr val="33A23D"/>
              </a:buClr>
              <a:buSzTx/>
              <a:buFont typeface="Wingdings" pitchFamily="2" charset="2"/>
              <a:buChar char="§"/>
              <a:tabLst/>
              <a:defRPr/>
            </a:pPr>
            <a:r>
              <a:rPr kumimoji="0" lang="en-US" sz="3200" b="0" i="0" u="none" strike="noStrike" kern="1200" cap="none" spc="0" normalizeH="0" baseline="0" noProof="0" smtClean="0">
                <a:ln>
                  <a:noFill/>
                </a:ln>
                <a:solidFill>
                  <a:prstClr val="black"/>
                </a:solidFill>
                <a:effectLst/>
                <a:uLnTx/>
                <a:uFillTx/>
                <a:latin typeface="+mn-lt"/>
                <a:ea typeface="+mn-ea"/>
                <a:cs typeface="+mn-cs"/>
              </a:rPr>
              <a:t>Third level</a:t>
            </a:r>
          </a:p>
          <a:p>
            <a:pPr marL="342900" marR="0" lvl="3" indent="-342900" algn="l" defTabSz="914400" rtl="0" eaLnBrk="1" fontAlgn="auto" latinLnBrk="0" hangingPunct="1">
              <a:lnSpc>
                <a:spcPct val="100000"/>
              </a:lnSpc>
              <a:spcBef>
                <a:spcPct val="20000"/>
              </a:spcBef>
              <a:spcAft>
                <a:spcPts val="0"/>
              </a:spcAft>
              <a:buClr>
                <a:srgbClr val="33A23D"/>
              </a:buClr>
              <a:buSzTx/>
              <a:buFont typeface="Wingdings" pitchFamily="2" charset="2"/>
              <a:buChar char="§"/>
              <a:tabLst/>
              <a:defRPr/>
            </a:pPr>
            <a:r>
              <a:rPr kumimoji="0" lang="en-US" sz="3200" b="0" i="0" u="none" strike="noStrike" kern="1200" cap="none" spc="0" normalizeH="0" baseline="0" noProof="0" smtClean="0">
                <a:ln>
                  <a:noFill/>
                </a:ln>
                <a:solidFill>
                  <a:prstClr val="black"/>
                </a:solidFill>
                <a:effectLst/>
                <a:uLnTx/>
                <a:uFillTx/>
                <a:latin typeface="+mn-lt"/>
                <a:ea typeface="+mn-ea"/>
                <a:cs typeface="+mn-cs"/>
              </a:rPr>
              <a:t>Fourth level</a:t>
            </a:r>
          </a:p>
        </p:txBody>
      </p: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5791200"/>
            <a:ext cx="838200" cy="911798"/>
          </a:xfrm>
          <a:prstGeom prst="rect">
            <a:avLst/>
          </a:prstGeom>
        </p:spPr>
      </p:pic>
      <p:sp>
        <p:nvSpPr>
          <p:cNvPr id="5" name="Rectangle 4"/>
          <p:cNvSpPr/>
          <p:nvPr userDrawn="1"/>
        </p:nvSpPr>
        <p:spPr>
          <a:xfrm>
            <a:off x="0" y="0"/>
            <a:ext cx="9144000" cy="141277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54939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600200"/>
            <a:ext cx="4038600" cy="4530725"/>
          </a:xfrm>
          <a:prstGeom prst="rect">
            <a:avLst/>
          </a:prstGeom>
        </p:spPr>
        <p:txBody>
          <a:bodyPr/>
          <a:lstStyle/>
          <a:p>
            <a:pPr lvl="0"/>
            <a:endParaRPr lang="en-US" noProof="0"/>
          </a:p>
        </p:txBody>
      </p:sp>
      <p:sp>
        <p:nvSpPr>
          <p:cNvPr id="5" name="Date Placeholder 4"/>
          <p:cNvSpPr>
            <a:spLocks noGrp="1"/>
          </p:cNvSpPr>
          <p:nvPr>
            <p:ph type="dt" sz="half" idx="10"/>
          </p:nvPr>
        </p:nvSpPr>
        <p:spPr>
          <a:xfrm>
            <a:off x="457200" y="6243638"/>
            <a:ext cx="2133600" cy="457200"/>
          </a:xfrm>
          <a:prstGeom prst="rect">
            <a:avLst/>
          </a:prstGeom>
        </p:spPr>
        <p:txBody>
          <a:bodyPr/>
          <a:lstStyle>
            <a:lvl1pPr>
              <a:defRPr/>
            </a:lvl1pPr>
          </a:lstStyle>
          <a:p>
            <a:pPr>
              <a:defRPr/>
            </a:pPr>
            <a:endParaRPr lang="en-US" altLang="en-US">
              <a:solidFill>
                <a:prstClr val="black"/>
              </a:solidFill>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pPr>
              <a:defRPr/>
            </a:pPr>
            <a:endParaRPr lang="en-US" altLang="en-US">
              <a:solidFill>
                <a:prstClr val="black"/>
              </a:solidFill>
            </a:endParaRPr>
          </a:p>
        </p:txBody>
      </p:sp>
      <p:sp>
        <p:nvSpPr>
          <p:cNvPr id="7" name="Slide Number Placeholder 6"/>
          <p:cNvSpPr>
            <a:spLocks noGrp="1"/>
          </p:cNvSpPr>
          <p:nvPr>
            <p:ph type="sldNum" sz="quarter" idx="12"/>
          </p:nvPr>
        </p:nvSpPr>
        <p:spPr>
          <a:xfrm>
            <a:off x="6553200" y="6243638"/>
            <a:ext cx="2133600" cy="457200"/>
          </a:xfrm>
        </p:spPr>
        <p:txBody>
          <a:bodyPr/>
          <a:lstStyle>
            <a:lvl1pPr>
              <a:defRPr/>
            </a:lvl1pPr>
          </a:lstStyle>
          <a:p>
            <a:pPr>
              <a:defRPr/>
            </a:pPr>
            <a:fld id="{E52E2EFD-51DD-405B-AA79-4E61163F68C3}"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02816057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90384961"/>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a:prstGeom prst="rect">
            <a:avLst/>
          </a:prstGeom>
        </p:spPr>
        <p:txBody>
          <a:bodyPr rtlCol="0">
            <a:normAutofit/>
          </a:bodyPr>
          <a:lstStyle/>
          <a:p>
            <a:pPr lvl="0"/>
            <a:endParaRPr lang="en-US" noProof="0"/>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157BD28-F14C-4BCD-8E5E-C93A3DD2DDAB}" type="slidenum">
              <a:rPr lang="en-US"/>
              <a:pPr>
                <a:defRPr/>
              </a:pPr>
              <a:t>‹#›</a:t>
            </a:fld>
            <a:endParaRPr lang="en-US"/>
          </a:p>
        </p:txBody>
      </p:sp>
    </p:spTree>
    <p:extLst>
      <p:ext uri="{BB962C8B-B14F-4D97-AF65-F5344CB8AC3E}">
        <p14:creationId xmlns:p14="http://schemas.microsoft.com/office/powerpoint/2010/main" val="23513487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091554"/>
            <a:ext cx="7886700" cy="2852737"/>
          </a:xfrm>
        </p:spPr>
        <p:txBody>
          <a:bodyPr anchor="b">
            <a:normAutofit/>
          </a:bodyPr>
          <a:lstStyle>
            <a:lvl1pPr>
              <a:defRPr sz="3200"/>
            </a:lvl1pPr>
          </a:lstStyle>
          <a:p>
            <a:r>
              <a:rPr lang="en-US" dirty="0" smtClean="0"/>
              <a:t>Click to edit Master title style</a:t>
            </a:r>
            <a:endParaRPr lang="en-US" dirty="0"/>
          </a:p>
        </p:txBody>
      </p:sp>
      <p:sp>
        <p:nvSpPr>
          <p:cNvPr id="3" name="Text Placeholder 2"/>
          <p:cNvSpPr>
            <a:spLocks noGrp="1"/>
          </p:cNvSpPr>
          <p:nvPr>
            <p:ph type="body" idx="1"/>
          </p:nvPr>
        </p:nvSpPr>
        <p:spPr>
          <a:xfrm>
            <a:off x="623888" y="3971279"/>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D1EDE-7116-2443-9BDD-368CE5B37660}" type="slidenum">
              <a:rPr lang="en-US" smtClean="0"/>
              <a:pPr/>
              <a:t>‹#›</a:t>
            </a:fld>
            <a:endParaRPr lang="en-US" dirty="0"/>
          </a:p>
        </p:txBody>
      </p:sp>
    </p:spTree>
    <p:extLst>
      <p:ext uri="{BB962C8B-B14F-4D97-AF65-F5344CB8AC3E}">
        <p14:creationId xmlns:p14="http://schemas.microsoft.com/office/powerpoint/2010/main" val="2842793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5791200"/>
            <a:ext cx="838200" cy="911798"/>
          </a:xfrm>
          <a:prstGeom prst="rect">
            <a:avLst/>
          </a:prstGeom>
        </p:spPr>
      </p:pic>
      <p:sp>
        <p:nvSpPr>
          <p:cNvPr id="5" name="Rectangle 4"/>
          <p:cNvSpPr/>
          <p:nvPr userDrawn="1"/>
        </p:nvSpPr>
        <p:spPr>
          <a:xfrm>
            <a:off x="0" y="0"/>
            <a:ext cx="9144000" cy="1412776"/>
          </a:xfrm>
          <a:prstGeom prst="rect">
            <a:avLst/>
          </a:prstGeom>
          <a:solidFill>
            <a:srgbClr val="0EA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257757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5791200"/>
            <a:ext cx="838200" cy="911798"/>
          </a:xfrm>
          <a:prstGeom prst="rect">
            <a:avLst/>
          </a:prstGeom>
        </p:spPr>
      </p:pic>
      <p:sp>
        <p:nvSpPr>
          <p:cNvPr id="8" name="Rectangle 7"/>
          <p:cNvSpPr/>
          <p:nvPr userDrawn="1"/>
        </p:nvSpPr>
        <p:spPr>
          <a:xfrm>
            <a:off x="0" y="0"/>
            <a:ext cx="9144000" cy="1412776"/>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806343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pic>
        <p:nvPicPr>
          <p:cNvPr id="11" name="Picture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5791200"/>
            <a:ext cx="838200" cy="911798"/>
          </a:xfrm>
          <a:prstGeom prst="rect">
            <a:avLst/>
          </a:prstGeom>
        </p:spPr>
      </p:pic>
      <p:sp>
        <p:nvSpPr>
          <p:cNvPr id="10" name="Rectangle 9"/>
          <p:cNvSpPr/>
          <p:nvPr userDrawn="1"/>
        </p:nvSpPr>
        <p:spPr>
          <a:xfrm>
            <a:off x="0" y="0"/>
            <a:ext cx="9144000" cy="1412776"/>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679571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5791200"/>
            <a:ext cx="838200" cy="911798"/>
          </a:xfrm>
          <a:prstGeom prst="rect">
            <a:avLst/>
          </a:prstGeom>
        </p:spPr>
      </p:pic>
    </p:spTree>
    <p:extLst>
      <p:ext uri="{BB962C8B-B14F-4D97-AF65-F5344CB8AC3E}">
        <p14:creationId xmlns:p14="http://schemas.microsoft.com/office/powerpoint/2010/main" val="229258770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5791200"/>
            <a:ext cx="838200" cy="911798"/>
          </a:xfrm>
          <a:prstGeom prst="rect">
            <a:avLst/>
          </a:prstGeom>
        </p:spPr>
      </p:pic>
    </p:spTree>
    <p:extLst>
      <p:ext uri="{BB962C8B-B14F-4D97-AF65-F5344CB8AC3E}">
        <p14:creationId xmlns:p14="http://schemas.microsoft.com/office/powerpoint/2010/main" val="57920507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GB"/>
          </a:p>
        </p:txBody>
      </p:sp>
      <p:sp>
        <p:nvSpPr>
          <p:cNvPr id="3" name="Chart Placeholder 2"/>
          <p:cNvSpPr>
            <a:spLocks noGrp="1"/>
          </p:cNvSpPr>
          <p:nvPr>
            <p:ph type="chart" idx="1"/>
          </p:nvPr>
        </p:nvSpPr>
        <p:spPr>
          <a:xfrm>
            <a:off x="685800" y="1981200"/>
            <a:ext cx="7772400" cy="4114800"/>
          </a:xfrm>
          <a:prstGeom prst="rect">
            <a:avLst/>
          </a:prstGeom>
        </p:spPr>
        <p:txBody>
          <a:bodyPr/>
          <a:lstStyle/>
          <a:p>
            <a:pPr lvl="0"/>
            <a:endParaRPr lang="en-GB" noProof="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pPr>
              <a:defRPr/>
            </a:pPr>
            <a:endParaRPr lang="en-GB">
              <a:solidFill>
                <a:prstClr val="black"/>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pPr>
              <a:defRPr/>
            </a:pPr>
            <a:endParaRPr lang="en-GB">
              <a:solidFill>
                <a:prstClr val="black"/>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pPr>
              <a:defRPr/>
            </a:pPr>
            <a:fld id="{6EA4881C-B182-4CEC-9713-23057FF6216A}"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97038753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600200"/>
            <a:ext cx="4038600" cy="4530725"/>
          </a:xfrm>
          <a:prstGeom prst="rect">
            <a:avLst/>
          </a:prstGeom>
        </p:spPr>
        <p:txBody>
          <a:bodyPr/>
          <a:lstStyle/>
          <a:p>
            <a:pPr lvl="0"/>
            <a:endParaRPr lang="en-US" noProof="0"/>
          </a:p>
        </p:txBody>
      </p:sp>
      <p:sp>
        <p:nvSpPr>
          <p:cNvPr id="5" name="Date Placeholder 4"/>
          <p:cNvSpPr>
            <a:spLocks noGrp="1"/>
          </p:cNvSpPr>
          <p:nvPr>
            <p:ph type="dt" sz="half" idx="10"/>
          </p:nvPr>
        </p:nvSpPr>
        <p:spPr>
          <a:xfrm>
            <a:off x="457200" y="6243638"/>
            <a:ext cx="2133600" cy="457200"/>
          </a:xfrm>
          <a:prstGeom prst="rect">
            <a:avLst/>
          </a:prstGeom>
        </p:spPr>
        <p:txBody>
          <a:bodyPr/>
          <a:lstStyle>
            <a:lvl1pPr>
              <a:defRPr/>
            </a:lvl1pPr>
          </a:lstStyle>
          <a:p>
            <a:pPr>
              <a:defRPr/>
            </a:pPr>
            <a:endParaRPr lang="en-US" altLang="en-US">
              <a:solidFill>
                <a:prstClr val="black"/>
              </a:solidFill>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pPr>
              <a:defRPr/>
            </a:pPr>
            <a:endParaRPr lang="en-US" altLang="en-US">
              <a:solidFill>
                <a:prstClr val="black"/>
              </a:solidFill>
            </a:endParaRPr>
          </a:p>
        </p:txBody>
      </p:sp>
      <p:sp>
        <p:nvSpPr>
          <p:cNvPr id="7" name="Slide Number Placeholder 6"/>
          <p:cNvSpPr>
            <a:spLocks noGrp="1"/>
          </p:cNvSpPr>
          <p:nvPr>
            <p:ph type="sldNum" sz="quarter" idx="12"/>
          </p:nvPr>
        </p:nvSpPr>
        <p:spPr>
          <a:xfrm>
            <a:off x="6553200" y="6243638"/>
            <a:ext cx="2133600" cy="457200"/>
          </a:xfrm>
        </p:spPr>
        <p:txBody>
          <a:bodyPr/>
          <a:lstStyle>
            <a:lvl1pPr>
              <a:defRPr/>
            </a:lvl1pPr>
          </a:lstStyle>
          <a:p>
            <a:pPr>
              <a:defRPr/>
            </a:pPr>
            <a:fld id="{E52E2EFD-51DD-405B-AA79-4E61163F68C3}"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5894738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87510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marR="0" indent="-342900" algn="l" defTabSz="914400" rtl="0" eaLnBrk="1" fontAlgn="auto" latinLnBrk="0" hangingPunct="1">
        <a:lnSpc>
          <a:spcPct val="100000"/>
        </a:lnSpc>
        <a:spcBef>
          <a:spcPct val="20000"/>
        </a:spcBef>
        <a:spcAft>
          <a:spcPts val="0"/>
        </a:spcAft>
        <a:buClr>
          <a:srgbClr val="33A23D"/>
        </a:buClr>
        <a:buSzTx/>
        <a:buFont typeface="Wingdings" pitchFamily="2" charset="2"/>
        <a:buChar char="§"/>
        <a:tabLst/>
        <a:defRPr sz="3200" kern="1200">
          <a:solidFill>
            <a:schemeClr val="tx1"/>
          </a:solidFill>
          <a:latin typeface="+mn-lt"/>
          <a:ea typeface="+mn-ea"/>
          <a:cs typeface="+mn-cs"/>
        </a:defRPr>
      </a:lvl1pPr>
      <a:lvl2pPr marL="684213" marR="0" indent="-338138" algn="l" defTabSz="914400" rtl="0" eaLnBrk="1" fontAlgn="auto" latinLnBrk="0" hangingPunct="1">
        <a:lnSpc>
          <a:spcPct val="100000"/>
        </a:lnSpc>
        <a:spcBef>
          <a:spcPct val="20000"/>
        </a:spcBef>
        <a:spcAft>
          <a:spcPts val="0"/>
        </a:spcAft>
        <a:buClr>
          <a:srgbClr val="33A23D"/>
        </a:buClr>
        <a:buSzTx/>
        <a:buFont typeface="Wingdings" pitchFamily="2" charset="2"/>
        <a:buChar char="§"/>
        <a:tabLst/>
        <a:defRPr sz="2800" kern="1200">
          <a:solidFill>
            <a:schemeClr val="tx1"/>
          </a:solidFill>
          <a:latin typeface="+mn-lt"/>
          <a:ea typeface="+mn-ea"/>
          <a:cs typeface="+mn-cs"/>
        </a:defRPr>
      </a:lvl2pPr>
      <a:lvl3pPr marL="1030288" marR="0" indent="-346075" algn="l" defTabSz="1030288" rtl="0" eaLnBrk="1" fontAlgn="auto" latinLnBrk="0" hangingPunct="1">
        <a:lnSpc>
          <a:spcPct val="100000"/>
        </a:lnSpc>
        <a:spcBef>
          <a:spcPct val="20000"/>
        </a:spcBef>
        <a:spcAft>
          <a:spcPts val="0"/>
        </a:spcAft>
        <a:buClr>
          <a:srgbClr val="33A23D"/>
        </a:buClr>
        <a:buSzTx/>
        <a:buFont typeface="Calibri" pitchFamily="34" charset="0"/>
        <a:buChar char="—"/>
        <a:tabLst/>
        <a:defRPr sz="2400" kern="1200">
          <a:solidFill>
            <a:schemeClr val="tx1"/>
          </a:solidFill>
          <a:latin typeface="+mn-lt"/>
          <a:ea typeface="+mn-ea"/>
          <a:cs typeface="+mn-cs"/>
        </a:defRPr>
      </a:lvl3pPr>
      <a:lvl4pPr marL="1376363" marR="0" indent="-346075" algn="l" defTabSz="914400" rtl="0" eaLnBrk="1" fontAlgn="auto" latinLnBrk="0" hangingPunct="1">
        <a:lnSpc>
          <a:spcPct val="100000"/>
        </a:lnSpc>
        <a:spcBef>
          <a:spcPct val="20000"/>
        </a:spcBef>
        <a:spcAft>
          <a:spcPts val="0"/>
        </a:spcAft>
        <a:buClr>
          <a:srgbClr val="33A23D"/>
        </a:buClr>
        <a:buSzTx/>
        <a:buFont typeface="Arial" pitchFamily="34" charset="0"/>
        <a:buChar char="•"/>
        <a:tabLst/>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65460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marR="0" indent="-342900" algn="l" defTabSz="914400" rtl="0" eaLnBrk="1" fontAlgn="auto" latinLnBrk="0" hangingPunct="1">
        <a:lnSpc>
          <a:spcPct val="100000"/>
        </a:lnSpc>
        <a:spcBef>
          <a:spcPct val="20000"/>
        </a:spcBef>
        <a:spcAft>
          <a:spcPts val="0"/>
        </a:spcAft>
        <a:buClr>
          <a:srgbClr val="33A23D"/>
        </a:buClr>
        <a:buSzTx/>
        <a:buFont typeface="Wingdings" pitchFamily="2" charset="2"/>
        <a:buChar char="§"/>
        <a:tabLst/>
        <a:defRPr sz="3200" kern="1200">
          <a:solidFill>
            <a:schemeClr val="tx1"/>
          </a:solidFill>
          <a:latin typeface="+mn-lt"/>
          <a:ea typeface="+mn-ea"/>
          <a:cs typeface="+mn-cs"/>
        </a:defRPr>
      </a:lvl1pPr>
      <a:lvl2pPr marL="684213" marR="0" indent="-338138" algn="l" defTabSz="914400" rtl="0" eaLnBrk="1" fontAlgn="auto" latinLnBrk="0" hangingPunct="1">
        <a:lnSpc>
          <a:spcPct val="100000"/>
        </a:lnSpc>
        <a:spcBef>
          <a:spcPct val="20000"/>
        </a:spcBef>
        <a:spcAft>
          <a:spcPts val="0"/>
        </a:spcAft>
        <a:buClr>
          <a:srgbClr val="33A23D"/>
        </a:buClr>
        <a:buSzTx/>
        <a:buFont typeface="Wingdings" pitchFamily="2" charset="2"/>
        <a:buChar char="§"/>
        <a:tabLst/>
        <a:defRPr sz="2800" kern="1200">
          <a:solidFill>
            <a:schemeClr val="tx1"/>
          </a:solidFill>
          <a:latin typeface="+mn-lt"/>
          <a:ea typeface="+mn-ea"/>
          <a:cs typeface="+mn-cs"/>
        </a:defRPr>
      </a:lvl2pPr>
      <a:lvl3pPr marL="1030288" marR="0" indent="-346075" algn="l" defTabSz="1030288" rtl="0" eaLnBrk="1" fontAlgn="auto" latinLnBrk="0" hangingPunct="1">
        <a:lnSpc>
          <a:spcPct val="100000"/>
        </a:lnSpc>
        <a:spcBef>
          <a:spcPct val="20000"/>
        </a:spcBef>
        <a:spcAft>
          <a:spcPts val="0"/>
        </a:spcAft>
        <a:buClr>
          <a:srgbClr val="33A23D"/>
        </a:buClr>
        <a:buSzTx/>
        <a:buFont typeface="Calibri" pitchFamily="34" charset="0"/>
        <a:buChar char="—"/>
        <a:tabLst/>
        <a:defRPr sz="2400" kern="1200">
          <a:solidFill>
            <a:schemeClr val="tx1"/>
          </a:solidFill>
          <a:latin typeface="+mn-lt"/>
          <a:ea typeface="+mn-ea"/>
          <a:cs typeface="+mn-cs"/>
        </a:defRPr>
      </a:lvl3pPr>
      <a:lvl4pPr marL="1376363" marR="0" indent="-346075" algn="l" defTabSz="914400" rtl="0" eaLnBrk="1" fontAlgn="auto" latinLnBrk="0" hangingPunct="1">
        <a:lnSpc>
          <a:spcPct val="100000"/>
        </a:lnSpc>
        <a:spcBef>
          <a:spcPct val="20000"/>
        </a:spcBef>
        <a:spcAft>
          <a:spcPts val="0"/>
        </a:spcAft>
        <a:buClr>
          <a:srgbClr val="33A23D"/>
        </a:buClr>
        <a:buSzTx/>
        <a:buFont typeface="Arial" pitchFamily="34" charset="0"/>
        <a:buChar char="•"/>
        <a:tabLst/>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6.xml"/></Relationships>
</file>

<file path=ppt/slides/_rels/slide10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6.xml"/></Relationships>
</file>

<file path=ppt/slides/_rels/slide10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1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1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1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1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1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1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1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0.jpe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1.jpeg"/><Relationship Id="rId1" Type="http://schemas.openxmlformats.org/officeDocument/2006/relationships/slideLayout" Target="../slideLayouts/slideLayout15.xml"/></Relationships>
</file>

<file path=ppt/slides/_rels/slide1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1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1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2.jpeg"/><Relationship Id="rId1" Type="http://schemas.openxmlformats.org/officeDocument/2006/relationships/slideLayout" Target="../slideLayouts/slideLayout15.xml"/></Relationships>
</file>

<file path=ppt/slides/_rels/slide1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1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1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1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1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1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6.xml"/></Relationships>
</file>

<file path=ppt/slides/_rels/slide13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6.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5.jpeg"/><Relationship Id="rId1" Type="http://schemas.openxmlformats.org/officeDocument/2006/relationships/slideLayout" Target="../slideLayouts/slideLayout16.xml"/></Relationships>
</file>

<file path=ppt/slides/_rels/slide1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6.xml"/></Relationships>
</file>

<file path=ppt/slides/_rels/slide13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6.xml"/></Relationships>
</file>

<file path=ppt/slides/_rels/slide13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6.xml"/></Relationships>
</file>

<file path=ppt/slides/_rels/slide13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1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6.xml"/></Relationships>
</file>

<file path=ppt/slides/_rels/slide1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6.xml"/></Relationships>
</file>

<file path=ppt/slides/_rels/slide14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6.xml"/></Relationships>
</file>

<file path=ppt/slides/_rels/slide14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6.xml"/></Relationships>
</file>

<file path=ppt/slides/_rels/slide14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6.xml"/></Relationships>
</file>

<file path=ppt/slides/_rels/slide1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6.xml"/></Relationships>
</file>

<file path=ppt/slides/_rels/slide14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4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148.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jpeg"/><Relationship Id="rId1" Type="http://schemas.openxmlformats.org/officeDocument/2006/relationships/slideLayout" Target="../slideLayouts/slideLayout14.xml"/><Relationship Id="rId4" Type="http://schemas.openxmlformats.org/officeDocument/2006/relationships/image" Target="../media/image5.jpeg"/></Relationships>
</file>

<file path=ppt/slides/_rels/slide14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15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15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5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15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15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155.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5.jpe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15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5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6.xml"/></Relationships>
</file>

<file path=ppt/slides/_rels/slide15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7.xml"/></Relationships>
</file>

<file path=ppt/slides/_rels/slide16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6.xml"/></Relationships>
</file>

<file path=ppt/slides/_rels/slide16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6.xml"/></Relationships>
</file>

<file path=ppt/slides/_rels/slide16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6.xml"/></Relationships>
</file>

<file path=ppt/slides/_rels/slide16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3.xml"/><Relationship Id="rId4" Type="http://schemas.openxmlformats.org/officeDocument/2006/relationships/image" Target="../media/image5.jpeg"/></Relationships>
</file>

<file path=ppt/slides/_rels/slide16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16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167.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diagramLayout" Target="../diagrams/layout3.xml"/><Relationship Id="rId7" Type="http://schemas.openxmlformats.org/officeDocument/2006/relationships/image" Target="../media/image40.jpeg"/><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17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17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17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17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17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7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17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17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1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78.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5.jpeg"/><Relationship Id="rId2" Type="http://schemas.openxmlformats.org/officeDocument/2006/relationships/diagramData" Target="../diagrams/data4.xml"/><Relationship Id="rId1" Type="http://schemas.openxmlformats.org/officeDocument/2006/relationships/slideLayout" Target="../slideLayouts/slideLayout1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9.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5.jpeg"/><Relationship Id="rId2" Type="http://schemas.openxmlformats.org/officeDocument/2006/relationships/diagramData" Target="../diagrams/data5.xml"/><Relationship Id="rId1" Type="http://schemas.openxmlformats.org/officeDocument/2006/relationships/slideLayout" Target="../slideLayouts/slideLayout1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0.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5.jpeg"/><Relationship Id="rId2" Type="http://schemas.openxmlformats.org/officeDocument/2006/relationships/diagramData" Target="../diagrams/data6.xml"/><Relationship Id="rId1" Type="http://schemas.openxmlformats.org/officeDocument/2006/relationships/slideLayout" Target="../slideLayouts/slideLayout1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81.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5.jpeg"/><Relationship Id="rId2" Type="http://schemas.openxmlformats.org/officeDocument/2006/relationships/diagramData" Target="../diagrams/data7.xml"/><Relationship Id="rId1" Type="http://schemas.openxmlformats.org/officeDocument/2006/relationships/slideLayout" Target="../slideLayouts/slideLayout1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8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18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8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18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18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8.jpeg"/><Relationship Id="rId1" Type="http://schemas.openxmlformats.org/officeDocument/2006/relationships/slideLayout" Target="../slideLayouts/slideLayout14.xml"/></Relationships>
</file>

<file path=ppt/slides/_rels/slide18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18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18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19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19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19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19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19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19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19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19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20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1.xml"/><Relationship Id="rId4" Type="http://schemas.openxmlformats.org/officeDocument/2006/relationships/image" Target="../media/image5.jpeg"/></Relationships>
</file>

<file path=ppt/slides/_rels/slide20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1.xml"/><Relationship Id="rId4" Type="http://schemas.openxmlformats.org/officeDocument/2006/relationships/image" Target="../media/image5.jpeg"/></Relationships>
</file>

<file path=ppt/slides/_rels/slide20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21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5.jpeg"/></Relationships>
</file>

<file path=ppt/slides/_rels/slide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5.jpeg"/></Relationships>
</file>

<file path=ppt/slides/_rels/slide3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5.jpeg"/><Relationship Id="rId4" Type="http://schemas.openxmlformats.org/officeDocument/2006/relationships/image" Target="../media/image11.png"/></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5.jpeg"/></Relationships>
</file>

<file path=ppt/slides/_rels/slide4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13.xml"/><Relationship Id="rId1" Type="http://schemas.openxmlformats.org/officeDocument/2006/relationships/themeOverride" Target="../theme/themeOverride1.xml"/></Relationships>
</file>

<file path=ppt/slides/_rels/slide4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5.xml"/><Relationship Id="rId4" Type="http://schemas.openxmlformats.org/officeDocument/2006/relationships/image" Target="../media/image5.jpeg"/></Relationships>
</file>

<file path=ppt/slides/_rels/slide5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5.jpeg"/></Relationships>
</file>

<file path=ppt/slides/_rels/slide5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5.jpeg"/><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5.jpeg"/></Relationships>
</file>

<file path=ppt/slides/_rels/slide6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4.xml"/><Relationship Id="rId4" Type="http://schemas.openxmlformats.org/officeDocument/2006/relationships/image" Target="../media/image5.jpeg"/></Relationships>
</file>

<file path=ppt/slides/_rels/slide6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6.xml"/></Relationships>
</file>

<file path=ppt/slides/_rels/slide8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6.xml"/></Relationships>
</file>

<file path=ppt/slides/_rels/slide8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6.xml"/></Relationships>
</file>

<file path=ppt/slides/_rels/slide8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9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6.xml"/></Relationships>
</file>

<file path=ppt/slides/_rels/slide9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9.jpeg"/><Relationship Id="rId1" Type="http://schemas.openxmlformats.org/officeDocument/2006/relationships/slideLayout" Target="../slideLayouts/slideLayout16.xml"/></Relationships>
</file>

<file path=ppt/slides/_rels/slide9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6.xml"/></Relationships>
</file>

<file path=ppt/slides/_rels/slide9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6.xml"/></Relationships>
</file>

<file path=ppt/slides/_rels/slide9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0" y="1700808"/>
            <a:ext cx="9144000" cy="23762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ctrTitle"/>
          </p:nvPr>
        </p:nvSpPr>
        <p:spPr>
          <a:xfrm>
            <a:off x="611560" y="2174999"/>
            <a:ext cx="7920880" cy="1470025"/>
          </a:xfrm>
        </p:spPr>
        <p:txBody>
          <a:bodyPr>
            <a:noAutofit/>
          </a:bodyPr>
          <a:lstStyle/>
          <a:p>
            <a:r>
              <a:rPr lang="en-US" sz="3200" b="1" i="1" dirty="0" smtClean="0">
                <a:solidFill>
                  <a:schemeClr val="bg1"/>
                </a:solidFill>
                <a:effectLst>
                  <a:outerShdw blurRad="38100" dist="38100" dir="2700000" algn="tl">
                    <a:srgbClr val="000000">
                      <a:alpha val="43137"/>
                    </a:srgbClr>
                  </a:outerShdw>
                </a:effectLst>
                <a:latin typeface="Tekton Pro Cond" pitchFamily="34" charset="0"/>
              </a:rPr>
              <a:t>Community Health Assistance (CHAs)/CHEWs Training Package </a:t>
            </a:r>
            <a:endParaRPr lang="en-US" sz="3200" b="1" i="1" dirty="0">
              <a:solidFill>
                <a:schemeClr val="bg1"/>
              </a:solidFill>
              <a:effectLst>
                <a:outerShdw blurRad="38100" dist="38100" dir="2700000" algn="tl">
                  <a:srgbClr val="000000">
                    <a:alpha val="43137"/>
                  </a:srgbClr>
                </a:outerShdw>
              </a:effectLst>
              <a:latin typeface="Tekton Pro Cond"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9412" y="3645024"/>
            <a:ext cx="5171759" cy="270631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3888" y="188640"/>
            <a:ext cx="1253056" cy="1399913"/>
          </a:xfrm>
          <a:prstGeom prst="rect">
            <a:avLst/>
          </a:prstGeom>
        </p:spPr>
      </p:pic>
    </p:spTree>
    <p:extLst>
      <p:ext uri="{BB962C8B-B14F-4D97-AF65-F5344CB8AC3E}">
        <p14:creationId xmlns:p14="http://schemas.microsoft.com/office/powerpoint/2010/main" val="37881249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0" y="0"/>
            <a:ext cx="9144000" cy="1124744"/>
          </a:xfrm>
          <a:prstGeom prst="rect">
            <a:avLst/>
          </a:prstGeom>
          <a:solidFill>
            <a:srgbClr val="0070C0"/>
          </a:solidFill>
        </p:spPr>
        <p:txBody>
          <a:bodyPr wrap="square" rtlCol="0">
            <a:spAutoFit/>
          </a:bodyPr>
          <a:lstStyle/>
          <a:p>
            <a:endParaRPr lang="en-US" dirty="0"/>
          </a:p>
        </p:txBody>
      </p:sp>
      <p:sp>
        <p:nvSpPr>
          <p:cNvPr id="2" name="Title 1"/>
          <p:cNvSpPr>
            <a:spLocks noGrp="1"/>
          </p:cNvSpPr>
          <p:nvPr>
            <p:ph type="title"/>
          </p:nvPr>
        </p:nvSpPr>
        <p:spPr>
          <a:xfrm>
            <a:off x="457200" y="274638"/>
            <a:ext cx="8229600" cy="562074"/>
          </a:xfrm>
        </p:spPr>
        <p:txBody>
          <a:bodyPr>
            <a:normAutofit fontScale="90000"/>
          </a:bodyPr>
          <a:lstStyle/>
          <a:p>
            <a:r>
              <a:rPr lang="en-US" b="1" i="1" dirty="0" smtClean="0">
                <a:solidFill>
                  <a:schemeClr val="bg1"/>
                </a:solidFill>
                <a:effectLst>
                  <a:outerShdw blurRad="38100" dist="38100" dir="2700000" algn="tl">
                    <a:srgbClr val="000000">
                      <a:alpha val="43137"/>
                    </a:srgbClr>
                  </a:outerShdw>
                </a:effectLst>
                <a:latin typeface="Tekton Pro Cond" pitchFamily="34" charset="0"/>
              </a:rPr>
              <a:t>Policies around Family Planning</a:t>
            </a:r>
            <a:endParaRPr lang="en-US" b="1" i="1" dirty="0">
              <a:solidFill>
                <a:schemeClr val="bg1"/>
              </a:solidFill>
              <a:effectLst>
                <a:outerShdw blurRad="38100" dist="38100" dir="2700000" algn="tl">
                  <a:srgbClr val="000000">
                    <a:alpha val="43137"/>
                  </a:srgbClr>
                </a:outerShdw>
              </a:effectLst>
              <a:latin typeface="Tekton Pro Cond" pitchFamily="34" charset="0"/>
            </a:endParaRPr>
          </a:p>
        </p:txBody>
      </p:sp>
      <p:sp>
        <p:nvSpPr>
          <p:cNvPr id="3" name="Content Placeholder 2"/>
          <p:cNvSpPr>
            <a:spLocks noGrp="1"/>
          </p:cNvSpPr>
          <p:nvPr>
            <p:ph idx="1"/>
          </p:nvPr>
        </p:nvSpPr>
        <p:spPr/>
        <p:txBody>
          <a:bodyPr>
            <a:normAutofit/>
          </a:bodyPr>
          <a:lstStyle/>
          <a:p>
            <a:pPr>
              <a:lnSpc>
                <a:spcPct val="110000"/>
              </a:lnSpc>
              <a:buClr>
                <a:srgbClr val="0070C0"/>
              </a:buClr>
            </a:pPr>
            <a:r>
              <a:rPr lang="en-GB" sz="2800" dirty="0"/>
              <a:t>Service providers are expected to ensure they have consistent supply of methods available in order to offer clients choice. </a:t>
            </a:r>
          </a:p>
          <a:p>
            <a:pPr marL="342900" lvl="1" indent="-342900">
              <a:lnSpc>
                <a:spcPct val="110000"/>
              </a:lnSpc>
              <a:buClr>
                <a:srgbClr val="0070C0"/>
              </a:buClr>
            </a:pPr>
            <a:r>
              <a:rPr lang="en-GB" dirty="0"/>
              <a:t>Maintenance of an efficient logistic system avoids both commodity under-stocking and overstocking</a:t>
            </a:r>
          </a:p>
          <a:p>
            <a:pPr>
              <a:lnSpc>
                <a:spcPct val="110000"/>
              </a:lnSpc>
              <a:buClr>
                <a:srgbClr val="0070C0"/>
              </a:buClr>
            </a:pPr>
            <a:r>
              <a:rPr lang="en-GB" sz="2800" dirty="0"/>
              <a:t>All providers of family planning should maintain proper records on each client and the distribution of contraceptives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5978182"/>
            <a:ext cx="676992" cy="756335"/>
          </a:xfrm>
          <a:prstGeom prst="rect">
            <a:avLst/>
          </a:prstGeom>
        </p:spPr>
      </p:pic>
    </p:spTree>
    <p:extLst>
      <p:ext uri="{BB962C8B-B14F-4D97-AF65-F5344CB8AC3E}">
        <p14:creationId xmlns:p14="http://schemas.microsoft.com/office/powerpoint/2010/main" val="315442916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normAutofit/>
          </a:bodyPr>
          <a:lstStyle/>
          <a:p>
            <a:pPr eaLnBrk="1" hangingPunct="1"/>
            <a:r>
              <a:rPr lang="en-US" sz="3500" b="1" i="1" dirty="0" smtClean="0">
                <a:effectLst>
                  <a:outerShdw blurRad="38100" dist="38100" dir="2700000" algn="tl">
                    <a:srgbClr val="000000">
                      <a:alpha val="43137"/>
                    </a:srgbClr>
                  </a:outerShdw>
                </a:effectLst>
                <a:latin typeface="Tekton Pro Cond" pitchFamily="34" charset="0"/>
              </a:rPr>
              <a:t>DELAY</a:t>
            </a:r>
            <a:endParaRPr lang="ru-RU" sz="3500" b="1" i="1" dirty="0" smtClean="0">
              <a:effectLst>
                <a:outerShdw blurRad="38100" dist="38100" dir="2700000" algn="tl">
                  <a:srgbClr val="000000">
                    <a:alpha val="43137"/>
                  </a:srgbClr>
                </a:outerShdw>
              </a:effectLst>
            </a:endParaRPr>
          </a:p>
        </p:txBody>
      </p:sp>
      <p:sp>
        <p:nvSpPr>
          <p:cNvPr id="25603" name="Rectangle 3"/>
          <p:cNvSpPr>
            <a:spLocks noGrp="1" noChangeArrowheads="1"/>
          </p:cNvSpPr>
          <p:nvPr>
            <p:ph sz="half" idx="2"/>
          </p:nvPr>
        </p:nvSpPr>
        <p:spPr>
          <a:xfrm>
            <a:off x="251520" y="1916832"/>
            <a:ext cx="8784976" cy="3456384"/>
          </a:xfrm>
        </p:spPr>
        <p:txBody>
          <a:bodyPr/>
          <a:lstStyle/>
          <a:p>
            <a:pPr eaLnBrk="1" hangingPunct="1">
              <a:buFontTx/>
              <a:buNone/>
            </a:pPr>
            <a:r>
              <a:rPr lang="en-US" sz="2800" b="1" dirty="0" smtClean="0"/>
              <a:t>Delay procedure until condition is evaluated and/or corrected</a:t>
            </a:r>
          </a:p>
          <a:p>
            <a:pPr marL="627063" lvl="1" indent="-285750" algn="just">
              <a:lnSpc>
                <a:spcPct val="90000"/>
              </a:lnSpc>
              <a:buClr>
                <a:srgbClr val="0070C0"/>
              </a:buClr>
              <a:buFont typeface="Arial" pitchFamily="34" charset="0"/>
              <a:buChar char="•"/>
            </a:pPr>
            <a:r>
              <a:rPr lang="en-US" sz="2800" dirty="0"/>
              <a:t>Local skin infection</a:t>
            </a:r>
          </a:p>
          <a:p>
            <a:pPr marL="627063" lvl="1" indent="-285750" algn="just">
              <a:lnSpc>
                <a:spcPct val="90000"/>
              </a:lnSpc>
              <a:buClr>
                <a:srgbClr val="0070C0"/>
              </a:buClr>
              <a:buFont typeface="Arial" pitchFamily="34" charset="0"/>
              <a:buChar char="•"/>
            </a:pPr>
            <a:r>
              <a:rPr lang="en-US" sz="2800" dirty="0"/>
              <a:t>Active STI or Systemic infection </a:t>
            </a:r>
          </a:p>
          <a:p>
            <a:pPr marL="627063" lvl="1" indent="-285750" algn="just">
              <a:lnSpc>
                <a:spcPct val="90000"/>
              </a:lnSpc>
              <a:buClr>
                <a:srgbClr val="0070C0"/>
              </a:buClr>
              <a:buFont typeface="Arial" pitchFamily="34" charset="0"/>
              <a:buChar char="•"/>
            </a:pPr>
            <a:r>
              <a:rPr lang="en-US" sz="2800" dirty="0"/>
              <a:t>Filariasis or elephantiasis</a:t>
            </a:r>
          </a:p>
          <a:p>
            <a:pPr marL="627063" lvl="1" indent="-285750" algn="just">
              <a:lnSpc>
                <a:spcPct val="90000"/>
              </a:lnSpc>
              <a:buClr>
                <a:srgbClr val="0070C0"/>
              </a:buClr>
              <a:buFont typeface="Arial" pitchFamily="34" charset="0"/>
              <a:buChar char="•"/>
            </a:pPr>
            <a:r>
              <a:rPr lang="en-US" sz="2800" dirty="0"/>
              <a:t>Intra-scrotal mass</a:t>
            </a:r>
            <a:endParaRPr lang="ru-RU" sz="28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978182"/>
            <a:ext cx="676992" cy="756335"/>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8598066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ormAutofit/>
          </a:bodyPr>
          <a:lstStyle/>
          <a:p>
            <a:pPr eaLnBrk="1" hangingPunct="1"/>
            <a:r>
              <a:rPr lang="en-US" sz="3500" b="1" i="1" dirty="0" smtClean="0">
                <a:effectLst>
                  <a:outerShdw blurRad="38100" dist="38100" dir="2700000" algn="tl">
                    <a:srgbClr val="000000">
                      <a:alpha val="43137"/>
                    </a:srgbClr>
                  </a:outerShdw>
                </a:effectLst>
                <a:latin typeface="Tekton Pro Cond" pitchFamily="34" charset="0"/>
              </a:rPr>
              <a:t>SPECIAL</a:t>
            </a:r>
            <a:endParaRPr lang="ru-RU" sz="3500" b="1" i="1" dirty="0" smtClean="0">
              <a:effectLst>
                <a:outerShdw blurRad="38100" dist="38100" dir="2700000" algn="tl">
                  <a:srgbClr val="000000">
                    <a:alpha val="43137"/>
                  </a:srgbClr>
                </a:outerShdw>
              </a:effectLst>
            </a:endParaRPr>
          </a:p>
        </p:txBody>
      </p:sp>
      <p:sp>
        <p:nvSpPr>
          <p:cNvPr id="26627" name="Rectangle 3"/>
          <p:cNvSpPr>
            <a:spLocks noGrp="1" noChangeArrowheads="1"/>
          </p:cNvSpPr>
          <p:nvPr>
            <p:ph sz="half" idx="2"/>
          </p:nvPr>
        </p:nvSpPr>
        <p:spPr>
          <a:xfrm>
            <a:off x="1475656" y="1700808"/>
            <a:ext cx="6336704" cy="2478261"/>
          </a:xfrm>
        </p:spPr>
        <p:txBody>
          <a:bodyPr/>
          <a:lstStyle/>
          <a:p>
            <a:pPr eaLnBrk="1" hangingPunct="1">
              <a:buFontTx/>
              <a:buNone/>
            </a:pPr>
            <a:r>
              <a:rPr lang="en-US" sz="2800" b="1" dirty="0" smtClean="0"/>
              <a:t>Procedure requires experienced surgical </a:t>
            </a:r>
          </a:p>
          <a:p>
            <a:pPr eaLnBrk="1" hangingPunct="1">
              <a:buFontTx/>
              <a:buNone/>
            </a:pPr>
            <a:r>
              <a:rPr lang="en-US" sz="2800" b="1" dirty="0" smtClean="0"/>
              <a:t>team, equipment for GA, </a:t>
            </a:r>
          </a:p>
          <a:p>
            <a:pPr marL="2000250" lvl="4" indent="-285750" algn="just">
              <a:lnSpc>
                <a:spcPct val="90000"/>
              </a:lnSpc>
              <a:buClr>
                <a:srgbClr val="0070C0"/>
              </a:buClr>
            </a:pPr>
            <a:r>
              <a:rPr lang="en-US" sz="2800" dirty="0" smtClean="0"/>
              <a:t>C</a:t>
            </a:r>
            <a:r>
              <a:rPr lang="en-US" sz="2800" dirty="0"/>
              <a:t>oagulation disorders</a:t>
            </a:r>
          </a:p>
          <a:p>
            <a:pPr marL="2000250" lvl="4" indent="-285750" algn="just">
              <a:lnSpc>
                <a:spcPct val="90000"/>
              </a:lnSpc>
              <a:buClr>
                <a:srgbClr val="0070C0"/>
              </a:buClr>
            </a:pPr>
            <a:r>
              <a:rPr lang="en-US" sz="2800" dirty="0"/>
              <a:t>AIDS</a:t>
            </a:r>
          </a:p>
          <a:p>
            <a:pPr marL="2000250" lvl="4" indent="-285750" algn="just">
              <a:lnSpc>
                <a:spcPct val="90000"/>
              </a:lnSpc>
              <a:buClr>
                <a:srgbClr val="0070C0"/>
              </a:buClr>
            </a:pPr>
            <a:r>
              <a:rPr lang="en-US" sz="2800" dirty="0"/>
              <a:t>Inguinal hernia </a:t>
            </a:r>
            <a:endParaRPr lang="ru-RU" sz="28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978182"/>
            <a:ext cx="676992" cy="756335"/>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988388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0" y="1844824"/>
            <a:ext cx="9144000" cy="20882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ctrTitle"/>
          </p:nvPr>
        </p:nvSpPr>
        <p:spPr>
          <a:xfrm>
            <a:off x="819091" y="2060848"/>
            <a:ext cx="7772400" cy="1470025"/>
          </a:xfrm>
        </p:spPr>
        <p:txBody>
          <a:bodyPr>
            <a:noAutofit/>
          </a:bodyPr>
          <a:lstStyle/>
          <a:p>
            <a:r>
              <a:rPr lang="en-GB" sz="4800" b="1" i="1" dirty="0">
                <a:solidFill>
                  <a:schemeClr val="bg1"/>
                </a:solidFill>
                <a:effectLst>
                  <a:outerShdw blurRad="38100" dist="38100" dir="2700000" algn="tl">
                    <a:srgbClr val="000000">
                      <a:alpha val="43137"/>
                    </a:srgbClr>
                  </a:outerShdw>
                </a:effectLst>
                <a:latin typeface="Tekton Pro Cond" pitchFamily="34" charset="0"/>
              </a:rPr>
              <a:t>Lactation </a:t>
            </a:r>
            <a:r>
              <a:rPr lang="en-GB" sz="4800" b="1" i="1" dirty="0" smtClean="0">
                <a:solidFill>
                  <a:schemeClr val="bg1"/>
                </a:solidFill>
                <a:effectLst>
                  <a:outerShdw blurRad="38100" dist="38100" dir="2700000" algn="tl">
                    <a:srgbClr val="000000">
                      <a:alpha val="43137"/>
                    </a:srgbClr>
                  </a:outerShdw>
                </a:effectLst>
                <a:latin typeface="Tekton Pro Cond" pitchFamily="34" charset="0"/>
              </a:rPr>
              <a:t>Amenorrhoea </a:t>
            </a:r>
            <a:br>
              <a:rPr lang="en-GB" sz="4800" b="1" i="1" dirty="0" smtClean="0">
                <a:solidFill>
                  <a:schemeClr val="bg1"/>
                </a:solidFill>
                <a:effectLst>
                  <a:outerShdw blurRad="38100" dist="38100" dir="2700000" algn="tl">
                    <a:srgbClr val="000000">
                      <a:alpha val="43137"/>
                    </a:srgbClr>
                  </a:outerShdw>
                </a:effectLst>
                <a:latin typeface="Tekton Pro Cond" pitchFamily="34" charset="0"/>
              </a:rPr>
            </a:br>
            <a:r>
              <a:rPr lang="en-GB" sz="4800" b="1" i="1" dirty="0" smtClean="0">
                <a:solidFill>
                  <a:schemeClr val="bg1"/>
                </a:solidFill>
                <a:effectLst>
                  <a:outerShdw blurRad="38100" dist="38100" dir="2700000" algn="tl">
                    <a:srgbClr val="000000">
                      <a:alpha val="43137"/>
                    </a:srgbClr>
                  </a:outerShdw>
                </a:effectLst>
                <a:latin typeface="Tekton Pro Cond" pitchFamily="34" charset="0"/>
              </a:rPr>
              <a:t>Method </a:t>
            </a:r>
            <a:r>
              <a:rPr lang="en-GB" sz="4800" b="1" i="1" dirty="0">
                <a:solidFill>
                  <a:schemeClr val="bg1"/>
                </a:solidFill>
                <a:effectLst>
                  <a:outerShdw blurRad="38100" dist="38100" dir="2700000" algn="tl">
                    <a:srgbClr val="000000">
                      <a:alpha val="43137"/>
                    </a:srgbClr>
                  </a:outerShdw>
                </a:effectLst>
                <a:latin typeface="Tekton Pro Cond" pitchFamily="34" charset="0"/>
              </a:rPr>
              <a:t>(LAM)</a:t>
            </a:r>
            <a:endParaRPr lang="en-GB" sz="4800" i="1" dirty="0">
              <a:solidFill>
                <a:schemeClr val="bg1"/>
              </a:solidFill>
              <a:effectLst>
                <a:outerShdw blurRad="38100" dist="38100" dir="2700000" algn="tl">
                  <a:srgbClr val="000000">
                    <a:alpha val="43137"/>
                  </a:srgbClr>
                </a:outerShdw>
              </a:effectLst>
              <a:latin typeface="Tekton Pro Cond"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9412" y="3645024"/>
            <a:ext cx="5171759" cy="270631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9912" y="111956"/>
            <a:ext cx="1396917" cy="1560635"/>
          </a:xfrm>
          <a:prstGeom prst="rect">
            <a:avLst/>
          </a:prstGeom>
        </p:spPr>
      </p:pic>
    </p:spTree>
    <p:extLst>
      <p:ext uri="{BB962C8B-B14F-4D97-AF65-F5344CB8AC3E}">
        <p14:creationId xmlns:p14="http://schemas.microsoft.com/office/powerpoint/2010/main" val="70098189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200944" y="260648"/>
            <a:ext cx="6419056" cy="634082"/>
          </a:xfrm>
        </p:spPr>
        <p:txBody>
          <a:bodyPr>
            <a:noAutofit/>
          </a:bodyPr>
          <a:lstStyle/>
          <a:p>
            <a:r>
              <a:rPr lang="en-GB" b="1" i="1" dirty="0" smtClean="0">
                <a:effectLst>
                  <a:outerShdw blurRad="38100" dist="38100" dir="2700000" algn="tl">
                    <a:srgbClr val="000000">
                      <a:alpha val="43137"/>
                    </a:srgbClr>
                  </a:outerShdw>
                </a:effectLst>
                <a:latin typeface="Tekton Pro Cond" pitchFamily="34" charset="0"/>
              </a:rPr>
              <a:t>Definition</a:t>
            </a:r>
            <a:endParaRPr lang="en-GB" b="1" i="1" dirty="0">
              <a:effectLst>
                <a:outerShdw blurRad="38100" dist="38100" dir="2700000" algn="tl">
                  <a:srgbClr val="000000">
                    <a:alpha val="43137"/>
                  </a:srgbClr>
                </a:outerShdw>
              </a:effectLst>
              <a:latin typeface="Tekton Pro Cond" pitchFamily="34" charset="0"/>
            </a:endParaRPr>
          </a:p>
        </p:txBody>
      </p:sp>
      <p:sp>
        <p:nvSpPr>
          <p:cNvPr id="3" name="Content Placeholder 2"/>
          <p:cNvSpPr>
            <a:spLocks noGrp="1"/>
          </p:cNvSpPr>
          <p:nvPr>
            <p:ph idx="1"/>
          </p:nvPr>
        </p:nvSpPr>
        <p:spPr>
          <a:xfrm>
            <a:off x="395536" y="1151660"/>
            <a:ext cx="8229600" cy="1197220"/>
          </a:xfrm>
        </p:spPr>
        <p:txBody>
          <a:bodyPr>
            <a:normAutofit lnSpcReduction="10000"/>
          </a:bodyPr>
          <a:lstStyle/>
          <a:p>
            <a:pPr marL="0" indent="0">
              <a:lnSpc>
                <a:spcPct val="90000"/>
              </a:lnSpc>
              <a:buNone/>
            </a:pPr>
            <a:r>
              <a:rPr lang="en-GB" sz="2800" dirty="0" smtClean="0"/>
              <a:t>The </a:t>
            </a:r>
            <a:r>
              <a:rPr lang="en-GB" sz="2800" dirty="0"/>
              <a:t>term Lactation </a:t>
            </a:r>
            <a:r>
              <a:rPr lang="en-GB" sz="2800" dirty="0" smtClean="0"/>
              <a:t>Amenorrhoea </a:t>
            </a:r>
            <a:r>
              <a:rPr lang="en-GB" sz="2800" dirty="0"/>
              <a:t>Method (LAM) refers to the traditional method of breast-feeding as a family planning </a:t>
            </a:r>
            <a:r>
              <a:rPr lang="en-GB" sz="2800" dirty="0" smtClean="0"/>
              <a:t>method</a:t>
            </a:r>
            <a:endParaRPr lang="en-GB" sz="28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978182"/>
            <a:ext cx="676992" cy="756335"/>
          </a:xfrm>
          <a:prstGeom prst="rect">
            <a:avLst/>
          </a:prstGeom>
        </p:spPr>
      </p:pic>
      <p:sp>
        <p:nvSpPr>
          <p:cNvPr id="6" name="Title 1"/>
          <p:cNvSpPr txBox="1">
            <a:spLocks/>
          </p:cNvSpPr>
          <p:nvPr/>
        </p:nvSpPr>
        <p:spPr>
          <a:xfrm>
            <a:off x="2497088" y="2420888"/>
            <a:ext cx="3826768" cy="74583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800" b="1"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ekton Pro Cond" pitchFamily="34" charset="0"/>
                <a:ea typeface="+mj-ea"/>
                <a:cs typeface="+mj-cs"/>
              </a:rPr>
              <a:t>Mechanism of Action</a:t>
            </a:r>
            <a:endParaRPr kumimoji="0" lang="en-GB" sz="2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ekton Pro Cond" pitchFamily="34" charset="0"/>
              <a:ea typeface="+mj-ea"/>
              <a:cs typeface="+mj-cs"/>
            </a:endParaRPr>
          </a:p>
        </p:txBody>
      </p:sp>
      <p:sp>
        <p:nvSpPr>
          <p:cNvPr id="7" name="Content Placeholder 2"/>
          <p:cNvSpPr txBox="1">
            <a:spLocks/>
          </p:cNvSpPr>
          <p:nvPr/>
        </p:nvSpPr>
        <p:spPr>
          <a:xfrm>
            <a:off x="908906" y="3356992"/>
            <a:ext cx="7819952" cy="2809084"/>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100000"/>
              </a:lnSpc>
              <a:spcBef>
                <a:spcPct val="20000"/>
              </a:spcBef>
              <a:spcAft>
                <a:spcPts val="0"/>
              </a:spcAft>
              <a:buClr>
                <a:srgbClr val="33A23D"/>
              </a:buClr>
              <a:buSzTx/>
              <a:buFont typeface="Wingdings" pitchFamily="2" charset="2"/>
              <a:buChar char="§"/>
              <a:tabLst/>
              <a:defRPr sz="3200" kern="1200">
                <a:solidFill>
                  <a:schemeClr val="tx1"/>
                </a:solidFill>
                <a:latin typeface="+mn-lt"/>
                <a:ea typeface="+mn-ea"/>
                <a:cs typeface="+mn-cs"/>
              </a:defRPr>
            </a:lvl1pPr>
            <a:lvl2pPr marL="684213" marR="0" indent="-338138" algn="l" defTabSz="914400" rtl="0" eaLnBrk="1" fontAlgn="auto" latinLnBrk="0" hangingPunct="1">
              <a:lnSpc>
                <a:spcPct val="100000"/>
              </a:lnSpc>
              <a:spcBef>
                <a:spcPct val="20000"/>
              </a:spcBef>
              <a:spcAft>
                <a:spcPts val="0"/>
              </a:spcAft>
              <a:buClr>
                <a:srgbClr val="33A23D"/>
              </a:buClr>
              <a:buSzTx/>
              <a:buFont typeface="Wingdings" pitchFamily="2" charset="2"/>
              <a:buChar char="§"/>
              <a:tabLst/>
              <a:defRPr sz="2800" kern="1200">
                <a:solidFill>
                  <a:schemeClr val="tx1"/>
                </a:solidFill>
                <a:latin typeface="+mn-lt"/>
                <a:ea typeface="+mn-ea"/>
                <a:cs typeface="+mn-cs"/>
              </a:defRPr>
            </a:lvl2pPr>
            <a:lvl3pPr marL="1030288" marR="0" indent="-346075" algn="l" defTabSz="1030288" rtl="0" eaLnBrk="1" fontAlgn="auto" latinLnBrk="0" hangingPunct="1">
              <a:lnSpc>
                <a:spcPct val="100000"/>
              </a:lnSpc>
              <a:spcBef>
                <a:spcPct val="20000"/>
              </a:spcBef>
              <a:spcAft>
                <a:spcPts val="0"/>
              </a:spcAft>
              <a:buClr>
                <a:srgbClr val="33A23D"/>
              </a:buClr>
              <a:buSzTx/>
              <a:buFont typeface="Calibri" pitchFamily="34" charset="0"/>
              <a:buChar char="—"/>
              <a:tabLst/>
              <a:defRPr sz="2400" kern="1200">
                <a:solidFill>
                  <a:schemeClr val="tx1"/>
                </a:solidFill>
                <a:latin typeface="+mn-lt"/>
                <a:ea typeface="+mn-ea"/>
                <a:cs typeface="+mn-cs"/>
              </a:defRPr>
            </a:lvl3pPr>
            <a:lvl4pPr marL="1376363" marR="0" indent="-346075" algn="l" defTabSz="914400" rtl="0" eaLnBrk="1" fontAlgn="auto" latinLnBrk="0" hangingPunct="1">
              <a:lnSpc>
                <a:spcPct val="100000"/>
              </a:lnSpc>
              <a:spcBef>
                <a:spcPct val="20000"/>
              </a:spcBef>
              <a:spcAft>
                <a:spcPts val="0"/>
              </a:spcAft>
              <a:buClr>
                <a:srgbClr val="33A23D"/>
              </a:buClr>
              <a:buSzTx/>
              <a:buFont typeface="Arial" pitchFamily="34" charset="0"/>
              <a:buChar char="•"/>
              <a:tabLst/>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
                <a:srgbClr val="0070C0"/>
              </a:buClr>
              <a:buSzTx/>
              <a:buFont typeface="Arial" panose="020B0604020202020204" pitchFamily="34" charset="0"/>
              <a:buChar char="•"/>
              <a:tabLst/>
              <a:defRPr/>
            </a:pPr>
            <a:r>
              <a:rPr kumimoji="0" lang="en-GB" sz="2000" b="0" i="0" u="none" strike="noStrike" kern="1200" cap="none" spc="0" normalizeH="0" baseline="0" noProof="0" dirty="0" smtClean="0">
                <a:ln>
                  <a:noFill/>
                </a:ln>
                <a:solidFill>
                  <a:prstClr val="black"/>
                </a:solidFill>
                <a:effectLst/>
                <a:uLnTx/>
                <a:uFillTx/>
                <a:latin typeface="Calibri"/>
                <a:ea typeface="+mn-ea"/>
                <a:cs typeface="+mn-cs"/>
              </a:rPr>
              <a:t>Inhibits ovulation</a:t>
            </a:r>
          </a:p>
          <a:p>
            <a:pPr marL="342900" marR="0" lvl="0" indent="-342900" algn="l" defTabSz="914400" rtl="0" eaLnBrk="1" fontAlgn="auto" latinLnBrk="0" hangingPunct="1">
              <a:lnSpc>
                <a:spcPct val="100000"/>
              </a:lnSpc>
              <a:spcBef>
                <a:spcPct val="20000"/>
              </a:spcBef>
              <a:spcAft>
                <a:spcPts val="0"/>
              </a:spcAft>
              <a:buClr>
                <a:srgbClr val="0070C0"/>
              </a:buClr>
              <a:buSzTx/>
              <a:buFont typeface="Arial" panose="020B0604020202020204" pitchFamily="34" charset="0"/>
              <a:buChar char="•"/>
              <a:tabLst/>
              <a:defRPr/>
            </a:pPr>
            <a:r>
              <a:rPr kumimoji="0" lang="en-GB" sz="2000" b="0" i="0" u="none" strike="noStrike" kern="1200" cap="none" spc="0" normalizeH="0" baseline="0" noProof="0" dirty="0" smtClean="0">
                <a:ln>
                  <a:noFill/>
                </a:ln>
                <a:solidFill>
                  <a:prstClr val="black"/>
                </a:solidFill>
                <a:effectLst/>
                <a:uLnTx/>
                <a:uFillTx/>
                <a:latin typeface="Calibri"/>
                <a:ea typeface="+mn-ea"/>
                <a:cs typeface="+mn-cs"/>
              </a:rPr>
              <a:t>For LAM  to be effective the following criteria must all be met</a:t>
            </a:r>
            <a:r>
              <a:rPr kumimoji="0" lang="en-GB" sz="2000" b="1" i="0" u="none" strike="noStrike" kern="1200" cap="none" spc="0" normalizeH="0" baseline="0" noProof="0" dirty="0" smtClean="0">
                <a:ln>
                  <a:noFill/>
                </a:ln>
                <a:solidFill>
                  <a:prstClr val="black"/>
                </a:solidFill>
                <a:effectLst/>
                <a:uLnTx/>
                <a:uFillTx/>
                <a:latin typeface="Calibri"/>
                <a:ea typeface="+mn-ea"/>
                <a:cs typeface="+mn-cs"/>
              </a:rPr>
              <a:t>:</a:t>
            </a:r>
          </a:p>
          <a:p>
            <a:pPr marL="1552575" marR="0" lvl="3" indent="-514350" algn="l" defTabSz="914400" rtl="0" eaLnBrk="1" fontAlgn="auto" latinLnBrk="0" hangingPunct="1">
              <a:lnSpc>
                <a:spcPct val="100000"/>
              </a:lnSpc>
              <a:spcBef>
                <a:spcPct val="20000"/>
              </a:spcBef>
              <a:spcAft>
                <a:spcPts val="0"/>
              </a:spcAft>
              <a:buClr>
                <a:srgbClr val="0070C0"/>
              </a:buClr>
              <a:buSzTx/>
              <a:buFont typeface="+mj-lt"/>
              <a:buAutoNum type="arabicPeriod"/>
              <a:tabLst/>
              <a:defRPr/>
            </a:pPr>
            <a:r>
              <a:rPr kumimoji="0" lang="en-GB" sz="1600" b="0" i="0" u="none" strike="noStrike" kern="1200" cap="none" spc="0" normalizeH="0" baseline="0" noProof="0" dirty="0" smtClean="0">
                <a:ln>
                  <a:noFill/>
                </a:ln>
                <a:solidFill>
                  <a:prstClr val="black"/>
                </a:solidFill>
                <a:effectLst/>
                <a:uLnTx/>
                <a:uFillTx/>
                <a:latin typeface="Calibri"/>
                <a:ea typeface="+mn-ea"/>
                <a:cs typeface="+mn-cs"/>
              </a:rPr>
              <a:t>The baby is less than 6 months old</a:t>
            </a:r>
          </a:p>
          <a:p>
            <a:pPr marL="1552575" marR="0" lvl="3" indent="-514350" algn="l" defTabSz="914400" rtl="0" eaLnBrk="1" fontAlgn="auto" latinLnBrk="0" hangingPunct="1">
              <a:lnSpc>
                <a:spcPct val="100000"/>
              </a:lnSpc>
              <a:spcBef>
                <a:spcPct val="20000"/>
              </a:spcBef>
              <a:spcAft>
                <a:spcPts val="0"/>
              </a:spcAft>
              <a:buClr>
                <a:srgbClr val="0070C0"/>
              </a:buClr>
              <a:buSzTx/>
              <a:buFont typeface="+mj-lt"/>
              <a:buAutoNum type="arabicPeriod"/>
              <a:tabLst/>
              <a:defRPr/>
            </a:pPr>
            <a:r>
              <a:rPr kumimoji="0" lang="en-GB" sz="1600" b="0" i="0" u="none" strike="noStrike" kern="1200" cap="none" spc="0" normalizeH="0" baseline="0" noProof="0" dirty="0" smtClean="0">
                <a:ln>
                  <a:noFill/>
                </a:ln>
                <a:solidFill>
                  <a:prstClr val="black"/>
                </a:solidFill>
                <a:effectLst/>
                <a:uLnTx/>
                <a:uFillTx/>
                <a:latin typeface="Calibri"/>
                <a:ea typeface="+mn-ea"/>
                <a:cs typeface="+mn-cs"/>
              </a:rPr>
              <a:t>The baby is breastfeeding exclusively</a:t>
            </a:r>
          </a:p>
          <a:p>
            <a:pPr marL="1552575" marR="0" lvl="3" indent="-514350" algn="l" defTabSz="914400" rtl="0" eaLnBrk="1" fontAlgn="auto" latinLnBrk="0" hangingPunct="1">
              <a:lnSpc>
                <a:spcPct val="100000"/>
              </a:lnSpc>
              <a:spcBef>
                <a:spcPct val="20000"/>
              </a:spcBef>
              <a:spcAft>
                <a:spcPts val="0"/>
              </a:spcAft>
              <a:buClr>
                <a:srgbClr val="0070C0"/>
              </a:buClr>
              <a:buSzTx/>
              <a:buFont typeface="+mj-lt"/>
              <a:buAutoNum type="arabicPeriod"/>
              <a:tabLst/>
              <a:defRPr/>
            </a:pPr>
            <a:r>
              <a:rPr kumimoji="0" lang="en-GB" sz="1600" b="0" i="0" u="none" strike="noStrike" kern="1200" cap="none" spc="0" normalizeH="0" baseline="0" noProof="0" dirty="0" smtClean="0">
                <a:ln>
                  <a:noFill/>
                </a:ln>
                <a:solidFill>
                  <a:prstClr val="black"/>
                </a:solidFill>
                <a:effectLst/>
                <a:uLnTx/>
                <a:uFillTx/>
                <a:latin typeface="Calibri"/>
                <a:ea typeface="+mn-ea"/>
                <a:cs typeface="+mn-cs"/>
              </a:rPr>
              <a:t>The woman has not resumed her menses</a:t>
            </a:r>
          </a:p>
          <a:p>
            <a:pPr marL="342900" marR="0" lvl="0" indent="-342900" algn="l" defTabSz="914400" rtl="0" eaLnBrk="1" fontAlgn="auto" latinLnBrk="0" hangingPunct="1">
              <a:lnSpc>
                <a:spcPct val="100000"/>
              </a:lnSpc>
              <a:spcBef>
                <a:spcPct val="20000"/>
              </a:spcBef>
              <a:spcAft>
                <a:spcPts val="0"/>
              </a:spcAft>
              <a:buClr>
                <a:srgbClr val="0070C0"/>
              </a:buClr>
              <a:buSzTx/>
              <a:buFont typeface="Arial" panose="020B0604020202020204" pitchFamily="34" charset="0"/>
              <a:buChar char="•"/>
              <a:tabLst/>
              <a:defRPr/>
            </a:pPr>
            <a:r>
              <a:rPr kumimoji="0" lang="en-GB" sz="2000" b="0" i="0" u="none" strike="noStrike" kern="1200" cap="none" spc="0" normalizeH="0" baseline="0" noProof="0" dirty="0" smtClean="0">
                <a:ln>
                  <a:noFill/>
                </a:ln>
                <a:solidFill>
                  <a:prstClr val="black"/>
                </a:solidFill>
                <a:effectLst/>
                <a:uLnTx/>
                <a:uFillTx/>
                <a:latin typeface="Calibri"/>
                <a:ea typeface="+mn-ea"/>
                <a:cs typeface="+mn-cs"/>
              </a:rPr>
              <a:t>When any of these 3 criteria is no longer met, another FP method must be introduced in a timely manner to ensure healthy birth spacing.</a:t>
            </a:r>
            <a:endParaRPr kumimoji="0" lang="en-GB"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Slide Number Placeholder 7"/>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1813064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034680" cy="994122"/>
          </a:xfrm>
        </p:spPr>
        <p:txBody>
          <a:bodyPr>
            <a:normAutofit/>
          </a:bodyPr>
          <a:lstStyle/>
          <a:p>
            <a:r>
              <a:rPr lang="en-GB" sz="2800" b="1" i="1" dirty="0" smtClean="0">
                <a:effectLst>
                  <a:outerShdw blurRad="38100" dist="38100" dir="2700000" algn="tl">
                    <a:srgbClr val="000000">
                      <a:alpha val="43137"/>
                    </a:srgbClr>
                  </a:outerShdw>
                </a:effectLst>
                <a:latin typeface="Tekton Pro Cond" pitchFamily="34" charset="0"/>
              </a:rPr>
              <a:t>Advantages</a:t>
            </a:r>
            <a:r>
              <a:rPr lang="en-GB" sz="2800" b="1" i="1" dirty="0" smtClean="0">
                <a:solidFill>
                  <a:schemeClr val="bg1"/>
                </a:solidFill>
                <a:effectLst>
                  <a:outerShdw blurRad="38100" dist="38100" dir="2700000" algn="tl">
                    <a:srgbClr val="000000">
                      <a:alpha val="43137"/>
                    </a:srgbClr>
                  </a:outerShdw>
                </a:effectLst>
                <a:latin typeface="Tekton Pro Cond" pitchFamily="34" charset="0"/>
              </a:rPr>
              <a:t> </a:t>
            </a:r>
            <a:endParaRPr lang="en-GB" sz="2800" b="1" i="1" dirty="0">
              <a:solidFill>
                <a:schemeClr val="bg1"/>
              </a:solidFill>
              <a:effectLst>
                <a:outerShdw blurRad="38100" dist="38100" dir="2700000" algn="tl">
                  <a:srgbClr val="000000">
                    <a:alpha val="43137"/>
                  </a:srgbClr>
                </a:outerShdw>
              </a:effectLst>
              <a:latin typeface="Tekton Pro Cond" pitchFamily="34" charset="0"/>
            </a:endParaRPr>
          </a:p>
        </p:txBody>
      </p:sp>
      <p:sp>
        <p:nvSpPr>
          <p:cNvPr id="3" name="Content Placeholder 2"/>
          <p:cNvSpPr>
            <a:spLocks noGrp="1"/>
          </p:cNvSpPr>
          <p:nvPr>
            <p:ph idx="1"/>
          </p:nvPr>
        </p:nvSpPr>
        <p:spPr>
          <a:xfrm>
            <a:off x="457200" y="1600200"/>
            <a:ext cx="3106688" cy="4525963"/>
          </a:xfrm>
        </p:spPr>
        <p:txBody>
          <a:bodyPr/>
          <a:lstStyle/>
          <a:p>
            <a:pPr lvl="0">
              <a:buClr>
                <a:srgbClr val="0070C0"/>
              </a:buClr>
              <a:buFont typeface="Arial" panose="020B0604020202020204" pitchFamily="34" charset="0"/>
              <a:buChar char="•"/>
            </a:pPr>
            <a:r>
              <a:rPr lang="en-GB" sz="2000" dirty="0"/>
              <a:t>Effective protection against pregnancy as long as all three LAM criteria are met</a:t>
            </a:r>
          </a:p>
          <a:p>
            <a:pPr lvl="0">
              <a:buClr>
                <a:srgbClr val="0070C0"/>
              </a:buClr>
              <a:buFont typeface="Arial" panose="020B0604020202020204" pitchFamily="34" charset="0"/>
              <a:buChar char="•"/>
            </a:pPr>
            <a:r>
              <a:rPr lang="en-GB" sz="2000" dirty="0"/>
              <a:t>Does not interfere with sexual activity</a:t>
            </a:r>
          </a:p>
          <a:p>
            <a:pPr lvl="0">
              <a:buClr>
                <a:srgbClr val="0070C0"/>
              </a:buClr>
              <a:buFont typeface="Arial" panose="020B0604020202020204" pitchFamily="34" charset="0"/>
              <a:buChar char="•"/>
            </a:pPr>
            <a:r>
              <a:rPr lang="en-GB" sz="2000" dirty="0"/>
              <a:t>No known health risks</a:t>
            </a:r>
          </a:p>
          <a:p>
            <a:pPr lvl="0">
              <a:buClr>
                <a:srgbClr val="0070C0"/>
              </a:buClr>
              <a:buFont typeface="Arial" panose="020B0604020202020204" pitchFamily="34" charset="0"/>
              <a:buChar char="•"/>
            </a:pPr>
            <a:r>
              <a:rPr lang="en-GB" sz="2000" dirty="0"/>
              <a:t>Return to fertility is immediate</a:t>
            </a:r>
          </a:p>
          <a:p>
            <a:pPr lvl="0">
              <a:buClr>
                <a:srgbClr val="0070C0"/>
              </a:buClr>
              <a:buFont typeface="Arial" panose="020B0604020202020204" pitchFamily="34" charset="0"/>
              <a:buChar char="•"/>
            </a:pPr>
            <a:r>
              <a:rPr lang="en-US" sz="2000" dirty="0"/>
              <a:t>Affordable- no direct costs for family planning</a:t>
            </a:r>
          </a:p>
          <a:p>
            <a:pPr lvl="0">
              <a:buClr>
                <a:srgbClr val="0070C0"/>
              </a:buClr>
              <a:buFont typeface="Arial" panose="020B0604020202020204" pitchFamily="34" charset="0"/>
              <a:buChar char="•"/>
            </a:pPr>
            <a:endParaRPr lang="en-GB" sz="2000" dirty="0"/>
          </a:p>
          <a:p>
            <a:endParaRPr lang="en-GB" dirty="0"/>
          </a:p>
        </p:txBody>
      </p:sp>
      <p:sp>
        <p:nvSpPr>
          <p:cNvPr id="5" name="Title 1"/>
          <p:cNvSpPr txBox="1">
            <a:spLocks/>
          </p:cNvSpPr>
          <p:nvPr/>
        </p:nvSpPr>
        <p:spPr>
          <a:xfrm>
            <a:off x="4860032" y="418654"/>
            <a:ext cx="3178696" cy="70609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800" b="1"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Tekton Pro Cond" pitchFamily="34" charset="0"/>
                <a:ea typeface="+mj-ea"/>
                <a:cs typeface="+mj-cs"/>
              </a:rPr>
              <a:t>Limitations</a:t>
            </a:r>
            <a:r>
              <a:rPr kumimoji="0" lang="en-GB" sz="2800" b="1" i="1" u="none" strike="noStrike" kern="1200" cap="none" spc="0" normalizeH="0" baseline="0" noProof="0" smtClean="0">
                <a:ln>
                  <a:noFill/>
                </a:ln>
                <a:solidFill>
                  <a:prstClr val="white"/>
                </a:solidFill>
                <a:effectLst>
                  <a:outerShdw blurRad="38100" dist="38100" dir="2700000" algn="tl">
                    <a:srgbClr val="000000">
                      <a:alpha val="43137"/>
                    </a:srgbClr>
                  </a:outerShdw>
                </a:effectLst>
                <a:uLnTx/>
                <a:uFillTx/>
                <a:latin typeface="Tekton Pro Cond" pitchFamily="34" charset="0"/>
                <a:ea typeface="+mj-ea"/>
                <a:cs typeface="+mj-cs"/>
              </a:rPr>
              <a:t> </a:t>
            </a:r>
            <a:endParaRPr kumimoji="0" lang="en-GB" sz="28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ekton Pro Cond" pitchFamily="34" charset="0"/>
              <a:ea typeface="+mj-ea"/>
              <a:cs typeface="+mj-cs"/>
            </a:endParaRPr>
          </a:p>
        </p:txBody>
      </p:sp>
      <p:sp>
        <p:nvSpPr>
          <p:cNvPr id="6" name="Content Placeholder 2"/>
          <p:cNvSpPr txBox="1">
            <a:spLocks/>
          </p:cNvSpPr>
          <p:nvPr/>
        </p:nvSpPr>
        <p:spPr>
          <a:xfrm>
            <a:off x="4355976" y="1412776"/>
            <a:ext cx="4330824" cy="4525963"/>
          </a:xfrm>
          <a:prstGeom prst="rect">
            <a:avLst/>
          </a:prstGeom>
        </p:spPr>
        <p:txBody>
          <a:bodyPr vert="horz" lIns="91440" tIns="45720" rIns="91440" bIns="45720" rtlCol="0">
            <a:normAutofit fontScale="92500"/>
          </a:bodyPr>
          <a:lstStyle>
            <a:lvl1pPr marL="342900" marR="0" indent="-342900" algn="l" defTabSz="914400" rtl="0" eaLnBrk="1" fontAlgn="auto" latinLnBrk="0" hangingPunct="1">
              <a:lnSpc>
                <a:spcPct val="100000"/>
              </a:lnSpc>
              <a:spcBef>
                <a:spcPct val="20000"/>
              </a:spcBef>
              <a:spcAft>
                <a:spcPts val="0"/>
              </a:spcAft>
              <a:buClr>
                <a:srgbClr val="33A23D"/>
              </a:buClr>
              <a:buSzTx/>
              <a:buFont typeface="Wingdings" pitchFamily="2" charset="2"/>
              <a:buChar char="§"/>
              <a:tabLst/>
              <a:defRPr sz="3200" kern="1200">
                <a:solidFill>
                  <a:schemeClr val="tx1"/>
                </a:solidFill>
                <a:latin typeface="+mn-lt"/>
                <a:ea typeface="+mn-ea"/>
                <a:cs typeface="+mn-cs"/>
              </a:defRPr>
            </a:lvl1pPr>
            <a:lvl2pPr marL="684213" marR="0" indent="-338138" algn="l" defTabSz="914400" rtl="0" eaLnBrk="1" fontAlgn="auto" latinLnBrk="0" hangingPunct="1">
              <a:lnSpc>
                <a:spcPct val="100000"/>
              </a:lnSpc>
              <a:spcBef>
                <a:spcPct val="20000"/>
              </a:spcBef>
              <a:spcAft>
                <a:spcPts val="0"/>
              </a:spcAft>
              <a:buClr>
                <a:srgbClr val="33A23D"/>
              </a:buClr>
              <a:buSzTx/>
              <a:buFont typeface="Wingdings" pitchFamily="2" charset="2"/>
              <a:buChar char="§"/>
              <a:tabLst/>
              <a:defRPr sz="2800" kern="1200">
                <a:solidFill>
                  <a:schemeClr val="tx1"/>
                </a:solidFill>
                <a:latin typeface="+mn-lt"/>
                <a:ea typeface="+mn-ea"/>
                <a:cs typeface="+mn-cs"/>
              </a:defRPr>
            </a:lvl2pPr>
            <a:lvl3pPr marL="1030288" marR="0" indent="-346075" algn="l" defTabSz="1030288" rtl="0" eaLnBrk="1" fontAlgn="auto" latinLnBrk="0" hangingPunct="1">
              <a:lnSpc>
                <a:spcPct val="100000"/>
              </a:lnSpc>
              <a:spcBef>
                <a:spcPct val="20000"/>
              </a:spcBef>
              <a:spcAft>
                <a:spcPts val="0"/>
              </a:spcAft>
              <a:buClr>
                <a:srgbClr val="33A23D"/>
              </a:buClr>
              <a:buSzTx/>
              <a:buFont typeface="Calibri" pitchFamily="34" charset="0"/>
              <a:buChar char="—"/>
              <a:tabLst/>
              <a:defRPr sz="2400" kern="1200">
                <a:solidFill>
                  <a:schemeClr val="tx1"/>
                </a:solidFill>
                <a:latin typeface="+mn-lt"/>
                <a:ea typeface="+mn-ea"/>
                <a:cs typeface="+mn-cs"/>
              </a:defRPr>
            </a:lvl3pPr>
            <a:lvl4pPr marL="1376363" marR="0" indent="-346075" algn="l" defTabSz="914400" rtl="0" eaLnBrk="1" fontAlgn="auto" latinLnBrk="0" hangingPunct="1">
              <a:lnSpc>
                <a:spcPct val="100000"/>
              </a:lnSpc>
              <a:spcBef>
                <a:spcPct val="20000"/>
              </a:spcBef>
              <a:spcAft>
                <a:spcPts val="0"/>
              </a:spcAft>
              <a:buClr>
                <a:srgbClr val="33A23D"/>
              </a:buClr>
              <a:buSzTx/>
              <a:buFont typeface="Arial" pitchFamily="34" charset="0"/>
              <a:buChar char="•"/>
              <a:tabLst/>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10000"/>
              </a:lnSpc>
              <a:spcBef>
                <a:spcPct val="20000"/>
              </a:spcBef>
              <a:spcAft>
                <a:spcPts val="0"/>
              </a:spcAft>
              <a:buClr>
                <a:srgbClr val="0070C0"/>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LAM provides temporary protection from pregnancy ( as soon as any of 3 requirements are not met, protection decreases)</a:t>
            </a:r>
          </a:p>
          <a:p>
            <a:pPr marL="342900" marR="0" lvl="0" indent="-342900" algn="l" defTabSz="914400" rtl="0" eaLnBrk="1" fontAlgn="auto" latinLnBrk="0" hangingPunct="1">
              <a:lnSpc>
                <a:spcPct val="110000"/>
              </a:lnSpc>
              <a:spcBef>
                <a:spcPct val="20000"/>
              </a:spcBef>
              <a:spcAft>
                <a:spcPts val="0"/>
              </a:spcAft>
              <a:buClr>
                <a:srgbClr val="0070C0"/>
              </a:buClr>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Calibri"/>
                <a:ea typeface="+mn-ea"/>
                <a:cs typeface="+mn-cs"/>
              </a:rPr>
              <a:t>No protection against STIs</a:t>
            </a:r>
          </a:p>
          <a:p>
            <a:pPr marL="342900" marR="0" lvl="0" indent="-342900" algn="l" defTabSz="914400" rtl="0" eaLnBrk="1" fontAlgn="auto" latinLnBrk="0" hangingPunct="1">
              <a:lnSpc>
                <a:spcPct val="110000"/>
              </a:lnSpc>
              <a:spcBef>
                <a:spcPct val="20000"/>
              </a:spcBef>
              <a:spcAft>
                <a:spcPts val="0"/>
              </a:spcAft>
              <a:buClr>
                <a:srgbClr val="0070C0"/>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Effectiveness after 6 months is uncertain</a:t>
            </a:r>
          </a:p>
          <a:p>
            <a:pPr marL="342900" marR="0" lvl="0" indent="-342900" algn="l" defTabSz="914400" rtl="0" eaLnBrk="1" fontAlgn="auto" latinLnBrk="0" hangingPunct="1">
              <a:lnSpc>
                <a:spcPct val="110000"/>
              </a:lnSpc>
              <a:spcBef>
                <a:spcPct val="20000"/>
              </a:spcBef>
              <a:spcAft>
                <a:spcPts val="0"/>
              </a:spcAft>
              <a:buClr>
                <a:srgbClr val="0070C0"/>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Exclusive breastfeeding may not be convenient for some women</a:t>
            </a:r>
          </a:p>
          <a:p>
            <a:pPr marL="342900" marR="0" lvl="0" indent="-342900" algn="l" defTabSz="914400" rtl="0" eaLnBrk="1" fontAlgn="auto" latinLnBrk="0" hangingPunct="1">
              <a:lnSpc>
                <a:spcPct val="110000"/>
              </a:lnSpc>
              <a:spcBef>
                <a:spcPct val="20000"/>
              </a:spcBef>
              <a:spcAft>
                <a:spcPts val="0"/>
              </a:spcAft>
              <a:buClr>
                <a:srgbClr val="0070C0"/>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Small chance of MTCT during breastfeeding if mother is HIV-positive, </a:t>
            </a:r>
          </a:p>
          <a:p>
            <a:pPr marL="342900" marR="0" lvl="0" indent="-342900" algn="l" defTabSz="914400" rtl="0" eaLnBrk="1" fontAlgn="auto" latinLnBrk="0" hangingPunct="1">
              <a:lnSpc>
                <a:spcPct val="100000"/>
              </a:lnSpc>
              <a:spcBef>
                <a:spcPct val="20000"/>
              </a:spcBef>
              <a:spcAft>
                <a:spcPts val="0"/>
              </a:spcAft>
              <a:buClr>
                <a:srgbClr val="33A23D"/>
              </a:buClr>
              <a:buSzTx/>
              <a:buFont typeface="Wingdings" pitchFamily="2" charset="2"/>
              <a:buChar char="§"/>
              <a:tabLst/>
              <a:defRPr/>
            </a:pPr>
            <a:endParaRPr kumimoji="0" lang="en-GB" sz="32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7" name="Straight Connector 6"/>
          <p:cNvCxnSpPr/>
          <p:nvPr/>
        </p:nvCxnSpPr>
        <p:spPr>
          <a:xfrm>
            <a:off x="4139952" y="1628800"/>
            <a:ext cx="0" cy="3816424"/>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978182"/>
            <a:ext cx="676992" cy="756335"/>
          </a:xfrm>
          <a:prstGeom prst="rect">
            <a:avLst/>
          </a:prstGeom>
        </p:spPr>
      </p:pic>
      <p:sp>
        <p:nvSpPr>
          <p:cNvPr id="9" name="Slide Number Placeholder 8"/>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9292506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800" b="1" i="1" dirty="0" smtClean="0">
                <a:effectLst>
                  <a:outerShdw blurRad="38100" dist="38100" dir="2700000" algn="tl">
                    <a:srgbClr val="000000">
                      <a:alpha val="43137"/>
                    </a:srgbClr>
                  </a:outerShdw>
                </a:effectLst>
                <a:latin typeface="Tekton Pro Cond" pitchFamily="34" charset="0"/>
              </a:rPr>
              <a:t>Who Can Use </a:t>
            </a:r>
            <a:endParaRPr lang="en-GB" sz="4800" b="1" i="1" dirty="0">
              <a:effectLst>
                <a:outerShdw blurRad="38100" dist="38100" dir="2700000" algn="tl">
                  <a:srgbClr val="000000">
                    <a:alpha val="43137"/>
                  </a:srgbClr>
                </a:outerShdw>
              </a:effectLst>
              <a:latin typeface="Tekton Pro Cond" pitchFamily="34" charset="0"/>
            </a:endParaRPr>
          </a:p>
        </p:txBody>
      </p:sp>
      <p:sp>
        <p:nvSpPr>
          <p:cNvPr id="3" name="Content Placeholder 2"/>
          <p:cNvSpPr>
            <a:spLocks noGrp="1"/>
          </p:cNvSpPr>
          <p:nvPr>
            <p:ph idx="1"/>
          </p:nvPr>
        </p:nvSpPr>
        <p:spPr>
          <a:xfrm>
            <a:off x="755576" y="2204864"/>
            <a:ext cx="7211144" cy="3384375"/>
          </a:xfrm>
        </p:spPr>
        <p:txBody>
          <a:bodyPr/>
          <a:lstStyle/>
          <a:p>
            <a:pPr>
              <a:buNone/>
            </a:pPr>
            <a:r>
              <a:rPr lang="en-US" dirty="0"/>
              <a:t>Women who:</a:t>
            </a:r>
          </a:p>
          <a:p>
            <a:r>
              <a:rPr lang="en-US" dirty="0"/>
              <a:t>Are fully or nearly fully breastfeeding </a:t>
            </a:r>
          </a:p>
          <a:p>
            <a:r>
              <a:rPr lang="en-US" dirty="0"/>
              <a:t>Have not had return of menses</a:t>
            </a:r>
          </a:p>
          <a:p>
            <a:r>
              <a:rPr lang="en-US" dirty="0"/>
              <a:t>Are less than 6 months </a:t>
            </a:r>
            <a:r>
              <a:rPr lang="en-US" dirty="0" smtClean="0"/>
              <a:t>postpartum</a:t>
            </a:r>
            <a:r>
              <a:rPr lang="en-US" baseline="30000" dirty="0" smtClean="0"/>
              <a:t>1</a:t>
            </a:r>
            <a:endParaRPr lang="en-US" baseline="300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978182"/>
            <a:ext cx="676992" cy="756335"/>
          </a:xfrm>
          <a:prstGeom prst="rect">
            <a:avLst/>
          </a:prstGeom>
        </p:spPr>
      </p:pic>
      <p:sp>
        <p:nvSpPr>
          <p:cNvPr id="6" name="Slide Number Placeholder 5"/>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772913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2302902"/>
            <a:ext cx="9144000" cy="158417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solidFill>
              <a:effectLst/>
              <a:uLnTx/>
              <a:uFillTx/>
              <a:latin typeface="Calibri"/>
              <a:ea typeface="+mn-ea"/>
              <a:cs typeface="+mn-cs"/>
            </a:endParaRPr>
          </a:p>
        </p:txBody>
      </p:sp>
      <p:sp>
        <p:nvSpPr>
          <p:cNvPr id="58370" name="Title 1"/>
          <p:cNvSpPr>
            <a:spLocks noGrp="1"/>
          </p:cNvSpPr>
          <p:nvPr>
            <p:ph type="ctrTitle"/>
          </p:nvPr>
        </p:nvSpPr>
        <p:spPr>
          <a:xfrm>
            <a:off x="899592" y="2319015"/>
            <a:ext cx="7772400" cy="1470025"/>
          </a:xfrm>
        </p:spPr>
        <p:txBody>
          <a:bodyPr>
            <a:normAutofit fontScale="90000"/>
          </a:bodyPr>
          <a:lstStyle/>
          <a:p>
            <a:r>
              <a:rPr lang="en-GB" sz="5400" b="1" i="1" dirty="0" smtClean="0">
                <a:solidFill>
                  <a:schemeClr val="bg1"/>
                </a:solidFill>
                <a:effectLst>
                  <a:outerShdw blurRad="38100" dist="38100" dir="2700000" algn="tl">
                    <a:srgbClr val="000000">
                      <a:alpha val="43137"/>
                    </a:srgbClr>
                  </a:outerShdw>
                </a:effectLst>
                <a:latin typeface="Tekton Pro Cond" pitchFamily="34" charset="0"/>
              </a:rPr>
              <a:t>Natural Family Planning</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6120" y="3645024"/>
            <a:ext cx="5171759" cy="270631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3888" y="404664"/>
            <a:ext cx="1584176" cy="1769840"/>
          </a:xfrm>
          <a:prstGeom prst="rect">
            <a:avLst/>
          </a:prstGeom>
        </p:spPr>
      </p:pic>
    </p:spTree>
    <p:extLst>
      <p:ext uri="{BB962C8B-B14F-4D97-AF65-F5344CB8AC3E}">
        <p14:creationId xmlns:p14="http://schemas.microsoft.com/office/powerpoint/2010/main" val="331294770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342235" y="764704"/>
            <a:ext cx="8229600" cy="1143000"/>
          </a:xfrm>
          <a:noFill/>
        </p:spPr>
        <p:txBody>
          <a:bodyPr>
            <a:normAutofit/>
          </a:bodyPr>
          <a:lstStyle/>
          <a:p>
            <a:r>
              <a:rPr lang="en-GB" b="1" i="1" dirty="0" smtClean="0">
                <a:effectLst>
                  <a:outerShdw blurRad="38100" dist="38100" dir="2700000" algn="tl">
                    <a:srgbClr val="000000">
                      <a:alpha val="43137"/>
                    </a:srgbClr>
                  </a:outerShdw>
                </a:effectLst>
                <a:latin typeface="Tekton Pro Cond" pitchFamily="34" charset="0"/>
              </a:rPr>
              <a:t>Definition</a:t>
            </a:r>
            <a:endParaRPr lang="en-US" sz="3500" b="1" i="1" dirty="0" smtClean="0">
              <a:effectLst>
                <a:outerShdw blurRad="38100" dist="38100" dir="2700000" algn="tl">
                  <a:srgbClr val="000000">
                    <a:alpha val="43137"/>
                  </a:srgbClr>
                </a:outerShdw>
              </a:effectLst>
              <a:latin typeface="Tekton Pro Cond" pitchFamily="34" charset="0"/>
            </a:endParaRPr>
          </a:p>
        </p:txBody>
      </p:sp>
      <p:sp>
        <p:nvSpPr>
          <p:cNvPr id="59395" name="Rectangle 3"/>
          <p:cNvSpPr>
            <a:spLocks noGrp="1" noChangeArrowheads="1"/>
          </p:cNvSpPr>
          <p:nvPr>
            <p:ph idx="1"/>
          </p:nvPr>
        </p:nvSpPr>
        <p:spPr>
          <a:xfrm>
            <a:off x="611560" y="1988841"/>
            <a:ext cx="7941568" cy="2448272"/>
          </a:xfrm>
          <a:noFill/>
        </p:spPr>
        <p:txBody>
          <a:bodyPr/>
          <a:lstStyle/>
          <a:p>
            <a:pPr marL="0" indent="0">
              <a:buNone/>
            </a:pPr>
            <a:r>
              <a:rPr lang="en-GB" sz="3000" dirty="0" smtClean="0"/>
              <a:t>Way by which a couple will learn to achieve or avoid a pregnancy by applying proper sexual behaviour during the fertile and infertile phases of the menstrual cycle.</a:t>
            </a:r>
            <a:endParaRPr lang="en-GB" sz="3000" u="sng" dirty="0" smtClean="0"/>
          </a:p>
          <a:p>
            <a:endParaRPr lang="en-US" sz="3000" dirty="0" smtClean="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978182"/>
            <a:ext cx="676992" cy="756335"/>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849403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457200" y="529729"/>
            <a:ext cx="8229600" cy="1143000"/>
          </a:xfrm>
          <a:noFill/>
        </p:spPr>
        <p:txBody>
          <a:bodyPr>
            <a:normAutofit/>
          </a:bodyPr>
          <a:lstStyle/>
          <a:p>
            <a:r>
              <a:rPr lang="en-GB" sz="4000" b="1" i="1" dirty="0" smtClean="0">
                <a:effectLst>
                  <a:outerShdw blurRad="38100" dist="38100" dir="2700000" algn="tl">
                    <a:srgbClr val="000000">
                      <a:alpha val="43137"/>
                    </a:srgbClr>
                  </a:outerShdw>
                </a:effectLst>
                <a:latin typeface="Tekton Pro Cond" pitchFamily="34" charset="0"/>
              </a:rPr>
              <a:t>Natural Family Planning methods</a:t>
            </a:r>
            <a:endParaRPr lang="en-US" sz="4000" b="1" i="1" dirty="0" smtClean="0">
              <a:effectLst>
                <a:outerShdw blurRad="38100" dist="38100" dir="2700000" algn="tl">
                  <a:srgbClr val="000000">
                    <a:alpha val="43137"/>
                  </a:srgbClr>
                </a:outerShdw>
              </a:effectLst>
              <a:latin typeface="Tekton Pro Cond" pitchFamily="34" charset="0"/>
            </a:endParaRPr>
          </a:p>
        </p:txBody>
      </p:sp>
      <p:sp>
        <p:nvSpPr>
          <p:cNvPr id="60419" name="Rectangle 3"/>
          <p:cNvSpPr>
            <a:spLocks noGrp="1" noChangeArrowheads="1"/>
          </p:cNvSpPr>
          <p:nvPr>
            <p:ph idx="1"/>
          </p:nvPr>
        </p:nvSpPr>
        <p:spPr>
          <a:xfrm>
            <a:off x="1547664" y="1628800"/>
            <a:ext cx="6552728" cy="3672408"/>
          </a:xfrm>
          <a:noFill/>
        </p:spPr>
        <p:txBody>
          <a:bodyPr>
            <a:normAutofit fontScale="92500" lnSpcReduction="10000"/>
          </a:bodyPr>
          <a:lstStyle/>
          <a:p>
            <a:pPr>
              <a:lnSpc>
                <a:spcPct val="90000"/>
              </a:lnSpc>
              <a:buClr>
                <a:srgbClr val="0070C0"/>
              </a:buClr>
              <a:buFont typeface="Arial" panose="020B0604020202020204" pitchFamily="34" charset="0"/>
              <a:buChar char="•"/>
            </a:pPr>
            <a:r>
              <a:rPr lang="en-GB" sz="2800" dirty="0" smtClean="0"/>
              <a:t>Checking cervical mucus (it becomes thin, watery and stretchable during the fertile period) </a:t>
            </a:r>
          </a:p>
          <a:p>
            <a:pPr>
              <a:lnSpc>
                <a:spcPct val="90000"/>
              </a:lnSpc>
              <a:buClr>
                <a:srgbClr val="0070C0"/>
              </a:buClr>
              <a:buFont typeface="Arial" panose="020B0604020202020204" pitchFamily="34" charset="0"/>
              <a:buChar char="•"/>
            </a:pPr>
            <a:r>
              <a:rPr lang="en-GB" sz="2800" dirty="0" smtClean="0"/>
              <a:t>Basal body temperature (there is slight increase in body temperature during the fertile period) </a:t>
            </a:r>
          </a:p>
          <a:p>
            <a:pPr>
              <a:lnSpc>
                <a:spcPct val="90000"/>
              </a:lnSpc>
              <a:buClr>
                <a:srgbClr val="0070C0"/>
              </a:buClr>
              <a:buFont typeface="Arial" panose="020B0604020202020204" pitchFamily="34" charset="0"/>
              <a:buChar char="•"/>
            </a:pPr>
            <a:r>
              <a:rPr lang="en-GB" sz="2800" dirty="0" smtClean="0"/>
              <a:t>Calendar/Rhythm method (calculating the fertile period from the menstrual cycle0</a:t>
            </a:r>
          </a:p>
          <a:p>
            <a:pPr>
              <a:lnSpc>
                <a:spcPct val="90000"/>
              </a:lnSpc>
              <a:buClr>
                <a:srgbClr val="0070C0"/>
              </a:buClr>
              <a:buFont typeface="Arial" panose="020B0604020202020204" pitchFamily="34" charset="0"/>
              <a:buChar char="•"/>
            </a:pPr>
            <a:r>
              <a:rPr lang="en-GB" sz="2800" dirty="0" smtClean="0"/>
              <a:t>Standard Days method</a:t>
            </a:r>
          </a:p>
          <a:p>
            <a:pPr>
              <a:lnSpc>
                <a:spcPct val="90000"/>
              </a:lnSpc>
              <a:buClr>
                <a:srgbClr val="0070C0"/>
              </a:buClr>
              <a:buFont typeface="Arial" panose="020B0604020202020204" pitchFamily="34" charset="0"/>
              <a:buChar char="•"/>
            </a:pPr>
            <a:r>
              <a:rPr lang="en-GB" sz="2800" dirty="0" smtClean="0"/>
              <a:t>Coitus interruptus</a:t>
            </a:r>
            <a:endParaRPr lang="en-US" sz="2800" dirty="0" smtClean="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978182"/>
            <a:ext cx="676992" cy="756335"/>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9494603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611560" y="548680"/>
            <a:ext cx="7643192" cy="1066130"/>
          </a:xfrm>
          <a:noFill/>
        </p:spPr>
        <p:txBody>
          <a:bodyPr>
            <a:normAutofit/>
          </a:bodyPr>
          <a:lstStyle/>
          <a:p>
            <a:r>
              <a:rPr lang="en-GB" b="1" i="1" dirty="0" smtClean="0">
                <a:effectLst>
                  <a:outerShdw blurRad="38100" dist="38100" dir="2700000" algn="tl">
                    <a:srgbClr val="000000">
                      <a:alpha val="43137"/>
                    </a:srgbClr>
                  </a:outerShdw>
                </a:effectLst>
                <a:latin typeface="Tekton Pro Cond" pitchFamily="34" charset="0"/>
              </a:rPr>
              <a:t>Who can use</a:t>
            </a:r>
            <a:endParaRPr lang="en-US" b="1" i="1" dirty="0" smtClean="0">
              <a:effectLst>
                <a:outerShdw blurRad="38100" dist="38100" dir="2700000" algn="tl">
                  <a:srgbClr val="000000">
                    <a:alpha val="43137"/>
                  </a:srgbClr>
                </a:outerShdw>
              </a:effectLst>
              <a:latin typeface="Tekton Pro Cond" pitchFamily="34" charset="0"/>
            </a:endParaRPr>
          </a:p>
        </p:txBody>
      </p:sp>
      <p:sp>
        <p:nvSpPr>
          <p:cNvPr id="61443" name="Rectangle 3"/>
          <p:cNvSpPr>
            <a:spLocks noGrp="1" noChangeArrowheads="1"/>
          </p:cNvSpPr>
          <p:nvPr>
            <p:ph idx="1"/>
          </p:nvPr>
        </p:nvSpPr>
        <p:spPr>
          <a:xfrm>
            <a:off x="1331640" y="1916833"/>
            <a:ext cx="7200800" cy="3312368"/>
          </a:xfrm>
          <a:noFill/>
        </p:spPr>
        <p:txBody>
          <a:bodyPr/>
          <a:lstStyle/>
          <a:p>
            <a:pPr>
              <a:buClr>
                <a:srgbClr val="0070C0"/>
              </a:buClr>
              <a:buFont typeface="Arial" panose="020B0604020202020204" pitchFamily="34" charset="0"/>
              <a:buChar char="•"/>
            </a:pPr>
            <a:r>
              <a:rPr lang="en-GB" sz="3000" dirty="0" smtClean="0"/>
              <a:t>All clients of reproductive age</a:t>
            </a:r>
            <a:endParaRPr lang="en-GB" sz="3000" u="sng" dirty="0" smtClean="0"/>
          </a:p>
          <a:p>
            <a:pPr>
              <a:buClr>
                <a:srgbClr val="0070C0"/>
              </a:buClr>
              <a:buFont typeface="Arial" panose="020B0604020202020204" pitchFamily="34" charset="0"/>
              <a:buChar char="•"/>
            </a:pPr>
            <a:r>
              <a:rPr lang="en-GB" sz="3000" dirty="0" smtClean="0"/>
              <a:t>Women with regular menstrual cycles</a:t>
            </a:r>
            <a:endParaRPr lang="en-GB" sz="3000" u="sng" dirty="0" smtClean="0"/>
          </a:p>
          <a:p>
            <a:pPr>
              <a:buClr>
                <a:srgbClr val="0070C0"/>
              </a:buClr>
              <a:buFont typeface="Arial" panose="020B0604020202020204" pitchFamily="34" charset="0"/>
              <a:buChar char="•"/>
            </a:pPr>
            <a:r>
              <a:rPr lang="en-GB" sz="3000" dirty="0" smtClean="0"/>
              <a:t>Couples willing to abstain from intercourse for more than one week each cycle</a:t>
            </a:r>
            <a:endParaRPr lang="en-GB" sz="3000" u="sng" dirty="0" smtClean="0"/>
          </a:p>
          <a:p>
            <a:pPr>
              <a:buClr>
                <a:srgbClr val="0070C0"/>
              </a:buClr>
              <a:buFont typeface="Arial" panose="020B0604020202020204" pitchFamily="34" charset="0"/>
              <a:buChar char="•"/>
            </a:pPr>
            <a:r>
              <a:rPr lang="en-GB" sz="3000" dirty="0" smtClean="0"/>
              <a:t>Couples who are able to maintain effective events records</a:t>
            </a:r>
            <a:endParaRPr lang="en-GB" sz="3000" u="sng" dirty="0" smtClean="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978182"/>
            <a:ext cx="676992" cy="756335"/>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413255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0" y="0"/>
            <a:ext cx="9144000" cy="1124744"/>
          </a:xfrm>
          <a:prstGeom prst="rect">
            <a:avLst/>
          </a:prstGeom>
          <a:solidFill>
            <a:srgbClr val="0070C0"/>
          </a:solidFill>
        </p:spPr>
        <p:txBody>
          <a:bodyPr wrap="square" rtlCol="0">
            <a:spAutoFit/>
          </a:bodyPr>
          <a:lstStyle/>
          <a:p>
            <a:endParaRPr lang="en-US" dirty="0"/>
          </a:p>
        </p:txBody>
      </p:sp>
      <p:sp>
        <p:nvSpPr>
          <p:cNvPr id="2" name="Title 1"/>
          <p:cNvSpPr>
            <a:spLocks noGrp="1"/>
          </p:cNvSpPr>
          <p:nvPr>
            <p:ph type="title"/>
          </p:nvPr>
        </p:nvSpPr>
        <p:spPr>
          <a:xfrm>
            <a:off x="457200" y="274638"/>
            <a:ext cx="8229600" cy="634082"/>
          </a:xfrm>
        </p:spPr>
        <p:txBody>
          <a:bodyPr>
            <a:normAutofit fontScale="90000"/>
          </a:bodyPr>
          <a:lstStyle/>
          <a:p>
            <a:r>
              <a:rPr lang="en-US" sz="4000" b="1" i="1" dirty="0">
                <a:solidFill>
                  <a:schemeClr val="bg1"/>
                </a:solidFill>
                <a:effectLst>
                  <a:outerShdw blurRad="38100" dist="38100" dir="2700000" algn="tl">
                    <a:srgbClr val="000000">
                      <a:alpha val="43137"/>
                    </a:srgbClr>
                  </a:outerShdw>
                </a:effectLst>
                <a:latin typeface="Tekton Pro Cond" pitchFamily="34" charset="0"/>
              </a:rPr>
              <a:t>Policies around Family Planning</a:t>
            </a:r>
            <a:endParaRPr lang="en-US" sz="4000" i="1" dirty="0">
              <a:solidFill>
                <a:schemeClr val="bg1"/>
              </a:solidFill>
              <a:effectLst>
                <a:outerShdw blurRad="38100" dist="38100" dir="2700000" algn="tl">
                  <a:srgbClr val="000000">
                    <a:alpha val="43137"/>
                  </a:srgbClr>
                </a:outerShdw>
              </a:effectLst>
              <a:latin typeface="Tekton Pro Cond" pitchFamily="34" charset="0"/>
            </a:endParaRPr>
          </a:p>
        </p:txBody>
      </p:sp>
      <p:sp>
        <p:nvSpPr>
          <p:cNvPr id="3" name="Content Placeholder 2"/>
          <p:cNvSpPr>
            <a:spLocks noGrp="1"/>
          </p:cNvSpPr>
          <p:nvPr>
            <p:ph idx="1"/>
          </p:nvPr>
        </p:nvSpPr>
        <p:spPr/>
        <p:txBody>
          <a:bodyPr>
            <a:normAutofit/>
          </a:bodyPr>
          <a:lstStyle/>
          <a:p>
            <a:pPr>
              <a:lnSpc>
                <a:spcPct val="120000"/>
              </a:lnSpc>
              <a:buClr>
                <a:srgbClr val="0070C0"/>
              </a:buClr>
            </a:pPr>
            <a:r>
              <a:rPr lang="en-GB" sz="2800" dirty="0" smtClean="0"/>
              <a:t>Everyone has a right to her or his own beliefs. However, health care providers have a professional obligation to provide care in a respectful and non-judgmental manner. </a:t>
            </a:r>
            <a:endParaRPr lang="en-US" sz="2800" dirty="0" smtClean="0"/>
          </a:p>
          <a:p>
            <a:pPr>
              <a:lnSpc>
                <a:spcPct val="120000"/>
              </a:lnSpc>
              <a:buClr>
                <a:srgbClr val="0070C0"/>
              </a:buClr>
            </a:pPr>
            <a:r>
              <a:rPr lang="en-GB" sz="2800" dirty="0" smtClean="0"/>
              <a:t>Service providers at all levels, whether public, mission or private, must at all times seek to provide quality services based on the Kenya Quality Model (KQM), and other quality improvement models</a:t>
            </a:r>
            <a:endParaRPr lang="en-US" sz="2800" dirty="0" smtClean="0"/>
          </a:p>
          <a:p>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5978182"/>
            <a:ext cx="676992" cy="756335"/>
          </a:xfrm>
          <a:prstGeom prst="rect">
            <a:avLst/>
          </a:prstGeom>
        </p:spPr>
      </p:pic>
    </p:spTree>
    <p:extLst>
      <p:ext uri="{BB962C8B-B14F-4D97-AF65-F5344CB8AC3E}">
        <p14:creationId xmlns:p14="http://schemas.microsoft.com/office/powerpoint/2010/main" val="152424961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481962" y="908720"/>
            <a:ext cx="8229600" cy="1143000"/>
          </a:xfrm>
          <a:noFill/>
        </p:spPr>
        <p:txBody>
          <a:bodyPr>
            <a:normAutofit/>
          </a:bodyPr>
          <a:lstStyle/>
          <a:p>
            <a:r>
              <a:rPr lang="en-GB" b="1" i="1" dirty="0" smtClean="0">
                <a:effectLst>
                  <a:outerShdw blurRad="38100" dist="38100" dir="2700000" algn="tl">
                    <a:srgbClr val="000000">
                      <a:alpha val="43137"/>
                    </a:srgbClr>
                  </a:outerShdw>
                </a:effectLst>
                <a:latin typeface="Tekton Pro Cond" pitchFamily="34" charset="0"/>
              </a:rPr>
              <a:t>Who should not use</a:t>
            </a:r>
            <a:endParaRPr lang="en-US" b="1" i="1" dirty="0" smtClean="0">
              <a:effectLst>
                <a:outerShdw blurRad="38100" dist="38100" dir="2700000" algn="tl">
                  <a:srgbClr val="000000">
                    <a:alpha val="43137"/>
                  </a:srgbClr>
                </a:outerShdw>
              </a:effectLst>
              <a:latin typeface="Tekton Pro Cond" pitchFamily="34" charset="0"/>
            </a:endParaRPr>
          </a:p>
        </p:txBody>
      </p:sp>
      <p:sp>
        <p:nvSpPr>
          <p:cNvPr id="62467" name="Rectangle 3"/>
          <p:cNvSpPr>
            <a:spLocks noGrp="1" noChangeArrowheads="1"/>
          </p:cNvSpPr>
          <p:nvPr>
            <p:ph idx="1"/>
          </p:nvPr>
        </p:nvSpPr>
        <p:spPr>
          <a:xfrm>
            <a:off x="1331640" y="2348881"/>
            <a:ext cx="7355160" cy="2952328"/>
          </a:xfrm>
          <a:noFill/>
        </p:spPr>
        <p:txBody>
          <a:bodyPr/>
          <a:lstStyle/>
          <a:p>
            <a:pPr>
              <a:buClr>
                <a:srgbClr val="0070C0"/>
              </a:buClr>
              <a:buFont typeface="Arial" panose="020B0604020202020204" pitchFamily="34" charset="0"/>
              <a:buChar char="•"/>
            </a:pPr>
            <a:r>
              <a:rPr lang="en-GB" sz="3000" dirty="0"/>
              <a:t>Women with irregular cycles </a:t>
            </a:r>
          </a:p>
          <a:p>
            <a:pPr>
              <a:buClr>
                <a:srgbClr val="0070C0"/>
              </a:buClr>
              <a:buFont typeface="Arial" panose="020B0604020202020204" pitchFamily="34" charset="0"/>
              <a:buChar char="•"/>
            </a:pPr>
            <a:r>
              <a:rPr lang="en-GB" sz="3000" dirty="0"/>
              <a:t>Women who dislike touching their genitals</a:t>
            </a:r>
          </a:p>
          <a:p>
            <a:pPr>
              <a:buClr>
                <a:srgbClr val="0070C0"/>
              </a:buClr>
              <a:buFont typeface="Arial" panose="020B0604020202020204" pitchFamily="34" charset="0"/>
              <a:buChar char="•"/>
            </a:pPr>
            <a:r>
              <a:rPr lang="en-GB" sz="3000" dirty="0"/>
              <a:t>Women whose partners will not cooperate</a:t>
            </a:r>
          </a:p>
          <a:p>
            <a:pPr>
              <a:buClr>
                <a:srgbClr val="0070C0"/>
              </a:buClr>
              <a:buFont typeface="Arial" panose="020B0604020202020204" pitchFamily="34" charset="0"/>
              <a:buChar char="•"/>
            </a:pPr>
            <a:r>
              <a:rPr lang="en-GB" sz="3000" dirty="0"/>
              <a:t>Couples who want highly effective protection against pregnancy</a:t>
            </a:r>
          </a:p>
          <a:p>
            <a:pPr>
              <a:lnSpc>
                <a:spcPct val="90000"/>
              </a:lnSpc>
            </a:pPr>
            <a:endParaRPr lang="en-US" sz="3000" dirty="0" smtClean="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978182"/>
            <a:ext cx="676992" cy="756335"/>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4938932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noFill/>
        </p:spPr>
        <p:txBody>
          <a:bodyPr>
            <a:normAutofit/>
          </a:bodyPr>
          <a:lstStyle/>
          <a:p>
            <a:r>
              <a:rPr lang="en-US" b="1" i="1" dirty="0" smtClean="0">
                <a:effectLst>
                  <a:outerShdw blurRad="38100" dist="38100" dir="2700000" algn="tl">
                    <a:srgbClr val="000000">
                      <a:alpha val="43137"/>
                    </a:srgbClr>
                  </a:outerShdw>
                </a:effectLst>
                <a:latin typeface="Tekton Pro Cond" pitchFamily="34" charset="0"/>
              </a:rPr>
              <a:t>Billing method</a:t>
            </a:r>
          </a:p>
        </p:txBody>
      </p:sp>
      <p:sp>
        <p:nvSpPr>
          <p:cNvPr id="63491" name="Rectangle 3"/>
          <p:cNvSpPr>
            <a:spLocks noGrp="1" noChangeArrowheads="1"/>
          </p:cNvSpPr>
          <p:nvPr>
            <p:ph idx="1"/>
          </p:nvPr>
        </p:nvSpPr>
        <p:spPr>
          <a:xfrm>
            <a:off x="971600" y="1700809"/>
            <a:ext cx="7715200" cy="3816424"/>
          </a:xfrm>
          <a:noFill/>
        </p:spPr>
        <p:txBody>
          <a:bodyPr/>
          <a:lstStyle/>
          <a:p>
            <a:pPr>
              <a:buClr>
                <a:srgbClr val="0070C0"/>
              </a:buClr>
              <a:buFont typeface="Arial" panose="020B0604020202020204" pitchFamily="34" charset="0"/>
              <a:buChar char="•"/>
            </a:pPr>
            <a:r>
              <a:rPr lang="en-US" sz="3000" dirty="0"/>
              <a:t>Identify start and end of the fertile period</a:t>
            </a:r>
          </a:p>
          <a:p>
            <a:pPr>
              <a:buClr>
                <a:srgbClr val="0070C0"/>
              </a:buClr>
              <a:buFont typeface="Arial" panose="020B0604020202020204" pitchFamily="34" charset="0"/>
              <a:buChar char="•"/>
            </a:pPr>
            <a:r>
              <a:rPr lang="en-US" sz="3000" dirty="0"/>
              <a:t>A woman checks every day for any cervical secretion</a:t>
            </a:r>
          </a:p>
          <a:p>
            <a:pPr>
              <a:buClr>
                <a:srgbClr val="0070C0"/>
              </a:buClr>
              <a:buFont typeface="Arial" panose="020B0604020202020204" pitchFamily="34" charset="0"/>
              <a:buChar char="•"/>
            </a:pPr>
            <a:r>
              <a:rPr lang="en-GB" sz="3000" dirty="0"/>
              <a:t>The secretions have a peak day; when they are most slippery, stretch and thin, the couple continues to avoid genital sex until four days after the peak day.</a:t>
            </a:r>
            <a:endParaRPr lang="en-US" sz="3000" dirty="0"/>
          </a:p>
          <a:p>
            <a:endParaRPr lang="en-US" sz="3000" dirty="0" smtClean="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978182"/>
            <a:ext cx="676992" cy="756335"/>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6266501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57200" y="116632"/>
            <a:ext cx="8229600" cy="1143000"/>
          </a:xfrm>
          <a:noFill/>
        </p:spPr>
        <p:txBody>
          <a:bodyPr>
            <a:normAutofit/>
          </a:bodyPr>
          <a:lstStyle/>
          <a:p>
            <a:r>
              <a:rPr lang="en-GB" b="1" i="1" dirty="0" smtClean="0">
                <a:effectLst>
                  <a:outerShdw blurRad="38100" dist="38100" dir="2700000" algn="tl">
                    <a:srgbClr val="000000">
                      <a:alpha val="43137"/>
                    </a:srgbClr>
                  </a:outerShdw>
                </a:effectLst>
                <a:latin typeface="Tekton Pro Cond" pitchFamily="34" charset="0"/>
              </a:rPr>
              <a:t>Basal Body Temperature</a:t>
            </a:r>
            <a:endParaRPr lang="en-US" b="1" i="1" dirty="0" smtClean="0">
              <a:effectLst>
                <a:outerShdw blurRad="38100" dist="38100" dir="2700000" algn="tl">
                  <a:srgbClr val="000000">
                    <a:alpha val="43137"/>
                  </a:srgbClr>
                </a:outerShdw>
              </a:effectLst>
              <a:latin typeface="Tekton Pro Cond" pitchFamily="34" charset="0"/>
            </a:endParaRPr>
          </a:p>
        </p:txBody>
      </p:sp>
      <p:sp>
        <p:nvSpPr>
          <p:cNvPr id="64515" name="Rectangle 3"/>
          <p:cNvSpPr>
            <a:spLocks noGrp="1" noChangeArrowheads="1"/>
          </p:cNvSpPr>
          <p:nvPr>
            <p:ph idx="1"/>
          </p:nvPr>
        </p:nvSpPr>
        <p:spPr>
          <a:xfrm>
            <a:off x="457200" y="1166842"/>
            <a:ext cx="8363272" cy="4525963"/>
          </a:xfrm>
          <a:noFill/>
        </p:spPr>
        <p:txBody>
          <a:bodyPr>
            <a:noAutofit/>
          </a:bodyPr>
          <a:lstStyle/>
          <a:p>
            <a:pPr>
              <a:buClr>
                <a:srgbClr val="0070C0"/>
              </a:buClr>
              <a:buFont typeface="Arial" panose="020B0604020202020204" pitchFamily="34" charset="0"/>
              <a:buChar char="•"/>
            </a:pPr>
            <a:r>
              <a:rPr lang="en-GB" sz="2400" dirty="0"/>
              <a:t>The woman MUST take her body temperature in the same way either orally, rectally or vaginally at the same time each morning before she gets out of bed and record it on a special graph.</a:t>
            </a:r>
          </a:p>
          <a:p>
            <a:pPr>
              <a:buClr>
                <a:srgbClr val="0070C0"/>
              </a:buClr>
              <a:buFont typeface="Arial" panose="020B0604020202020204" pitchFamily="34" charset="0"/>
              <a:buChar char="•"/>
            </a:pPr>
            <a:r>
              <a:rPr lang="en-GB" sz="2400" dirty="0"/>
              <a:t>The temperature rises 0.20 – 0.50C around the time of ovulation (about midway through the menstrual cycle for many women).</a:t>
            </a:r>
          </a:p>
          <a:p>
            <a:pPr>
              <a:buClr>
                <a:srgbClr val="0070C0"/>
              </a:buClr>
              <a:buFont typeface="Arial" panose="020B0604020202020204" pitchFamily="34" charset="0"/>
              <a:buChar char="•"/>
            </a:pPr>
            <a:r>
              <a:rPr lang="en-GB" sz="2400" dirty="0"/>
              <a:t>The couple avoids sex, from the first day of menstrual bleeding until the woman’s temperature stays up for 3 full days.  This means that ovulation has occurred and passed.</a:t>
            </a:r>
          </a:p>
          <a:p>
            <a:pPr>
              <a:buClr>
                <a:srgbClr val="0070C0"/>
              </a:buClr>
              <a:buFont typeface="Arial" panose="020B0604020202020204" pitchFamily="34" charset="0"/>
              <a:buChar char="•"/>
            </a:pPr>
            <a:r>
              <a:rPr lang="en-GB" sz="2400" dirty="0"/>
              <a:t>After this the </a:t>
            </a:r>
            <a:r>
              <a:rPr lang="en-GB" sz="2400" dirty="0" smtClean="0"/>
              <a:t>couple can have sex over the next 10 –12 days until her next menstrual bleeding </a:t>
            </a:r>
            <a:r>
              <a:rPr lang="en-GB" sz="2400" dirty="0"/>
              <a:t>begins.</a:t>
            </a:r>
            <a:endParaRPr lang="en-US" sz="24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978182"/>
            <a:ext cx="676992" cy="756335"/>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7782588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57200" y="7870"/>
            <a:ext cx="8229600" cy="1143000"/>
          </a:xfrm>
          <a:noFill/>
        </p:spPr>
        <p:txBody>
          <a:bodyPr>
            <a:noAutofit/>
          </a:bodyPr>
          <a:lstStyle/>
          <a:p>
            <a:r>
              <a:rPr lang="en-GB" i="1" dirty="0" smtClean="0">
                <a:effectLst>
                  <a:outerShdw blurRad="38100" dist="38100" dir="2700000" algn="tl">
                    <a:srgbClr val="000000">
                      <a:alpha val="43137"/>
                    </a:srgbClr>
                  </a:outerShdw>
                </a:effectLst>
                <a:latin typeface="Tekton Pro Cond" pitchFamily="34" charset="0"/>
              </a:rPr>
              <a:t>Calendar (Rhythm) Method</a:t>
            </a:r>
            <a:endParaRPr lang="en-US" i="1" dirty="0" smtClean="0">
              <a:effectLst>
                <a:outerShdw blurRad="38100" dist="38100" dir="2700000" algn="tl">
                  <a:srgbClr val="000000">
                    <a:alpha val="43137"/>
                  </a:srgbClr>
                </a:outerShdw>
              </a:effectLst>
              <a:latin typeface="Tekton Pro Cond" pitchFamily="34" charset="0"/>
            </a:endParaRPr>
          </a:p>
        </p:txBody>
      </p:sp>
      <p:sp>
        <p:nvSpPr>
          <p:cNvPr id="65539" name="Rectangle 3"/>
          <p:cNvSpPr>
            <a:spLocks noGrp="1" noChangeArrowheads="1"/>
          </p:cNvSpPr>
          <p:nvPr>
            <p:ph idx="1"/>
          </p:nvPr>
        </p:nvSpPr>
        <p:spPr>
          <a:xfrm>
            <a:off x="457200" y="1335511"/>
            <a:ext cx="8435280" cy="4637111"/>
          </a:xfrm>
          <a:noFill/>
        </p:spPr>
        <p:txBody>
          <a:bodyPr>
            <a:noAutofit/>
          </a:bodyPr>
          <a:lstStyle/>
          <a:p>
            <a:pPr>
              <a:lnSpc>
                <a:spcPct val="80000"/>
              </a:lnSpc>
              <a:buClr>
                <a:srgbClr val="0070C0"/>
              </a:buClr>
              <a:buFont typeface="Arial" panose="020B0604020202020204" pitchFamily="34" charset="0"/>
              <a:buChar char="•"/>
            </a:pPr>
            <a:r>
              <a:rPr lang="en-GB" sz="2700" dirty="0" smtClean="0"/>
              <a:t>Before relying on this method, the woman records the number of days for each menstrual cycle for at least </a:t>
            </a:r>
            <a:r>
              <a:rPr lang="en-GB" sz="2700" b="1" dirty="0" smtClean="0"/>
              <a:t>6 months</a:t>
            </a:r>
            <a:r>
              <a:rPr lang="en-GB" sz="2700" dirty="0" smtClean="0"/>
              <a:t>.  The first day of menstrual bleeding is always counted as </a:t>
            </a:r>
            <a:r>
              <a:rPr lang="en-GB" sz="2700" b="1" dirty="0" smtClean="0"/>
              <a:t>Day 1</a:t>
            </a:r>
            <a:r>
              <a:rPr lang="en-GB" sz="2700" dirty="0" smtClean="0"/>
              <a:t>.</a:t>
            </a:r>
          </a:p>
          <a:p>
            <a:pPr>
              <a:lnSpc>
                <a:spcPct val="80000"/>
              </a:lnSpc>
              <a:buClr>
                <a:srgbClr val="0070C0"/>
              </a:buClr>
              <a:buFont typeface="Arial" panose="020B0604020202020204" pitchFamily="34" charset="0"/>
              <a:buChar char="•"/>
            </a:pPr>
            <a:r>
              <a:rPr lang="en-GB" sz="2700" dirty="0" smtClean="0"/>
              <a:t>The woman subtracts </a:t>
            </a:r>
            <a:r>
              <a:rPr lang="en-GB" sz="2700" b="1" dirty="0" smtClean="0"/>
              <a:t>18</a:t>
            </a:r>
            <a:r>
              <a:rPr lang="en-GB" sz="2700" dirty="0" smtClean="0"/>
              <a:t> from the length of her </a:t>
            </a:r>
            <a:r>
              <a:rPr lang="en-GB" sz="2700" b="1" dirty="0" smtClean="0"/>
              <a:t>shortest</a:t>
            </a:r>
            <a:r>
              <a:rPr lang="en-GB" sz="2700" dirty="0" smtClean="0"/>
              <a:t> records cycle.  This tells her the estimated first day of her fertile time, she then subtracts </a:t>
            </a:r>
            <a:r>
              <a:rPr lang="en-GB" sz="2700" b="1" dirty="0" smtClean="0"/>
              <a:t>11</a:t>
            </a:r>
            <a:r>
              <a:rPr lang="en-GB" sz="2700" dirty="0" smtClean="0"/>
              <a:t> days from the length of her </a:t>
            </a:r>
            <a:r>
              <a:rPr lang="en-GB" sz="2700" b="1" dirty="0" smtClean="0"/>
              <a:t>longest </a:t>
            </a:r>
            <a:r>
              <a:rPr lang="en-GB" sz="2700" dirty="0" smtClean="0"/>
              <a:t>cycle.  This tells her the last day of her fertile time.</a:t>
            </a:r>
          </a:p>
          <a:p>
            <a:pPr>
              <a:lnSpc>
                <a:spcPct val="80000"/>
              </a:lnSpc>
              <a:buClr>
                <a:srgbClr val="0070C0"/>
              </a:buClr>
              <a:buFont typeface="Arial" panose="020B0604020202020204" pitchFamily="34" charset="0"/>
              <a:buChar char="•"/>
            </a:pPr>
            <a:r>
              <a:rPr lang="en-GB" sz="2700" dirty="0" smtClean="0"/>
              <a:t>If her record cycles vary from </a:t>
            </a:r>
            <a:r>
              <a:rPr lang="en-GB" sz="2700" b="1" dirty="0" smtClean="0"/>
              <a:t>26-32 days;</a:t>
            </a:r>
            <a:endParaRPr lang="en-GB" sz="2700" dirty="0" smtClean="0"/>
          </a:p>
          <a:p>
            <a:pPr lvl="2">
              <a:lnSpc>
                <a:spcPct val="80000"/>
              </a:lnSpc>
              <a:buClr>
                <a:srgbClr val="0070C0"/>
              </a:buClr>
              <a:buFont typeface="Arial" panose="020B0604020202020204" pitchFamily="34" charset="0"/>
              <a:buChar char="•"/>
            </a:pPr>
            <a:r>
              <a:rPr lang="en-GB" sz="2300" dirty="0"/>
              <a:t>26</a:t>
            </a:r>
            <a:r>
              <a:rPr lang="en-GB" sz="2300" dirty="0" smtClean="0"/>
              <a:t> – 18 =	8 (start abstinence on day 8)</a:t>
            </a:r>
          </a:p>
          <a:p>
            <a:pPr lvl="2">
              <a:lnSpc>
                <a:spcPct val="80000"/>
              </a:lnSpc>
              <a:buClr>
                <a:srgbClr val="0070C0"/>
              </a:buClr>
              <a:buFont typeface="Arial" panose="020B0604020202020204" pitchFamily="34" charset="0"/>
              <a:buChar char="•"/>
            </a:pPr>
            <a:r>
              <a:rPr lang="en-GB" sz="2300" dirty="0" smtClean="0"/>
              <a:t>32 </a:t>
            </a:r>
            <a:r>
              <a:rPr lang="en-GB" sz="2300" dirty="0"/>
              <a:t>– 11 =	21 (have sex after day </a:t>
            </a:r>
            <a:r>
              <a:rPr lang="en-GB" sz="2300" dirty="0" smtClean="0"/>
              <a:t>21)</a:t>
            </a:r>
          </a:p>
          <a:p>
            <a:pPr lvl="2">
              <a:lnSpc>
                <a:spcPct val="80000"/>
              </a:lnSpc>
              <a:buClr>
                <a:srgbClr val="0070C0"/>
              </a:buClr>
              <a:buFont typeface="Arial" panose="020B0604020202020204" pitchFamily="34" charset="0"/>
              <a:buChar char="•"/>
            </a:pPr>
            <a:r>
              <a:rPr lang="en-GB" sz="2300" dirty="0" smtClean="0"/>
              <a:t>Thus 14 days i.e. </a:t>
            </a:r>
            <a:r>
              <a:rPr lang="en-GB" sz="2300" b="1" dirty="0" smtClean="0"/>
              <a:t>8 – 21</a:t>
            </a:r>
            <a:r>
              <a:rPr lang="en-GB" sz="2300" dirty="0" smtClean="0"/>
              <a:t> of abstinence</a:t>
            </a:r>
            <a:endParaRPr lang="en-US" sz="2300" dirty="0" smtClean="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978182"/>
            <a:ext cx="676992" cy="756335"/>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559626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noFill/>
        </p:spPr>
        <p:txBody>
          <a:bodyPr>
            <a:normAutofit fontScale="90000"/>
          </a:bodyPr>
          <a:lstStyle/>
          <a:p>
            <a:r>
              <a:rPr lang="en-US" b="1" i="1" dirty="0" smtClean="0">
                <a:effectLst>
                  <a:outerShdw blurRad="38100" dist="38100" dir="2700000" algn="tl">
                    <a:srgbClr val="000000">
                      <a:alpha val="43137"/>
                    </a:srgbClr>
                  </a:outerShdw>
                </a:effectLst>
                <a:latin typeface="Tekton Pro Cond" pitchFamily="34" charset="0"/>
              </a:rPr>
              <a:t>Withdrawal (coitus interruptus)</a:t>
            </a:r>
          </a:p>
        </p:txBody>
      </p:sp>
      <p:sp>
        <p:nvSpPr>
          <p:cNvPr id="66563" name="Rectangle 3"/>
          <p:cNvSpPr>
            <a:spLocks noGrp="1" noChangeArrowheads="1"/>
          </p:cNvSpPr>
          <p:nvPr>
            <p:ph idx="1"/>
          </p:nvPr>
        </p:nvSpPr>
        <p:spPr>
          <a:noFill/>
        </p:spPr>
        <p:txBody>
          <a:bodyPr/>
          <a:lstStyle/>
          <a:p>
            <a:pPr>
              <a:buFont typeface="Wingdings" pitchFamily="2" charset="2"/>
              <a:buNone/>
            </a:pPr>
            <a:r>
              <a:rPr lang="en-US" sz="3000" dirty="0" smtClean="0"/>
              <a:t>	Coitus interruptus is one of the </a:t>
            </a:r>
            <a:r>
              <a:rPr lang="en-US" sz="3000" b="1" dirty="0" smtClean="0"/>
              <a:t>traditional methods</a:t>
            </a:r>
            <a:r>
              <a:rPr lang="en-US" sz="3000" dirty="0" smtClean="0"/>
              <a:t> of birth control. A couple using the method may have intercourse in any way acceptable to them until ejaculation is about to occur, at which point the male withdraws his penis from the vagina and external genitalia of the female in order to prevent sperm from entering woman’s reproductive tract. .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978182"/>
            <a:ext cx="676992" cy="756335"/>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6329620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noFill/>
        </p:spPr>
        <p:txBody>
          <a:bodyPr>
            <a:noAutofit/>
          </a:bodyPr>
          <a:lstStyle/>
          <a:p>
            <a:r>
              <a:rPr lang="en-GB" i="1" dirty="0" smtClean="0">
                <a:effectLst>
                  <a:outerShdw blurRad="38100" dist="38100" dir="2700000" algn="tl">
                    <a:srgbClr val="000000">
                      <a:alpha val="43137"/>
                    </a:srgbClr>
                  </a:outerShdw>
                </a:effectLst>
                <a:latin typeface="Tekton Pro Cond" pitchFamily="34" charset="0"/>
              </a:rPr>
              <a:t>Benefits Of NFP</a:t>
            </a:r>
            <a:endParaRPr lang="en-US" i="1" u="sng" dirty="0" smtClean="0">
              <a:effectLst>
                <a:outerShdw blurRad="38100" dist="38100" dir="2700000" algn="tl">
                  <a:srgbClr val="000000">
                    <a:alpha val="43137"/>
                  </a:srgbClr>
                </a:outerShdw>
              </a:effectLst>
              <a:latin typeface="Tekton Pro Cond" pitchFamily="34" charset="0"/>
            </a:endParaRPr>
          </a:p>
        </p:txBody>
      </p:sp>
      <p:sp>
        <p:nvSpPr>
          <p:cNvPr id="67587" name="Rectangle 3"/>
          <p:cNvSpPr>
            <a:spLocks noGrp="1" noChangeArrowheads="1"/>
          </p:cNvSpPr>
          <p:nvPr>
            <p:ph idx="1"/>
          </p:nvPr>
        </p:nvSpPr>
        <p:spPr>
          <a:xfrm>
            <a:off x="457200" y="1600201"/>
            <a:ext cx="8229600" cy="3052936"/>
          </a:xfrm>
          <a:noFill/>
        </p:spPr>
        <p:txBody>
          <a:bodyPr>
            <a:normAutofit/>
          </a:bodyPr>
          <a:lstStyle/>
          <a:p>
            <a:pPr>
              <a:lnSpc>
                <a:spcPct val="90000"/>
              </a:lnSpc>
              <a:buClr>
                <a:srgbClr val="0070C0"/>
              </a:buClr>
              <a:buFont typeface="Arial" panose="020B0604020202020204" pitchFamily="34" charset="0"/>
              <a:buChar char="•"/>
            </a:pPr>
            <a:r>
              <a:rPr lang="en-GB" sz="2800" dirty="0" smtClean="0"/>
              <a:t>No physical side effects</a:t>
            </a:r>
          </a:p>
          <a:p>
            <a:pPr>
              <a:lnSpc>
                <a:spcPct val="90000"/>
              </a:lnSpc>
              <a:buClr>
                <a:srgbClr val="0070C0"/>
              </a:buClr>
              <a:buFont typeface="Arial" panose="020B0604020202020204" pitchFamily="34" charset="0"/>
              <a:buChar char="•"/>
            </a:pPr>
            <a:r>
              <a:rPr lang="en-GB" sz="2800" dirty="0" smtClean="0"/>
              <a:t>Free</a:t>
            </a:r>
          </a:p>
          <a:p>
            <a:pPr>
              <a:lnSpc>
                <a:spcPct val="90000"/>
              </a:lnSpc>
              <a:buClr>
                <a:srgbClr val="0070C0"/>
              </a:buClr>
              <a:buFont typeface="Arial" panose="020B0604020202020204" pitchFamily="34" charset="0"/>
              <a:buChar char="•"/>
            </a:pPr>
            <a:r>
              <a:rPr lang="en-GB" sz="2800" dirty="0" smtClean="0"/>
              <a:t>Promotes involvement of male partner</a:t>
            </a:r>
          </a:p>
          <a:p>
            <a:pPr>
              <a:lnSpc>
                <a:spcPct val="90000"/>
              </a:lnSpc>
              <a:buClr>
                <a:srgbClr val="0070C0"/>
              </a:buClr>
              <a:buFont typeface="Arial" panose="020B0604020202020204" pitchFamily="34" charset="0"/>
              <a:buChar char="•"/>
            </a:pPr>
            <a:r>
              <a:rPr lang="en-GB" sz="2800" dirty="0" smtClean="0"/>
              <a:t>Increases knowledge of reproductive system</a:t>
            </a:r>
          </a:p>
          <a:p>
            <a:pPr>
              <a:lnSpc>
                <a:spcPct val="90000"/>
              </a:lnSpc>
              <a:buClr>
                <a:srgbClr val="0070C0"/>
              </a:buClr>
              <a:buFont typeface="Arial" panose="020B0604020202020204" pitchFamily="34" charset="0"/>
              <a:buChar char="•"/>
            </a:pPr>
            <a:r>
              <a:rPr lang="en-GB" sz="2800" dirty="0" smtClean="0"/>
              <a:t>Can be used either to achieve or avoid the pregnancy</a:t>
            </a:r>
          </a:p>
          <a:p>
            <a:pPr>
              <a:lnSpc>
                <a:spcPct val="90000"/>
              </a:lnSpc>
              <a:buClr>
                <a:srgbClr val="0070C0"/>
              </a:buClr>
              <a:buFont typeface="Arial" panose="020B0604020202020204" pitchFamily="34" charset="0"/>
              <a:buChar char="•"/>
            </a:pPr>
            <a:r>
              <a:rPr lang="en-GB" sz="2800" dirty="0" smtClean="0"/>
              <a:t>Encourages couple communication and co-operation</a:t>
            </a:r>
            <a:endParaRPr lang="en-US" sz="2800" dirty="0" smtClean="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978182"/>
            <a:ext cx="676992" cy="756335"/>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69169015"/>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457200" y="274638"/>
            <a:ext cx="8229600" cy="994122"/>
          </a:xfrm>
          <a:noFill/>
        </p:spPr>
        <p:txBody>
          <a:bodyPr>
            <a:normAutofit/>
          </a:bodyPr>
          <a:lstStyle/>
          <a:p>
            <a:r>
              <a:rPr lang="en-GB" i="1" dirty="0" smtClean="0">
                <a:effectLst>
                  <a:outerShdw blurRad="38100" dist="38100" dir="2700000" algn="tl">
                    <a:srgbClr val="000000">
                      <a:alpha val="43137"/>
                    </a:srgbClr>
                  </a:outerShdw>
                </a:effectLst>
                <a:latin typeface="Tekton Pro Cond" pitchFamily="34" charset="0"/>
              </a:rPr>
              <a:t>Limitations of NFP</a:t>
            </a:r>
            <a:endParaRPr lang="en-US" i="1" dirty="0" smtClean="0">
              <a:effectLst>
                <a:outerShdw blurRad="38100" dist="38100" dir="2700000" algn="tl">
                  <a:srgbClr val="000000">
                    <a:alpha val="43137"/>
                  </a:srgbClr>
                </a:outerShdw>
              </a:effectLst>
              <a:latin typeface="Tekton Pro Cond" pitchFamily="34" charset="0"/>
            </a:endParaRPr>
          </a:p>
        </p:txBody>
      </p:sp>
      <p:sp>
        <p:nvSpPr>
          <p:cNvPr id="68611" name="Rectangle 3"/>
          <p:cNvSpPr>
            <a:spLocks noGrp="1" noChangeArrowheads="1"/>
          </p:cNvSpPr>
          <p:nvPr>
            <p:ph idx="1"/>
          </p:nvPr>
        </p:nvSpPr>
        <p:spPr>
          <a:xfrm>
            <a:off x="899592" y="1190246"/>
            <a:ext cx="7787208" cy="4525963"/>
          </a:xfrm>
          <a:noFill/>
        </p:spPr>
        <p:txBody>
          <a:bodyPr/>
          <a:lstStyle/>
          <a:p>
            <a:pPr>
              <a:lnSpc>
                <a:spcPct val="90000"/>
              </a:lnSpc>
              <a:buClr>
                <a:srgbClr val="0070C0"/>
              </a:buClr>
              <a:buFont typeface="Arial" panose="020B0604020202020204" pitchFamily="34" charset="0"/>
              <a:buChar char="•"/>
            </a:pPr>
            <a:r>
              <a:rPr lang="en-GB" sz="2800" dirty="0"/>
              <a:t>Low effectiveness</a:t>
            </a:r>
          </a:p>
          <a:p>
            <a:pPr>
              <a:lnSpc>
                <a:spcPct val="90000"/>
              </a:lnSpc>
              <a:buClr>
                <a:srgbClr val="0070C0"/>
              </a:buClr>
              <a:buFont typeface="Arial" panose="020B0604020202020204" pitchFamily="34" charset="0"/>
              <a:buChar char="•"/>
            </a:pPr>
            <a:r>
              <a:rPr lang="en-GB" sz="2800" dirty="0"/>
              <a:t>Effectiveness relies greatly on correct and consistent use</a:t>
            </a:r>
          </a:p>
          <a:p>
            <a:pPr>
              <a:lnSpc>
                <a:spcPct val="90000"/>
              </a:lnSpc>
              <a:buClr>
                <a:srgbClr val="0070C0"/>
              </a:buClr>
              <a:buFont typeface="Arial" panose="020B0604020202020204" pitchFamily="34" charset="0"/>
              <a:buChar char="•"/>
            </a:pPr>
            <a:r>
              <a:rPr lang="en-GB" sz="2800" dirty="0"/>
              <a:t>Requires daily record keeping</a:t>
            </a:r>
          </a:p>
          <a:p>
            <a:pPr>
              <a:lnSpc>
                <a:spcPct val="90000"/>
              </a:lnSpc>
              <a:buClr>
                <a:srgbClr val="0070C0"/>
              </a:buClr>
              <a:buFont typeface="Arial" panose="020B0604020202020204" pitchFamily="34" charset="0"/>
              <a:buChar char="•"/>
            </a:pPr>
            <a:r>
              <a:rPr lang="en-GB" sz="2800" dirty="0"/>
              <a:t>Vaginal infections interfere with normal mucus </a:t>
            </a:r>
          </a:p>
          <a:p>
            <a:pPr>
              <a:lnSpc>
                <a:spcPct val="90000"/>
              </a:lnSpc>
              <a:buClr>
                <a:srgbClr val="0070C0"/>
              </a:buClr>
              <a:buFont typeface="Arial" panose="020B0604020202020204" pitchFamily="34" charset="0"/>
              <a:buChar char="•"/>
            </a:pPr>
            <a:r>
              <a:rPr lang="en-GB" sz="2800" dirty="0"/>
              <a:t>Does not protect against STI, HBV, HIV/AIDS </a:t>
            </a:r>
          </a:p>
          <a:p>
            <a:pPr>
              <a:lnSpc>
                <a:spcPct val="90000"/>
              </a:lnSpc>
              <a:buClr>
                <a:srgbClr val="0070C0"/>
              </a:buClr>
              <a:buFont typeface="Arial" panose="020B0604020202020204" pitchFamily="34" charset="0"/>
              <a:buChar char="•"/>
            </a:pPr>
            <a:r>
              <a:rPr lang="en-GB" sz="2800" dirty="0"/>
              <a:t>Long period of training and counselling is required before use of the methods</a:t>
            </a:r>
          </a:p>
          <a:p>
            <a:pPr>
              <a:lnSpc>
                <a:spcPct val="90000"/>
              </a:lnSpc>
              <a:buClr>
                <a:srgbClr val="0070C0"/>
              </a:buClr>
              <a:buFont typeface="Arial" panose="020B0604020202020204" pitchFamily="34" charset="0"/>
              <a:buChar char="•"/>
            </a:pPr>
            <a:r>
              <a:rPr lang="en-GB" sz="2800" dirty="0"/>
              <a:t>Both partners must be willing to co-operate and participate </a:t>
            </a:r>
          </a:p>
          <a:p>
            <a:pPr>
              <a:lnSpc>
                <a:spcPct val="90000"/>
              </a:lnSpc>
              <a:buClr>
                <a:srgbClr val="0070C0"/>
              </a:buClr>
              <a:buFont typeface="Arial" panose="020B0604020202020204" pitchFamily="34" charset="0"/>
              <a:buChar char="•"/>
            </a:pPr>
            <a:r>
              <a:rPr lang="en-GB" sz="2800" dirty="0"/>
              <a:t>Frustration due to long abstinence </a:t>
            </a:r>
            <a:endParaRPr lang="en-US" sz="28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978182"/>
            <a:ext cx="676992" cy="756335"/>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9590944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2204864"/>
            <a:ext cx="9144000" cy="194421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290" name="Rectangle 2"/>
          <p:cNvSpPr>
            <a:spLocks noGrp="1" noChangeArrowheads="1"/>
          </p:cNvSpPr>
          <p:nvPr>
            <p:ph type="ctrTitle"/>
          </p:nvPr>
        </p:nvSpPr>
        <p:spPr>
          <a:xfrm>
            <a:off x="685800" y="2463031"/>
            <a:ext cx="7772400" cy="1470025"/>
          </a:xfrm>
        </p:spPr>
        <p:txBody>
          <a:bodyPr>
            <a:noAutofit/>
          </a:bodyPr>
          <a:lstStyle/>
          <a:p>
            <a:r>
              <a:rPr lang="en-US" sz="4800" b="1" i="1" dirty="0" smtClean="0">
                <a:solidFill>
                  <a:schemeClr val="tx1"/>
                </a:solidFill>
                <a:effectLst>
                  <a:outerShdw blurRad="38100" dist="38100" dir="2700000" algn="tl">
                    <a:srgbClr val="000000">
                      <a:alpha val="43137"/>
                    </a:srgbClr>
                  </a:outerShdw>
                </a:effectLst>
                <a:latin typeface="Tekton Pro Cond" pitchFamily="34" charset="0"/>
              </a:rPr>
              <a:t>Standard Days or Cycle Beads Method</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3888" y="548680"/>
            <a:ext cx="1212626" cy="1354745"/>
          </a:xfrm>
          <a:prstGeom prst="rect">
            <a:avLst/>
          </a:prstGeom>
        </p:spPr>
      </p:pic>
    </p:spTree>
    <p:extLst>
      <p:ext uri="{BB962C8B-B14F-4D97-AF65-F5344CB8AC3E}">
        <p14:creationId xmlns:p14="http://schemas.microsoft.com/office/powerpoint/2010/main" val="1905349475"/>
      </p:ext>
    </p:extLst>
  </p:cSld>
  <p:clrMapOvr>
    <a:masterClrMapping/>
  </p:clrMapOvr>
  <p:transition spd="slow"/>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274638"/>
            <a:ext cx="8229600" cy="706090"/>
          </a:xfrm>
        </p:spPr>
        <p:txBody>
          <a:bodyPr>
            <a:normAutofit fontScale="90000"/>
          </a:bodyPr>
          <a:lstStyle/>
          <a:p>
            <a:r>
              <a:rPr lang="en-US" sz="4000" b="1" i="1" dirty="0" smtClean="0">
                <a:effectLst>
                  <a:outerShdw blurRad="38100" dist="38100" dir="2700000" algn="tl">
                    <a:srgbClr val="000000">
                      <a:alpha val="43137"/>
                    </a:srgbClr>
                  </a:outerShdw>
                </a:effectLst>
                <a:latin typeface="Tekton Pro Cond" pitchFamily="34" charset="0"/>
              </a:rPr>
              <a:t>HOW DOES CYCLE-BEAD WORK?</a:t>
            </a:r>
          </a:p>
        </p:txBody>
      </p:sp>
      <p:sp>
        <p:nvSpPr>
          <p:cNvPr id="13315" name="Rectangle 3"/>
          <p:cNvSpPr>
            <a:spLocks noGrp="1" noChangeArrowheads="1"/>
          </p:cNvSpPr>
          <p:nvPr>
            <p:ph sz="half" idx="1"/>
          </p:nvPr>
        </p:nvSpPr>
        <p:spPr bwMode="auto">
          <a:xfrm>
            <a:off x="467544" y="1124744"/>
            <a:ext cx="8439265" cy="500853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Clr>
                <a:srgbClr val="0070C0"/>
              </a:buClr>
              <a:buSzPct val="68000"/>
              <a:buFont typeface="Wingdings" panose="05000000000000000000" pitchFamily="2" charset="2"/>
              <a:buChar char="v"/>
            </a:pPr>
            <a:r>
              <a:rPr lang="en-US" sz="2400" dirty="0" smtClean="0"/>
              <a:t>They are a string of 32 color – coded Beads</a:t>
            </a:r>
          </a:p>
          <a:p>
            <a:pPr>
              <a:buClr>
                <a:srgbClr val="0070C0"/>
              </a:buClr>
              <a:buSzPct val="68000"/>
              <a:buFont typeface="Wingdings" panose="05000000000000000000" pitchFamily="2" charset="2"/>
              <a:buChar char="v"/>
            </a:pPr>
            <a:r>
              <a:rPr lang="en-US" sz="2400" dirty="0" smtClean="0"/>
              <a:t>Each Beads represents a day of a woman’s menstrual cycle</a:t>
            </a:r>
          </a:p>
          <a:p>
            <a:pPr>
              <a:buClr>
                <a:srgbClr val="0070C0"/>
              </a:buClr>
              <a:buSzPct val="68000"/>
              <a:buFont typeface="Wingdings" panose="05000000000000000000" pitchFamily="2" charset="2"/>
              <a:buChar char="v"/>
            </a:pPr>
            <a:r>
              <a:rPr lang="en-US" sz="2400" dirty="0" smtClean="0"/>
              <a:t>The Beads have a black rubber ring which a woman moves each day following the arrow</a:t>
            </a:r>
          </a:p>
          <a:p>
            <a:pPr>
              <a:buClr>
                <a:srgbClr val="0070C0"/>
              </a:buClr>
              <a:buSzPct val="68000"/>
              <a:buFont typeface="Wingdings" panose="05000000000000000000" pitchFamily="2" charset="2"/>
              <a:buChar char="v"/>
            </a:pPr>
            <a:r>
              <a:rPr lang="en-US" sz="2400" dirty="0" smtClean="0"/>
              <a:t>When the woman starts her menses, she moves the rubber ring on to the Red Bead</a:t>
            </a:r>
          </a:p>
          <a:p>
            <a:pPr>
              <a:buClr>
                <a:srgbClr val="0070C0"/>
              </a:buClr>
              <a:buSzPct val="68000"/>
              <a:buFont typeface="Wingdings" panose="05000000000000000000" pitchFamily="2" charset="2"/>
              <a:buChar char="v"/>
            </a:pPr>
            <a:r>
              <a:rPr lang="en-US" sz="2400" dirty="0"/>
              <a:t>She continues moving the ring, one bead each day  of her menses</a:t>
            </a:r>
          </a:p>
          <a:p>
            <a:pPr>
              <a:buClr>
                <a:srgbClr val="0070C0"/>
              </a:buClr>
              <a:buSzPct val="68000"/>
              <a:buFont typeface="Wingdings" panose="05000000000000000000" pitchFamily="2" charset="2"/>
              <a:buChar char="v"/>
            </a:pPr>
            <a:r>
              <a:rPr lang="en-US" sz="2400" dirty="0"/>
              <a:t>When the ring is on the very Dark Bead, she can have sexual intercourse without worrying of becoming pregnant </a:t>
            </a:r>
          </a:p>
          <a:p>
            <a:pPr>
              <a:buClr>
                <a:srgbClr val="0070C0"/>
              </a:buClr>
              <a:buSzPct val="68000"/>
              <a:buFont typeface="Wingdings" panose="05000000000000000000" pitchFamily="2" charset="2"/>
              <a:buChar char="v"/>
            </a:pPr>
            <a:r>
              <a:rPr lang="en-US" sz="2400" dirty="0"/>
              <a:t>When she is on the white Beads she may become pregnant if she has unprotected sexual intercourse </a:t>
            </a:r>
          </a:p>
          <a:p>
            <a:pPr>
              <a:buClr>
                <a:srgbClr val="0070C0"/>
              </a:buClr>
              <a:buSzPct val="68000"/>
              <a:buFont typeface="Wingdings" panose="05000000000000000000" pitchFamily="2" charset="2"/>
              <a:buChar char="v"/>
            </a:pPr>
            <a:endParaRPr lang="en-US" sz="2700" dirty="0" smtClean="0"/>
          </a:p>
          <a:p>
            <a:pPr marL="520700" indent="-520700">
              <a:buFontTx/>
              <a:buNone/>
            </a:pPr>
            <a:endParaRPr lang="en-US" sz="2700" dirty="0" smtClean="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978182"/>
            <a:ext cx="676992" cy="756335"/>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20786301"/>
      </p:ext>
    </p:extLst>
  </p:cSld>
  <p:clrMapOvr>
    <a:masterClrMapping/>
  </p:clrMapOvr>
  <p:transition spd="slow"/>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Rectangle 6"/>
          <p:cNvSpPr>
            <a:spLocks noGrp="1" noChangeArrowheads="1"/>
          </p:cNvSpPr>
          <p:nvPr>
            <p:ph type="title"/>
          </p:nvPr>
        </p:nvSpPr>
        <p:spPr/>
        <p:txBody>
          <a:bodyPr>
            <a:noAutofit/>
          </a:bodyPr>
          <a:lstStyle/>
          <a:p>
            <a:r>
              <a:rPr lang="en-US" b="1" i="1" dirty="0" smtClean="0">
                <a:effectLst>
                  <a:outerShdw blurRad="38100" dist="38100" dir="2700000" algn="tl">
                    <a:srgbClr val="000000">
                      <a:alpha val="43137"/>
                    </a:srgbClr>
                  </a:outerShdw>
                </a:effectLst>
                <a:latin typeface="Tekton Pro Cond" pitchFamily="34" charset="0"/>
              </a:rPr>
              <a:t>The Standard Days Method</a:t>
            </a:r>
          </a:p>
        </p:txBody>
      </p:sp>
      <p:sp>
        <p:nvSpPr>
          <p:cNvPr id="15363" name="Rectangle 9"/>
          <p:cNvSpPr>
            <a:spLocks noGrp="1" noChangeArrowheads="1"/>
          </p:cNvSpPr>
          <p:nvPr>
            <p:ph sz="half" idx="1"/>
          </p:nvPr>
        </p:nvSpPr>
        <p:spPr bwMode="auto">
          <a:xfrm>
            <a:off x="539552" y="1768705"/>
            <a:ext cx="3993706" cy="419462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Clr>
                <a:srgbClr val="0070C0"/>
              </a:buClr>
              <a:buSzPct val="68000"/>
              <a:buFont typeface="Wingdings" panose="05000000000000000000" pitchFamily="2" charset="2"/>
              <a:buChar char="v"/>
            </a:pPr>
            <a:r>
              <a:rPr lang="en-US" sz="2000" dirty="0"/>
              <a:t>Identifies days 8-19 of the cycle as fertile.</a:t>
            </a:r>
          </a:p>
          <a:p>
            <a:pPr>
              <a:buClr>
                <a:srgbClr val="0070C0"/>
              </a:buClr>
              <a:buSzPct val="68000"/>
              <a:buFont typeface="Wingdings" panose="05000000000000000000" pitchFamily="2" charset="2"/>
              <a:buChar char="v"/>
            </a:pPr>
            <a:r>
              <a:rPr lang="en-US" sz="2000" dirty="0"/>
              <a:t>Is for women with menstrual cycles between 26 and 32 days long.</a:t>
            </a:r>
          </a:p>
          <a:p>
            <a:pPr>
              <a:buClr>
                <a:srgbClr val="0070C0"/>
              </a:buClr>
              <a:buSzPct val="68000"/>
              <a:buFont typeface="Wingdings" panose="05000000000000000000" pitchFamily="2" charset="2"/>
              <a:buChar char="v"/>
            </a:pPr>
            <a:r>
              <a:rPr lang="en-US" sz="2000" dirty="0"/>
              <a:t>Helps a couple avoid unplanned pregnancy by knowing which days they should not have unprotected intercourse.</a:t>
            </a:r>
          </a:p>
          <a:p>
            <a:pPr>
              <a:buClr>
                <a:srgbClr val="0070C0"/>
              </a:buClr>
              <a:buSzPct val="68000"/>
              <a:buFont typeface="Wingdings" panose="05000000000000000000" pitchFamily="2" charset="2"/>
              <a:buChar char="v"/>
            </a:pPr>
            <a:r>
              <a:rPr lang="en-US" sz="2000" dirty="0"/>
              <a:t>A client can use a color-coded string of beads to help her keep track of where she is in her cycle and know when she is fertile.</a:t>
            </a:r>
          </a:p>
        </p:txBody>
      </p:sp>
      <p:pic>
        <p:nvPicPr>
          <p:cNvPr id="15365" name="Picture 1037" descr="D:\My Documents\Natalie's Documents\PSS\ReproLearn\Georgetown\graphics\slide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1578687"/>
            <a:ext cx="3530352" cy="4616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5978182"/>
            <a:ext cx="676992" cy="756335"/>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948837"/>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0" y="0"/>
            <a:ext cx="9144000" cy="1124744"/>
          </a:xfrm>
          <a:prstGeom prst="rect">
            <a:avLst/>
          </a:prstGeom>
          <a:solidFill>
            <a:srgbClr val="0070C0"/>
          </a:solidFill>
        </p:spPr>
        <p:txBody>
          <a:bodyPr wrap="square" rtlCol="0">
            <a:spAutoFit/>
          </a:bodyPr>
          <a:lstStyle/>
          <a:p>
            <a:endParaRPr lang="en-US" dirty="0"/>
          </a:p>
        </p:txBody>
      </p:sp>
      <p:sp>
        <p:nvSpPr>
          <p:cNvPr id="2" name="Title 1"/>
          <p:cNvSpPr>
            <a:spLocks noGrp="1"/>
          </p:cNvSpPr>
          <p:nvPr>
            <p:ph type="title"/>
          </p:nvPr>
        </p:nvSpPr>
        <p:spPr>
          <a:xfrm>
            <a:off x="457200" y="274638"/>
            <a:ext cx="8229600" cy="562074"/>
          </a:xfrm>
        </p:spPr>
        <p:txBody>
          <a:bodyPr>
            <a:noAutofit/>
          </a:bodyPr>
          <a:lstStyle/>
          <a:p>
            <a:r>
              <a:rPr lang="en-US" sz="3600" b="1" i="1" dirty="0" smtClean="0">
                <a:solidFill>
                  <a:schemeClr val="bg1"/>
                </a:solidFill>
                <a:effectLst>
                  <a:outerShdw blurRad="38100" dist="38100" dir="2700000" algn="tl">
                    <a:srgbClr val="000000">
                      <a:alpha val="43137"/>
                    </a:srgbClr>
                  </a:outerShdw>
                </a:effectLst>
                <a:latin typeface="Tekton Pro Cond" pitchFamily="34" charset="0"/>
              </a:rPr>
              <a:t>Young people and Family Planning</a:t>
            </a:r>
            <a:endParaRPr lang="en-US" sz="3600" b="1" i="1" dirty="0">
              <a:solidFill>
                <a:schemeClr val="bg1"/>
              </a:solidFill>
              <a:effectLst>
                <a:outerShdw blurRad="38100" dist="38100" dir="2700000" algn="tl">
                  <a:srgbClr val="000000">
                    <a:alpha val="43137"/>
                  </a:srgbClr>
                </a:outerShdw>
              </a:effectLst>
              <a:latin typeface="Tekton Pro Cond" pitchFamily="34" charset="0"/>
            </a:endParaRPr>
          </a:p>
        </p:txBody>
      </p:sp>
      <p:sp>
        <p:nvSpPr>
          <p:cNvPr id="3" name="Content Placeholder 2"/>
          <p:cNvSpPr>
            <a:spLocks noGrp="1"/>
          </p:cNvSpPr>
          <p:nvPr>
            <p:ph idx="1"/>
          </p:nvPr>
        </p:nvSpPr>
        <p:spPr>
          <a:xfrm>
            <a:off x="457200" y="1772816"/>
            <a:ext cx="8229600" cy="3268960"/>
          </a:xfrm>
        </p:spPr>
        <p:txBody>
          <a:bodyPr>
            <a:normAutofit/>
          </a:bodyPr>
          <a:lstStyle/>
          <a:p>
            <a:pPr lvl="0">
              <a:lnSpc>
                <a:spcPct val="120000"/>
              </a:lnSpc>
              <a:buClr>
                <a:srgbClr val="0070C0"/>
              </a:buClr>
            </a:pPr>
            <a:r>
              <a:rPr lang="en-GB" sz="2800" dirty="0"/>
              <a:t>Service providers can encourage utilisation of family planning services by adolescents and youth by;</a:t>
            </a:r>
          </a:p>
          <a:p>
            <a:pPr marL="1035050" lvl="3" indent="-342900">
              <a:lnSpc>
                <a:spcPct val="120000"/>
              </a:lnSpc>
              <a:buClr>
                <a:srgbClr val="0070C0"/>
              </a:buClr>
            </a:pPr>
            <a:r>
              <a:rPr lang="en-GB" dirty="0" smtClean="0"/>
              <a:t>adopting </a:t>
            </a:r>
            <a:r>
              <a:rPr lang="en-GB" dirty="0"/>
              <a:t>positive attitudes </a:t>
            </a:r>
          </a:p>
          <a:p>
            <a:pPr marL="1035050" lvl="3" indent="-342900">
              <a:lnSpc>
                <a:spcPct val="120000"/>
              </a:lnSpc>
              <a:buClr>
                <a:srgbClr val="0070C0"/>
              </a:buClr>
            </a:pPr>
            <a:r>
              <a:rPr lang="en-GB" dirty="0"/>
              <a:t>ensuring privacy</a:t>
            </a:r>
          </a:p>
          <a:p>
            <a:pPr marL="1035050" lvl="3" indent="-342900">
              <a:lnSpc>
                <a:spcPct val="120000"/>
              </a:lnSpc>
              <a:buClr>
                <a:srgbClr val="0070C0"/>
              </a:buClr>
            </a:pPr>
            <a:r>
              <a:rPr lang="en-GB" dirty="0"/>
              <a:t>Confidentiality </a:t>
            </a:r>
          </a:p>
          <a:p>
            <a:pPr marL="1035050" lvl="3" indent="-342900">
              <a:lnSpc>
                <a:spcPct val="120000"/>
              </a:lnSpc>
              <a:buClr>
                <a:srgbClr val="0070C0"/>
              </a:buClr>
            </a:pPr>
            <a:r>
              <a:rPr lang="en-GB" dirty="0"/>
              <a:t>convenient hours of service</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5978182"/>
            <a:ext cx="676992" cy="756335"/>
          </a:xfrm>
          <a:prstGeom prst="rect">
            <a:avLst/>
          </a:prstGeom>
        </p:spPr>
      </p:pic>
    </p:spTree>
    <p:extLst>
      <p:ext uri="{BB962C8B-B14F-4D97-AF65-F5344CB8AC3E}">
        <p14:creationId xmlns:p14="http://schemas.microsoft.com/office/powerpoint/2010/main" val="73754992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Rectangle 4"/>
          <p:cNvSpPr>
            <a:spLocks noGrp="1" noChangeArrowheads="1"/>
          </p:cNvSpPr>
          <p:nvPr>
            <p:ph type="title"/>
          </p:nvPr>
        </p:nvSpPr>
        <p:spPr/>
        <p:txBody>
          <a:bodyPr>
            <a:normAutofit/>
          </a:bodyPr>
          <a:lstStyle/>
          <a:p>
            <a:r>
              <a:rPr lang="es-ES" b="1" i="1" dirty="0" err="1" smtClean="0">
                <a:effectLst>
                  <a:outerShdw blurRad="38100" dist="38100" dir="2700000" algn="tl">
                    <a:srgbClr val="000000">
                      <a:alpha val="43137"/>
                    </a:srgbClr>
                  </a:outerShdw>
                </a:effectLst>
                <a:latin typeface="Tekton Pro Cond" pitchFamily="34" charset="0"/>
              </a:rPr>
              <a:t>Who</a:t>
            </a:r>
            <a:r>
              <a:rPr lang="es-ES" b="1" i="1" dirty="0" smtClean="0">
                <a:effectLst>
                  <a:outerShdw blurRad="38100" dist="38100" dir="2700000" algn="tl">
                    <a:srgbClr val="000000">
                      <a:alpha val="43137"/>
                    </a:srgbClr>
                  </a:outerShdw>
                </a:effectLst>
                <a:latin typeface="Tekton Pro Cond" pitchFamily="34" charset="0"/>
              </a:rPr>
              <a:t> Can use </a:t>
            </a:r>
            <a:r>
              <a:rPr lang="es-ES" b="1" i="1" dirty="0" err="1" smtClean="0">
                <a:effectLst>
                  <a:outerShdw blurRad="38100" dist="38100" dir="2700000" algn="tl">
                    <a:srgbClr val="000000">
                      <a:alpha val="43137"/>
                    </a:srgbClr>
                  </a:outerShdw>
                </a:effectLst>
                <a:latin typeface="Tekton Pro Cond" pitchFamily="34" charset="0"/>
              </a:rPr>
              <a:t>this</a:t>
            </a:r>
            <a:r>
              <a:rPr lang="es-ES" b="1" i="1" dirty="0" smtClean="0">
                <a:effectLst>
                  <a:outerShdw blurRad="38100" dist="38100" dir="2700000" algn="tl">
                    <a:srgbClr val="000000">
                      <a:alpha val="43137"/>
                    </a:srgbClr>
                  </a:outerShdw>
                </a:effectLst>
                <a:latin typeface="Tekton Pro Cond" pitchFamily="34" charset="0"/>
              </a:rPr>
              <a:t> </a:t>
            </a:r>
            <a:r>
              <a:rPr lang="es-ES" b="1" i="1" dirty="0" err="1" smtClean="0">
                <a:effectLst>
                  <a:outerShdw blurRad="38100" dist="38100" dir="2700000" algn="tl">
                    <a:srgbClr val="000000">
                      <a:alpha val="43137"/>
                    </a:srgbClr>
                  </a:outerShdw>
                </a:effectLst>
                <a:latin typeface="Tekton Pro Cond" pitchFamily="34" charset="0"/>
              </a:rPr>
              <a:t>Method</a:t>
            </a:r>
            <a:r>
              <a:rPr lang="es-ES" b="1" i="1" dirty="0" smtClean="0">
                <a:effectLst>
                  <a:outerShdw blurRad="38100" dist="38100" dir="2700000" algn="tl">
                    <a:srgbClr val="000000">
                      <a:alpha val="43137"/>
                    </a:srgbClr>
                  </a:outerShdw>
                </a:effectLst>
                <a:latin typeface="Tekton Pro Cond" pitchFamily="34" charset="0"/>
              </a:rPr>
              <a:t>?</a:t>
            </a:r>
            <a:endParaRPr lang="en-US" b="1" i="1" dirty="0" smtClean="0">
              <a:effectLst>
                <a:outerShdw blurRad="38100" dist="38100" dir="2700000" algn="tl">
                  <a:srgbClr val="000000">
                    <a:alpha val="43137"/>
                  </a:srgbClr>
                </a:outerShdw>
              </a:effectLst>
              <a:latin typeface="Tekton Pro Cond" pitchFamily="34" charset="0"/>
            </a:endParaRPr>
          </a:p>
        </p:txBody>
      </p:sp>
      <p:pic>
        <p:nvPicPr>
          <p:cNvPr id="16387" name="Picture 19" descr="D:\My Documents\Natalie's Documents\PSS\ReproLearn\Georgetown\graphics\slide20.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457200" y="2437793"/>
            <a:ext cx="4038600" cy="285077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Rectangle 6"/>
          <p:cNvSpPr>
            <a:spLocks noGrp="1" noChangeArrowheads="1"/>
          </p:cNvSpPr>
          <p:nvPr>
            <p:ph sz="half" idx="2"/>
          </p:nvPr>
        </p:nvSpPr>
        <p:spPr bwMode="auto">
          <a:xfrm>
            <a:off x="4716016" y="2060848"/>
            <a:ext cx="4038600" cy="377301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Clr>
                <a:srgbClr val="0070C0"/>
              </a:buClr>
              <a:buSzPct val="68000"/>
              <a:buFont typeface="Wingdings" panose="05000000000000000000" pitchFamily="2" charset="2"/>
              <a:buChar char="v"/>
            </a:pPr>
            <a:r>
              <a:rPr lang="es-ES" sz="2000" dirty="0" err="1"/>
              <a:t>All</a:t>
            </a:r>
            <a:r>
              <a:rPr lang="es-ES" sz="2000" dirty="0"/>
              <a:t> women of reproductive </a:t>
            </a:r>
            <a:r>
              <a:rPr lang="es-ES" sz="2000" dirty="0" err="1"/>
              <a:t>age</a:t>
            </a:r>
            <a:r>
              <a:rPr lang="es-ES" sz="2000" dirty="0"/>
              <a:t> </a:t>
            </a:r>
          </a:p>
          <a:p>
            <a:pPr>
              <a:buClr>
                <a:srgbClr val="0070C0"/>
              </a:buClr>
              <a:buSzPct val="68000"/>
              <a:buFont typeface="Wingdings" panose="05000000000000000000" pitchFamily="2" charset="2"/>
              <a:buChar char="v"/>
            </a:pPr>
            <a:r>
              <a:rPr lang="es-ES" sz="2000" dirty="0"/>
              <a:t>Women with </a:t>
            </a:r>
            <a:r>
              <a:rPr lang="es-ES" sz="2000" dirty="0" err="1"/>
              <a:t>cycles</a:t>
            </a:r>
            <a:r>
              <a:rPr lang="es-ES" sz="2000" dirty="0"/>
              <a:t> </a:t>
            </a:r>
            <a:r>
              <a:rPr lang="es-ES" sz="2000" dirty="0" err="1"/>
              <a:t>between</a:t>
            </a:r>
            <a:r>
              <a:rPr lang="es-ES" sz="2000" dirty="0"/>
              <a:t> 26 and 32 </a:t>
            </a:r>
            <a:r>
              <a:rPr lang="es-ES" sz="2000" dirty="0" err="1"/>
              <a:t>days</a:t>
            </a:r>
            <a:r>
              <a:rPr lang="es-ES" sz="2000" dirty="0"/>
              <a:t> </a:t>
            </a:r>
            <a:r>
              <a:rPr lang="es-ES" sz="2000" dirty="0" err="1"/>
              <a:t>long</a:t>
            </a:r>
            <a:endParaRPr lang="es-ES" sz="2000" dirty="0"/>
          </a:p>
          <a:p>
            <a:pPr>
              <a:buClr>
                <a:srgbClr val="0070C0"/>
              </a:buClr>
              <a:buSzPct val="68000"/>
              <a:buFont typeface="Wingdings" panose="05000000000000000000" pitchFamily="2" charset="2"/>
              <a:buChar char="v"/>
            </a:pPr>
            <a:r>
              <a:rPr lang="es-ES" sz="2000" dirty="0" err="1"/>
              <a:t>Couples</a:t>
            </a:r>
            <a:r>
              <a:rPr lang="es-ES" sz="2000" dirty="0"/>
              <a:t> </a:t>
            </a:r>
            <a:r>
              <a:rPr lang="es-ES" sz="2000" dirty="0" err="1"/>
              <a:t>who</a:t>
            </a:r>
            <a:r>
              <a:rPr lang="es-ES" sz="2000" dirty="0"/>
              <a:t> can </a:t>
            </a:r>
            <a:r>
              <a:rPr lang="es-ES" sz="2000" dirty="0" err="1"/>
              <a:t>avoid</a:t>
            </a:r>
            <a:r>
              <a:rPr lang="es-ES" sz="2000" dirty="0"/>
              <a:t> </a:t>
            </a:r>
            <a:r>
              <a:rPr lang="es-ES" sz="2000" dirty="0" err="1"/>
              <a:t>unprotected</a:t>
            </a:r>
            <a:r>
              <a:rPr lang="es-ES" sz="2000" dirty="0"/>
              <a:t> </a:t>
            </a:r>
            <a:r>
              <a:rPr lang="es-ES" sz="2000" dirty="0" err="1"/>
              <a:t>intercourse</a:t>
            </a:r>
            <a:r>
              <a:rPr lang="es-ES" sz="2000" dirty="0"/>
              <a:t> </a:t>
            </a:r>
            <a:r>
              <a:rPr lang="es-ES" sz="2000" dirty="0" err="1"/>
              <a:t>on</a:t>
            </a:r>
            <a:r>
              <a:rPr lang="es-ES" sz="2000" dirty="0"/>
              <a:t> </a:t>
            </a:r>
            <a:r>
              <a:rPr lang="es-ES" sz="2000" dirty="0" err="1"/>
              <a:t>day</a:t>
            </a:r>
            <a:r>
              <a:rPr lang="es-ES" sz="2000" dirty="0"/>
              <a:t> 8-19 of </a:t>
            </a:r>
            <a:r>
              <a:rPr lang="es-ES" sz="2000" dirty="0" err="1"/>
              <a:t>each</a:t>
            </a:r>
            <a:r>
              <a:rPr lang="es-ES" sz="2000" dirty="0"/>
              <a:t> </a:t>
            </a:r>
            <a:r>
              <a:rPr lang="es-ES" sz="2000" dirty="0" err="1" smtClean="0"/>
              <a:t>cycle</a:t>
            </a:r>
            <a:endParaRPr lang="es-ES" sz="2000" dirty="0" smtClean="0"/>
          </a:p>
          <a:p>
            <a:pPr>
              <a:buClr>
                <a:srgbClr val="0070C0"/>
              </a:buClr>
              <a:buSzPct val="68000"/>
              <a:buFont typeface="Wingdings" panose="05000000000000000000" pitchFamily="2" charset="2"/>
              <a:buChar char="v"/>
            </a:pPr>
            <a:r>
              <a:rPr lang="es-ES" sz="2000" dirty="0" err="1"/>
              <a:t>Couples</a:t>
            </a:r>
            <a:r>
              <a:rPr lang="es-ES" sz="2000" dirty="0"/>
              <a:t> </a:t>
            </a:r>
            <a:r>
              <a:rPr lang="es-ES" sz="2000" dirty="0" err="1"/>
              <a:t>not</a:t>
            </a:r>
            <a:r>
              <a:rPr lang="es-ES" sz="2000" dirty="0"/>
              <a:t> at </a:t>
            </a:r>
            <a:r>
              <a:rPr lang="es-ES" sz="2000" dirty="0" err="1"/>
              <a:t>risk</a:t>
            </a:r>
            <a:r>
              <a:rPr lang="es-ES" sz="2000" dirty="0"/>
              <a:t> of </a:t>
            </a:r>
            <a:r>
              <a:rPr lang="es-ES" sz="2000" dirty="0" err="1" smtClean="0"/>
              <a:t>STIs</a:t>
            </a:r>
            <a:endParaRPr lang="es-ES" sz="2000" dirty="0"/>
          </a:p>
          <a:p>
            <a:pPr>
              <a:buClr>
                <a:srgbClr val="0070C0"/>
              </a:buClr>
              <a:buSzPct val="68000"/>
              <a:buFont typeface="Wingdings" panose="05000000000000000000" pitchFamily="2" charset="2"/>
              <a:buChar char="v"/>
            </a:pPr>
            <a:r>
              <a:rPr lang="en-US" sz="2000" dirty="0" smtClean="0"/>
              <a:t>Couples </a:t>
            </a:r>
            <a:r>
              <a:rPr lang="en-US" sz="2000" dirty="0"/>
              <a:t>who are to maintain effective </a:t>
            </a:r>
            <a:r>
              <a:rPr lang="en-US" sz="2000" dirty="0" smtClean="0"/>
              <a:t>events </a:t>
            </a:r>
            <a:r>
              <a:rPr lang="en-US" sz="2000" dirty="0"/>
              <a:t>of </a:t>
            </a:r>
            <a:r>
              <a:rPr lang="en-US" sz="2000" dirty="0" smtClean="0"/>
              <a:t>records</a:t>
            </a:r>
          </a:p>
          <a:p>
            <a:pPr>
              <a:buClr>
                <a:srgbClr val="0070C0"/>
              </a:buClr>
              <a:buSzPct val="68000"/>
              <a:buFont typeface="Wingdings" panose="05000000000000000000" pitchFamily="2" charset="2"/>
              <a:buChar char="v"/>
            </a:pPr>
            <a:r>
              <a:rPr lang="en-US" sz="2000" dirty="0" smtClean="0"/>
              <a:t>Women </a:t>
            </a:r>
            <a:r>
              <a:rPr lang="en-US" sz="2000" dirty="0"/>
              <a:t>with regular menstrual cycle</a:t>
            </a:r>
          </a:p>
          <a:p>
            <a:pPr>
              <a:buClr>
                <a:srgbClr val="0070C0"/>
              </a:buClr>
              <a:buSzPct val="68000"/>
              <a:buFont typeface="Wingdings" panose="05000000000000000000" pitchFamily="2" charset="2"/>
              <a:buChar char="v"/>
            </a:pPr>
            <a:endParaRPr lang="es-ES" sz="2000" dirty="0"/>
          </a:p>
          <a:p>
            <a:endParaRPr lang="en-US" dirty="0" smtClean="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5978182"/>
            <a:ext cx="676992" cy="756335"/>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08870682"/>
      </p:ext>
    </p:extLst>
  </p:cSld>
  <p:clrMapOvr>
    <a:masterClrMapping/>
  </p:clrMapOvr>
  <p:transition spd="slow"/>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normAutofit/>
          </a:bodyPr>
          <a:lstStyle/>
          <a:p>
            <a:r>
              <a:rPr lang="es-ES" i="1" dirty="0" err="1" smtClean="0">
                <a:effectLst>
                  <a:outerShdw blurRad="38100" dist="38100" dir="2700000" algn="tl">
                    <a:srgbClr val="000000">
                      <a:alpha val="43137"/>
                    </a:srgbClr>
                  </a:outerShdw>
                </a:effectLst>
                <a:latin typeface="Tekton Pro Cond" pitchFamily="34" charset="0"/>
              </a:rPr>
              <a:t>Who</a:t>
            </a:r>
            <a:r>
              <a:rPr lang="es-ES" i="1" dirty="0" smtClean="0">
                <a:effectLst>
                  <a:outerShdw blurRad="38100" dist="38100" dir="2700000" algn="tl">
                    <a:srgbClr val="000000">
                      <a:alpha val="43137"/>
                    </a:srgbClr>
                  </a:outerShdw>
                </a:effectLst>
                <a:latin typeface="Tekton Pro Cond" pitchFamily="34" charset="0"/>
              </a:rPr>
              <a:t> Cannot use </a:t>
            </a:r>
            <a:r>
              <a:rPr lang="es-ES" i="1" dirty="0" err="1" smtClean="0">
                <a:effectLst>
                  <a:outerShdw blurRad="38100" dist="38100" dir="2700000" algn="tl">
                    <a:srgbClr val="000000">
                      <a:alpha val="43137"/>
                    </a:srgbClr>
                  </a:outerShdw>
                </a:effectLst>
                <a:latin typeface="Tekton Pro Cond" pitchFamily="34" charset="0"/>
              </a:rPr>
              <a:t>this</a:t>
            </a:r>
            <a:r>
              <a:rPr lang="es-ES" i="1" dirty="0" smtClean="0">
                <a:effectLst>
                  <a:outerShdw blurRad="38100" dist="38100" dir="2700000" algn="tl">
                    <a:srgbClr val="000000">
                      <a:alpha val="43137"/>
                    </a:srgbClr>
                  </a:outerShdw>
                </a:effectLst>
                <a:latin typeface="Tekton Pro Cond" pitchFamily="34" charset="0"/>
              </a:rPr>
              <a:t> </a:t>
            </a:r>
            <a:r>
              <a:rPr lang="es-ES" i="1" dirty="0" err="1" smtClean="0">
                <a:effectLst>
                  <a:outerShdw blurRad="38100" dist="38100" dir="2700000" algn="tl">
                    <a:srgbClr val="000000">
                      <a:alpha val="43137"/>
                    </a:srgbClr>
                  </a:outerShdw>
                </a:effectLst>
                <a:latin typeface="Tekton Pro Cond" pitchFamily="34" charset="0"/>
              </a:rPr>
              <a:t>Method</a:t>
            </a:r>
            <a:r>
              <a:rPr lang="es-ES" i="1" dirty="0" smtClean="0">
                <a:effectLst>
                  <a:outerShdw blurRad="38100" dist="38100" dir="2700000" algn="tl">
                    <a:srgbClr val="000000">
                      <a:alpha val="43137"/>
                    </a:srgbClr>
                  </a:outerShdw>
                </a:effectLst>
                <a:latin typeface="Tekton Pro Cond" pitchFamily="34" charset="0"/>
              </a:rPr>
              <a:t>?</a:t>
            </a:r>
            <a:endParaRPr lang="en-US" i="1" dirty="0" smtClean="0">
              <a:effectLst>
                <a:outerShdw blurRad="38100" dist="38100" dir="2700000" algn="tl">
                  <a:srgbClr val="000000">
                    <a:alpha val="43137"/>
                  </a:srgbClr>
                </a:outerShdw>
              </a:effectLst>
              <a:latin typeface="Tekton Pro Cond" pitchFamily="34" charset="0"/>
            </a:endParaRPr>
          </a:p>
        </p:txBody>
      </p:sp>
      <p:sp>
        <p:nvSpPr>
          <p:cNvPr id="18435" name="Rectangle 3"/>
          <p:cNvSpPr>
            <a:spLocks noGrp="1" noChangeArrowheads="1"/>
          </p:cNvSpPr>
          <p:nvPr>
            <p:ph sz="half" idx="1"/>
          </p:nvPr>
        </p:nvSpPr>
        <p:spPr bwMode="auto">
          <a:xfrm>
            <a:off x="457200" y="2132856"/>
            <a:ext cx="8219256" cy="269289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Clr>
                <a:srgbClr val="0070C0"/>
              </a:buClr>
            </a:pPr>
            <a:r>
              <a:rPr lang="en-US" sz="2800" dirty="0" smtClean="0"/>
              <a:t>Women who are suspected or known to be pregnant </a:t>
            </a:r>
          </a:p>
          <a:p>
            <a:pPr>
              <a:buClr>
                <a:srgbClr val="0070C0"/>
              </a:buClr>
            </a:pPr>
            <a:r>
              <a:rPr lang="en-US" sz="2800" dirty="0" smtClean="0"/>
              <a:t>Women with irregular menses</a:t>
            </a:r>
          </a:p>
          <a:p>
            <a:pPr>
              <a:buClr>
                <a:srgbClr val="0070C0"/>
              </a:buClr>
            </a:pPr>
            <a:r>
              <a:rPr lang="en-US" sz="2800" dirty="0" smtClean="0"/>
              <a:t> Women who dislike touching their genitals</a:t>
            </a:r>
          </a:p>
          <a:p>
            <a:pPr>
              <a:buClr>
                <a:srgbClr val="0070C0"/>
              </a:buClr>
            </a:pPr>
            <a:r>
              <a:rPr lang="en-US" sz="2800" dirty="0" smtClean="0"/>
              <a:t> Women whose partners will not cooperate</a:t>
            </a:r>
          </a:p>
          <a:p>
            <a:pPr>
              <a:buClr>
                <a:srgbClr val="0070C0"/>
              </a:buClr>
            </a:pPr>
            <a:r>
              <a:rPr lang="en-US" sz="2800" dirty="0" smtClean="0"/>
              <a:t> Women whose menstrual period are not regular</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978182"/>
            <a:ext cx="676992" cy="756335"/>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70250879"/>
      </p:ext>
    </p:extLst>
  </p:cSld>
  <p:clrMapOvr>
    <a:masterClrMapping/>
  </p:clrMapOvr>
  <p:transition spd="slow"/>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noAutofit/>
          </a:bodyPr>
          <a:lstStyle/>
          <a:p>
            <a:r>
              <a:rPr lang="es-ES" sz="3500" i="1" dirty="0" err="1" smtClean="0">
                <a:effectLst>
                  <a:outerShdw blurRad="38100" dist="38100" dir="2700000" algn="tl">
                    <a:srgbClr val="000000">
                      <a:alpha val="43137"/>
                    </a:srgbClr>
                  </a:outerShdw>
                </a:effectLst>
                <a:latin typeface="Tekton Pro Cond" pitchFamily="34" charset="0"/>
              </a:rPr>
              <a:t>Service</a:t>
            </a:r>
            <a:r>
              <a:rPr lang="es-ES" sz="3500" i="1" dirty="0" smtClean="0">
                <a:effectLst>
                  <a:outerShdw blurRad="38100" dist="38100" dir="2700000" algn="tl">
                    <a:srgbClr val="000000">
                      <a:alpha val="43137"/>
                    </a:srgbClr>
                  </a:outerShdw>
                </a:effectLst>
                <a:latin typeface="Tekton Pro Cond" pitchFamily="34" charset="0"/>
              </a:rPr>
              <a:t>  </a:t>
            </a:r>
            <a:r>
              <a:rPr lang="es-ES" sz="3500" i="1" dirty="0" err="1" smtClean="0">
                <a:effectLst>
                  <a:outerShdw blurRad="38100" dist="38100" dir="2700000" algn="tl">
                    <a:srgbClr val="000000">
                      <a:alpha val="43137"/>
                    </a:srgbClr>
                  </a:outerShdw>
                </a:effectLst>
                <a:latin typeface="Tekton Pro Cond" pitchFamily="34" charset="0"/>
              </a:rPr>
              <a:t>Delivery</a:t>
            </a:r>
            <a:r>
              <a:rPr lang="es-ES" sz="3500" i="1" dirty="0" smtClean="0">
                <a:effectLst>
                  <a:outerShdw blurRad="38100" dist="38100" dir="2700000" algn="tl">
                    <a:srgbClr val="000000">
                      <a:alpha val="43137"/>
                    </a:srgbClr>
                  </a:outerShdw>
                </a:effectLst>
                <a:latin typeface="Tekton Pro Cond" pitchFamily="34" charset="0"/>
              </a:rPr>
              <a:t> </a:t>
            </a:r>
            <a:r>
              <a:rPr lang="es-ES" sz="3500" i="1" dirty="0" err="1" smtClean="0">
                <a:effectLst>
                  <a:outerShdw blurRad="38100" dist="38100" dir="2700000" algn="tl">
                    <a:srgbClr val="000000">
                      <a:alpha val="43137"/>
                    </a:srgbClr>
                  </a:outerShdw>
                </a:effectLst>
                <a:latin typeface="Tekton Pro Cond" pitchFamily="34" charset="0"/>
              </a:rPr>
              <a:t>Process</a:t>
            </a:r>
            <a:endParaRPr lang="en-US" sz="3500" i="1" dirty="0" smtClean="0">
              <a:effectLst>
                <a:outerShdw blurRad="38100" dist="38100" dir="2700000" algn="tl">
                  <a:srgbClr val="000000">
                    <a:alpha val="43137"/>
                  </a:srgbClr>
                </a:outerShdw>
              </a:effectLst>
              <a:latin typeface="Tekton Pro Cond" pitchFamily="34" charset="0"/>
            </a:endParaRPr>
          </a:p>
        </p:txBody>
      </p:sp>
      <p:sp>
        <p:nvSpPr>
          <p:cNvPr id="19459" name="Rectangle 3"/>
          <p:cNvSpPr>
            <a:spLocks noGrp="1" noChangeArrowheads="1"/>
          </p:cNvSpPr>
          <p:nvPr>
            <p:ph sz="half" idx="1"/>
          </p:nvPr>
        </p:nvSpPr>
        <p:spPr bwMode="auto">
          <a:xfrm>
            <a:off x="467544" y="1425686"/>
            <a:ext cx="8229600" cy="410445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Clr>
                <a:srgbClr val="0070C0"/>
              </a:buClr>
            </a:pPr>
            <a:r>
              <a:rPr lang="es-ES" dirty="0"/>
              <a:t>Determine </a:t>
            </a:r>
            <a:r>
              <a:rPr lang="es-ES" dirty="0" err="1"/>
              <a:t>if</a:t>
            </a:r>
            <a:r>
              <a:rPr lang="es-ES" dirty="0"/>
              <a:t> </a:t>
            </a:r>
            <a:r>
              <a:rPr lang="es-ES" dirty="0" err="1"/>
              <a:t>the</a:t>
            </a:r>
            <a:r>
              <a:rPr lang="es-ES" dirty="0"/>
              <a:t> </a:t>
            </a:r>
            <a:r>
              <a:rPr lang="es-ES" dirty="0" err="1"/>
              <a:t>client</a:t>
            </a:r>
            <a:r>
              <a:rPr lang="es-ES" dirty="0"/>
              <a:t> </a:t>
            </a:r>
            <a:r>
              <a:rPr lang="es-ES" dirty="0" err="1"/>
              <a:t>is</a:t>
            </a:r>
            <a:r>
              <a:rPr lang="es-ES" dirty="0"/>
              <a:t> </a:t>
            </a:r>
            <a:r>
              <a:rPr lang="es-ES" dirty="0" err="1"/>
              <a:t>interested</a:t>
            </a:r>
            <a:r>
              <a:rPr lang="es-ES" dirty="0"/>
              <a:t> in </a:t>
            </a:r>
            <a:r>
              <a:rPr lang="es-ES" dirty="0" err="1"/>
              <a:t>using</a:t>
            </a:r>
            <a:r>
              <a:rPr lang="es-ES" dirty="0"/>
              <a:t> SDM</a:t>
            </a:r>
          </a:p>
          <a:p>
            <a:pPr>
              <a:buClr>
                <a:srgbClr val="0070C0"/>
              </a:buClr>
            </a:pPr>
            <a:r>
              <a:rPr lang="es-ES" dirty="0" err="1"/>
              <a:t>Screen</a:t>
            </a:r>
            <a:r>
              <a:rPr lang="es-ES" dirty="0"/>
              <a:t> </a:t>
            </a:r>
            <a:r>
              <a:rPr lang="es-ES" dirty="0" err="1"/>
              <a:t>for</a:t>
            </a:r>
            <a:r>
              <a:rPr lang="es-ES" dirty="0"/>
              <a:t> </a:t>
            </a:r>
            <a:r>
              <a:rPr lang="es-ES" dirty="0" err="1"/>
              <a:t>cycle</a:t>
            </a:r>
            <a:r>
              <a:rPr lang="es-ES" dirty="0"/>
              <a:t> </a:t>
            </a:r>
            <a:r>
              <a:rPr lang="es-ES" dirty="0" err="1"/>
              <a:t>length</a:t>
            </a:r>
            <a:r>
              <a:rPr lang="es-ES" dirty="0"/>
              <a:t>, </a:t>
            </a:r>
            <a:r>
              <a:rPr lang="es-ES" dirty="0" err="1"/>
              <a:t>ability</a:t>
            </a:r>
            <a:r>
              <a:rPr lang="es-ES" dirty="0"/>
              <a:t> </a:t>
            </a:r>
            <a:r>
              <a:rPr lang="es-ES" dirty="0" err="1"/>
              <a:t>to</a:t>
            </a:r>
            <a:r>
              <a:rPr lang="es-ES" dirty="0"/>
              <a:t> </a:t>
            </a:r>
            <a:r>
              <a:rPr lang="es-ES" dirty="0" err="1"/>
              <a:t>avoid</a:t>
            </a:r>
            <a:r>
              <a:rPr lang="es-ES" dirty="0"/>
              <a:t> </a:t>
            </a:r>
            <a:r>
              <a:rPr lang="es-ES" dirty="0" err="1"/>
              <a:t>unprotected</a:t>
            </a:r>
            <a:r>
              <a:rPr lang="es-ES" dirty="0"/>
              <a:t> </a:t>
            </a:r>
            <a:r>
              <a:rPr lang="es-ES" dirty="0" err="1"/>
              <a:t>intercourse</a:t>
            </a:r>
            <a:r>
              <a:rPr lang="es-ES" dirty="0"/>
              <a:t> </a:t>
            </a:r>
            <a:r>
              <a:rPr lang="es-ES" dirty="0" err="1"/>
              <a:t>on</a:t>
            </a:r>
            <a:r>
              <a:rPr lang="es-ES" dirty="0"/>
              <a:t> </a:t>
            </a:r>
            <a:r>
              <a:rPr lang="es-ES" dirty="0" err="1"/>
              <a:t>fertile</a:t>
            </a:r>
            <a:r>
              <a:rPr lang="es-ES" dirty="0"/>
              <a:t> </a:t>
            </a:r>
            <a:r>
              <a:rPr lang="es-ES" dirty="0" err="1"/>
              <a:t>days</a:t>
            </a:r>
            <a:r>
              <a:rPr lang="es-ES" dirty="0"/>
              <a:t>, STI </a:t>
            </a:r>
            <a:r>
              <a:rPr lang="es-ES" dirty="0" err="1"/>
              <a:t>risk</a:t>
            </a:r>
            <a:endParaRPr lang="es-ES" dirty="0"/>
          </a:p>
          <a:p>
            <a:pPr>
              <a:buClr>
                <a:srgbClr val="0070C0"/>
              </a:buClr>
            </a:pPr>
            <a:r>
              <a:rPr lang="es-ES" dirty="0" err="1"/>
              <a:t>Explain</a:t>
            </a:r>
            <a:r>
              <a:rPr lang="es-ES" dirty="0"/>
              <a:t> Standard Day </a:t>
            </a:r>
            <a:r>
              <a:rPr lang="es-ES" dirty="0" err="1"/>
              <a:t>Method</a:t>
            </a:r>
            <a:endParaRPr lang="es-ES" dirty="0"/>
          </a:p>
          <a:p>
            <a:pPr>
              <a:buClr>
                <a:srgbClr val="0070C0"/>
              </a:buClr>
            </a:pPr>
            <a:r>
              <a:rPr lang="es-ES" dirty="0" err="1"/>
              <a:t>Demonstrate</a:t>
            </a:r>
            <a:r>
              <a:rPr lang="es-ES" dirty="0"/>
              <a:t> </a:t>
            </a:r>
            <a:r>
              <a:rPr lang="es-ES" dirty="0" err="1"/>
              <a:t>CycleBeads</a:t>
            </a:r>
            <a:r>
              <a:rPr lang="es-ES" dirty="0"/>
              <a:t> </a:t>
            </a:r>
          </a:p>
          <a:p>
            <a:pPr>
              <a:buClr>
                <a:srgbClr val="0070C0"/>
              </a:buClr>
            </a:pPr>
            <a:r>
              <a:rPr lang="es-ES" dirty="0" err="1"/>
              <a:t>Have</a:t>
            </a:r>
            <a:r>
              <a:rPr lang="es-ES" dirty="0"/>
              <a:t> </a:t>
            </a:r>
            <a:r>
              <a:rPr lang="es-ES" dirty="0" err="1"/>
              <a:t>client</a:t>
            </a:r>
            <a:r>
              <a:rPr lang="es-ES" dirty="0"/>
              <a:t> </a:t>
            </a:r>
            <a:r>
              <a:rPr lang="es-ES" dirty="0" err="1"/>
              <a:t>give</a:t>
            </a:r>
            <a:r>
              <a:rPr lang="es-ES" dirty="0"/>
              <a:t> a </a:t>
            </a:r>
            <a:r>
              <a:rPr lang="es-ES" dirty="0" err="1"/>
              <a:t>return</a:t>
            </a:r>
            <a:r>
              <a:rPr lang="es-ES" dirty="0"/>
              <a:t> </a:t>
            </a:r>
            <a:r>
              <a:rPr lang="es-ES" dirty="0" err="1"/>
              <a:t>demonstration</a:t>
            </a:r>
            <a:endParaRPr lang="es-ES" dirty="0"/>
          </a:p>
          <a:p>
            <a:pPr>
              <a:buClr>
                <a:srgbClr val="0070C0"/>
              </a:buClr>
            </a:pPr>
            <a:r>
              <a:rPr lang="es-ES" dirty="0" err="1"/>
              <a:t>Verify</a:t>
            </a:r>
            <a:r>
              <a:rPr lang="es-ES" dirty="0"/>
              <a:t> </a:t>
            </a:r>
            <a:r>
              <a:rPr lang="es-ES" dirty="0" err="1"/>
              <a:t>understanding</a:t>
            </a:r>
            <a:r>
              <a:rPr lang="es-ES" dirty="0"/>
              <a:t>/</a:t>
            </a:r>
            <a:r>
              <a:rPr lang="es-ES" dirty="0" err="1"/>
              <a:t>acceptance</a:t>
            </a:r>
            <a:endParaRPr lang="es-ES" dirty="0"/>
          </a:p>
          <a:p>
            <a:pPr>
              <a:buClr>
                <a:srgbClr val="0070C0"/>
              </a:buClr>
            </a:pPr>
            <a:r>
              <a:rPr lang="es-ES" dirty="0" err="1"/>
              <a:t>Provide</a:t>
            </a:r>
            <a:r>
              <a:rPr lang="es-ES" dirty="0"/>
              <a:t> </a:t>
            </a:r>
            <a:r>
              <a:rPr lang="es-ES" dirty="0" err="1"/>
              <a:t>Cyclebeads</a:t>
            </a:r>
            <a:r>
              <a:rPr lang="es-ES" dirty="0"/>
              <a:t>, </a:t>
            </a:r>
            <a:r>
              <a:rPr lang="es-ES" dirty="0" err="1"/>
              <a:t>other</a:t>
            </a:r>
            <a:r>
              <a:rPr lang="es-ES" dirty="0"/>
              <a:t> </a:t>
            </a:r>
            <a:r>
              <a:rPr lang="es-ES" dirty="0" err="1"/>
              <a:t>materials</a:t>
            </a:r>
            <a:endParaRPr lang="es-ES" dirty="0"/>
          </a:p>
          <a:p>
            <a:endParaRPr lang="en-US" sz="2800" dirty="0" smtClean="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978182"/>
            <a:ext cx="676992" cy="756335"/>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7086982"/>
      </p:ext>
    </p:extLst>
  </p:cSld>
  <p:clrMapOvr>
    <a:masterClrMapping/>
  </p:clrMapOvr>
  <p:transition spd="slow"/>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sz="3600" dirty="0" smtClean="0"/>
              <a:t>Summary</a:t>
            </a:r>
          </a:p>
        </p:txBody>
      </p:sp>
      <p:pic>
        <p:nvPicPr>
          <p:cNvPr id="21507" name="Picture 20" descr="D:\My Documents\Natalie's Documents\PSS\ReproLearn\Georgetown\graphics\slide24.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457200" y="2465205"/>
            <a:ext cx="4038600" cy="279595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Rectangle 6"/>
          <p:cNvSpPr>
            <a:spLocks noGrp="1" noChangeArrowheads="1"/>
          </p:cNvSpPr>
          <p:nvPr>
            <p:ph sz="half" idx="2"/>
          </p:nvPr>
        </p:nvSpPr>
        <p:spPr bwMode="auto">
          <a:xfrm>
            <a:off x="4644008" y="1916833"/>
            <a:ext cx="4038600" cy="388843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90000"/>
              </a:lnSpc>
              <a:buClr>
                <a:srgbClr val="0070C0"/>
              </a:buClr>
            </a:pPr>
            <a:r>
              <a:rPr lang="en-US" sz="2400" dirty="0" smtClean="0"/>
              <a:t>Standard Days Method is a simple method that fills a family planning gap</a:t>
            </a:r>
          </a:p>
          <a:p>
            <a:pPr>
              <a:lnSpc>
                <a:spcPct val="90000"/>
              </a:lnSpc>
              <a:buClr>
                <a:srgbClr val="0070C0"/>
              </a:buClr>
            </a:pPr>
            <a:r>
              <a:rPr lang="en-US" sz="2400" dirty="0" smtClean="0"/>
              <a:t>Based on probabilities of becoming pregnant during the menstrual cycle</a:t>
            </a:r>
          </a:p>
          <a:p>
            <a:pPr>
              <a:lnSpc>
                <a:spcPct val="90000"/>
              </a:lnSpc>
              <a:buClr>
                <a:srgbClr val="0070C0"/>
              </a:buClr>
            </a:pPr>
            <a:r>
              <a:rPr lang="en-US" sz="2400" dirty="0" smtClean="0"/>
              <a:t>Uses a string of beads to represent the cycle and identify days 8-19 as days to not engage in unprotected sex</a:t>
            </a:r>
          </a:p>
          <a:p>
            <a:pPr>
              <a:lnSpc>
                <a:spcPct val="90000"/>
              </a:lnSpc>
            </a:pPr>
            <a:endParaRPr lang="en-US" sz="2400" dirty="0" smtClean="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5985033"/>
            <a:ext cx="676992" cy="756335"/>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6526152"/>
      </p:ext>
    </p:extLst>
  </p:cSld>
  <p:clrMapOvr>
    <a:masterClrMapping/>
  </p:clrMapOvr>
  <p:transition spd="slow"/>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r>
              <a:rPr lang="en-US" b="1" i="1" dirty="0" smtClean="0">
                <a:effectLst>
                  <a:outerShdw blurRad="38100" dist="38100" dir="2700000" algn="tl">
                    <a:srgbClr val="000000">
                      <a:alpha val="43137"/>
                    </a:srgbClr>
                  </a:outerShdw>
                </a:effectLst>
                <a:latin typeface="Tekton Pro Cond" pitchFamily="34" charset="0"/>
              </a:rPr>
              <a:t>Lessons Learned</a:t>
            </a:r>
          </a:p>
        </p:txBody>
      </p:sp>
      <p:sp>
        <p:nvSpPr>
          <p:cNvPr id="22531" name="Rectangle 4"/>
          <p:cNvSpPr>
            <a:spLocks noGrp="1" noChangeArrowheads="1"/>
          </p:cNvSpPr>
          <p:nvPr>
            <p:ph sz="half" idx="1"/>
          </p:nvPr>
        </p:nvSpPr>
        <p:spPr bwMode="auto">
          <a:xfrm>
            <a:off x="432618" y="1556792"/>
            <a:ext cx="4038600" cy="39604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ct val="50000"/>
              </a:spcBef>
              <a:buClr>
                <a:srgbClr val="0070C0"/>
              </a:buClr>
              <a:buFont typeface="Arial" panose="020B0604020202020204" pitchFamily="34" charset="0"/>
              <a:buChar char="•"/>
            </a:pPr>
            <a:r>
              <a:rPr lang="en-US" sz="2600" dirty="0" smtClean="0"/>
              <a:t>Demand exists </a:t>
            </a:r>
          </a:p>
          <a:p>
            <a:pPr>
              <a:spcBef>
                <a:spcPct val="50000"/>
              </a:spcBef>
              <a:buClr>
                <a:srgbClr val="0070C0"/>
              </a:buClr>
              <a:buFont typeface="Arial" panose="020B0604020202020204" pitchFamily="34" charset="0"/>
              <a:buChar char="•"/>
            </a:pPr>
            <a:r>
              <a:rPr lang="en-US" sz="2600" dirty="0" smtClean="0"/>
              <a:t>It is effective</a:t>
            </a:r>
          </a:p>
          <a:p>
            <a:pPr>
              <a:spcBef>
                <a:spcPct val="50000"/>
              </a:spcBef>
              <a:buClr>
                <a:srgbClr val="0070C0"/>
              </a:buClr>
              <a:buFont typeface="Arial" panose="020B0604020202020204" pitchFamily="34" charset="0"/>
              <a:buChar char="•"/>
            </a:pPr>
            <a:r>
              <a:rPr lang="en-US" sz="2600" dirty="0" smtClean="0"/>
              <a:t>SDM is easy to learn </a:t>
            </a:r>
            <a:br>
              <a:rPr lang="en-US" sz="2600" dirty="0" smtClean="0"/>
            </a:br>
            <a:r>
              <a:rPr lang="en-US" sz="2600" dirty="0" smtClean="0"/>
              <a:t>and use</a:t>
            </a:r>
          </a:p>
          <a:p>
            <a:pPr>
              <a:spcBef>
                <a:spcPct val="50000"/>
              </a:spcBef>
              <a:buClr>
                <a:srgbClr val="0070C0"/>
              </a:buClr>
              <a:buFont typeface="Arial" panose="020B0604020202020204" pitchFamily="34" charset="0"/>
              <a:buChar char="•"/>
            </a:pPr>
            <a:r>
              <a:rPr lang="en-US" sz="2600" dirty="0" smtClean="0"/>
              <a:t>Many willing and able to use SDM</a:t>
            </a:r>
          </a:p>
          <a:p>
            <a:pPr>
              <a:spcBef>
                <a:spcPct val="50000"/>
              </a:spcBef>
              <a:buClr>
                <a:srgbClr val="0070C0"/>
              </a:buClr>
              <a:buFont typeface="Arial" panose="020B0604020202020204" pitchFamily="34" charset="0"/>
              <a:buChar char="•"/>
            </a:pPr>
            <a:r>
              <a:rPr lang="en-US" sz="2600" dirty="0" smtClean="0"/>
              <a:t>Correct use improves over time</a:t>
            </a:r>
          </a:p>
          <a:p>
            <a:endParaRPr lang="en-US" dirty="0" smtClean="0"/>
          </a:p>
        </p:txBody>
      </p:sp>
      <p:sp>
        <p:nvSpPr>
          <p:cNvPr id="22532" name="Rectangle 5"/>
          <p:cNvSpPr>
            <a:spLocks noGrp="1" noChangeArrowheads="1"/>
          </p:cNvSpPr>
          <p:nvPr>
            <p:ph sz="half" idx="2"/>
          </p:nvPr>
        </p:nvSpPr>
        <p:spPr bwMode="auto">
          <a:xfrm>
            <a:off x="4598560" y="1744217"/>
            <a:ext cx="4244280" cy="38450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ct val="50000"/>
              </a:spcBef>
              <a:buClr>
                <a:srgbClr val="0070C0"/>
              </a:buClr>
              <a:buFont typeface="Arial" panose="020B0604020202020204" pitchFamily="34" charset="0"/>
              <a:buChar char="•"/>
            </a:pPr>
            <a:r>
              <a:rPr lang="en-US" sz="2600" dirty="0"/>
              <a:t>Many men can and do support their use </a:t>
            </a:r>
          </a:p>
          <a:p>
            <a:pPr>
              <a:spcBef>
                <a:spcPct val="50000"/>
              </a:spcBef>
              <a:buClr>
                <a:srgbClr val="0070C0"/>
              </a:buClr>
              <a:buFont typeface="Arial" panose="020B0604020202020204" pitchFamily="34" charset="0"/>
              <a:buChar char="•"/>
            </a:pPr>
            <a:r>
              <a:rPr lang="en-US" sz="2600" dirty="0"/>
              <a:t>Involving men is key to successful use</a:t>
            </a:r>
          </a:p>
          <a:p>
            <a:pPr>
              <a:spcBef>
                <a:spcPct val="50000"/>
              </a:spcBef>
              <a:buClr>
                <a:srgbClr val="0070C0"/>
              </a:buClr>
              <a:buFont typeface="Arial" panose="020B0604020202020204" pitchFamily="34" charset="0"/>
              <a:buChar char="•"/>
            </a:pPr>
            <a:r>
              <a:rPr lang="en-US" sz="2600" dirty="0"/>
              <a:t>Some will prefer to use with condoms</a:t>
            </a:r>
          </a:p>
          <a:p>
            <a:pPr>
              <a:spcBef>
                <a:spcPct val="50000"/>
              </a:spcBef>
              <a:buClr>
                <a:srgbClr val="0070C0"/>
              </a:buClr>
              <a:buFont typeface="Arial" panose="020B0604020202020204" pitchFamily="34" charset="0"/>
              <a:buChar char="•"/>
            </a:pPr>
            <a:r>
              <a:rPr lang="en-US" sz="2600" dirty="0"/>
              <a:t>Need to educate providers</a:t>
            </a:r>
          </a:p>
          <a:p>
            <a:endParaRPr lang="en-US" dirty="0" smtClean="0"/>
          </a:p>
        </p:txBody>
      </p:sp>
      <p:cxnSp>
        <p:nvCxnSpPr>
          <p:cNvPr id="4" name="Straight Connector 3"/>
          <p:cNvCxnSpPr/>
          <p:nvPr/>
        </p:nvCxnSpPr>
        <p:spPr>
          <a:xfrm>
            <a:off x="4437222" y="2096852"/>
            <a:ext cx="0" cy="2880320"/>
          </a:xfrm>
          <a:prstGeom prst="line">
            <a:avLst/>
          </a:prstGeom>
        </p:spPr>
        <p:style>
          <a:lnRef idx="3">
            <a:schemeClr val="accent1"/>
          </a:lnRef>
          <a:fillRef idx="0">
            <a:schemeClr val="accent1"/>
          </a:fillRef>
          <a:effectRef idx="2">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985033"/>
            <a:ext cx="676992" cy="756335"/>
          </a:xfrm>
          <a:prstGeom prst="rect">
            <a:avLst/>
          </a:prstGeo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65262136"/>
      </p:ext>
    </p:extLst>
  </p:cSld>
  <p:clrMapOvr>
    <a:masterClrMapping/>
  </p:clrMapOvr>
  <p:transition spd="slow"/>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62372" y="404664"/>
            <a:ext cx="8229600" cy="1143000"/>
          </a:xfrm>
        </p:spPr>
        <p:txBody>
          <a:bodyPr>
            <a:noAutofit/>
          </a:bodyPr>
          <a:lstStyle/>
          <a:p>
            <a:r>
              <a:rPr lang="en-US" sz="2800" i="1" dirty="0" smtClean="0">
                <a:effectLst>
                  <a:outerShdw blurRad="38100" dist="38100" dir="2700000" algn="tl">
                    <a:srgbClr val="000000">
                      <a:alpha val="43137"/>
                    </a:srgbClr>
                  </a:outerShdw>
                </a:effectLst>
                <a:latin typeface="Tekton Pro Cond" pitchFamily="34" charset="0"/>
              </a:rPr>
              <a:t>WILL CYCLE – BEADS PROTECT ME FROM STIs, HIV/AIDS?</a:t>
            </a:r>
          </a:p>
        </p:txBody>
      </p:sp>
      <p:sp>
        <p:nvSpPr>
          <p:cNvPr id="23555" name="Rectangle 3"/>
          <p:cNvSpPr>
            <a:spLocks noGrp="1" noChangeArrowheads="1"/>
          </p:cNvSpPr>
          <p:nvPr>
            <p:ph sz="half" idx="1"/>
          </p:nvPr>
        </p:nvSpPr>
        <p:spPr bwMode="auto">
          <a:xfrm>
            <a:off x="683568" y="1772816"/>
            <a:ext cx="7787208" cy="158417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ct val="50000"/>
              </a:spcBef>
              <a:buClr>
                <a:srgbClr val="0070C0"/>
              </a:buClr>
              <a:buFont typeface="Arial" panose="020B0604020202020204" pitchFamily="34" charset="0"/>
              <a:buChar char="•"/>
            </a:pPr>
            <a:r>
              <a:rPr lang="en-US" sz="2600" dirty="0"/>
              <a:t>No</a:t>
            </a:r>
          </a:p>
          <a:p>
            <a:pPr>
              <a:spcBef>
                <a:spcPct val="50000"/>
              </a:spcBef>
              <a:buClr>
                <a:srgbClr val="0070C0"/>
              </a:buClr>
              <a:buFont typeface="Arial" panose="020B0604020202020204" pitchFamily="34" charset="0"/>
              <a:buChar char="•"/>
            </a:pPr>
            <a:r>
              <a:rPr lang="en-US" sz="2600" dirty="0"/>
              <a:t>Like any other Family Planning Method one  is not protected from </a:t>
            </a:r>
            <a:r>
              <a:rPr lang="en-US" sz="2800" dirty="0" smtClean="0"/>
              <a:t>STIs, HIV/AIDS</a:t>
            </a:r>
          </a:p>
          <a:p>
            <a:pPr marL="565150" indent="-565150"/>
            <a:endParaRPr lang="en-US" sz="2800" dirty="0" smtClean="0"/>
          </a:p>
        </p:txBody>
      </p:sp>
      <p:sp>
        <p:nvSpPr>
          <p:cNvPr id="5" name="Rectangle 2"/>
          <p:cNvSpPr txBox="1">
            <a:spLocks noChangeArrowheads="1"/>
          </p:cNvSpPr>
          <p:nvPr/>
        </p:nvSpPr>
        <p:spPr>
          <a:xfrm>
            <a:off x="247652" y="3582144"/>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1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ekton Pro Cond" pitchFamily="34" charset="0"/>
                <a:ea typeface="+mj-ea"/>
                <a:cs typeface="+mj-cs"/>
              </a:rPr>
              <a:t>WHERE CAN I GET </a:t>
            </a:r>
            <a:r>
              <a:rPr kumimoji="0" lang="en-US" sz="31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ekton Pro Cond" pitchFamily="34" charset="0"/>
                <a:ea typeface="+mj-ea"/>
                <a:cs typeface="+mj-cs"/>
              </a:rPr>
              <a:t>CYCLE-BEADS ? </a:t>
            </a:r>
            <a:endParaRPr kumimoji="0" lang="en-US" sz="4400" b="1"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ekton Pro Cond" pitchFamily="34" charset="0"/>
              <a:ea typeface="+mj-ea"/>
              <a:cs typeface="+mj-cs"/>
            </a:endParaRPr>
          </a:p>
        </p:txBody>
      </p:sp>
      <p:sp>
        <p:nvSpPr>
          <p:cNvPr id="6" name="Rectangle 3"/>
          <p:cNvSpPr>
            <a:spLocks noGrp="1" noChangeArrowheads="1"/>
          </p:cNvSpPr>
          <p:nvPr>
            <p:ph sz="half" idx="1"/>
          </p:nvPr>
        </p:nvSpPr>
        <p:spPr bwMode="auto">
          <a:xfrm>
            <a:off x="1259632" y="4988198"/>
            <a:ext cx="6768752" cy="86409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1" indent="58738">
              <a:buFontTx/>
              <a:buNone/>
            </a:pPr>
            <a:r>
              <a:rPr lang="en-US" dirty="0" smtClean="0"/>
              <a:t>You can order them from Division </a:t>
            </a:r>
            <a:r>
              <a:rPr lang="en-US" dirty="0"/>
              <a:t>o</a:t>
            </a:r>
            <a:r>
              <a:rPr lang="en-US" dirty="0" smtClean="0"/>
              <a:t>f Reproductive, Ministry of Health</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985033"/>
            <a:ext cx="676992" cy="756335"/>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0881446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5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55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55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P spid="23555" grpId="0" build="p"/>
      <p:bldP spid="5" grpId="0" build="p"/>
      <p:bldP spid="6" grpId="0" build="p"/>
    </p:bldLst>
  </p:timing>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noAutofit/>
          </a:bodyPr>
          <a:lstStyle/>
          <a:p>
            <a:r>
              <a:rPr lang="en-US" sz="3200" i="1" dirty="0" smtClean="0">
                <a:effectLst>
                  <a:outerShdw blurRad="38100" dist="38100" dir="2700000" algn="tl">
                    <a:srgbClr val="000000">
                      <a:alpha val="43137"/>
                    </a:srgbClr>
                  </a:outerShdw>
                </a:effectLst>
                <a:latin typeface="Tekton Pro Cond" pitchFamily="34" charset="0"/>
              </a:rPr>
              <a:t>Can Anyone Use Cycle Beads?</a:t>
            </a:r>
          </a:p>
        </p:txBody>
      </p:sp>
      <p:sp>
        <p:nvSpPr>
          <p:cNvPr id="25603" name="Rectangle 3"/>
          <p:cNvSpPr>
            <a:spLocks noGrp="1" noChangeArrowheads="1"/>
          </p:cNvSpPr>
          <p:nvPr>
            <p:ph sz="half" idx="1"/>
          </p:nvPr>
        </p:nvSpPr>
        <p:spPr bwMode="auto">
          <a:xfrm>
            <a:off x="539552" y="1484784"/>
            <a:ext cx="7859216" cy="28083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Clr>
                <a:srgbClr val="0070C0"/>
              </a:buClr>
              <a:buFont typeface="Arial" panose="020B0604020202020204" pitchFamily="34" charset="0"/>
              <a:buChar char="•"/>
            </a:pPr>
            <a:r>
              <a:rPr lang="en-US" sz="2800" dirty="0" smtClean="0">
                <a:latin typeface="Comic Sans MS" pitchFamily="66" charset="0"/>
              </a:rPr>
              <a:t>No</a:t>
            </a:r>
          </a:p>
          <a:p>
            <a:pPr>
              <a:buClr>
                <a:srgbClr val="0070C0"/>
              </a:buClr>
              <a:buFont typeface="Arial" panose="020B0604020202020204" pitchFamily="34" charset="0"/>
              <a:buChar char="•"/>
            </a:pPr>
            <a:r>
              <a:rPr lang="en-US" sz="2800" dirty="0" smtClean="0">
                <a:latin typeface="Comic Sans MS" pitchFamily="66" charset="0"/>
              </a:rPr>
              <a:t>Only women whose menstrual cycles are between 26 and 32 days long </a:t>
            </a:r>
          </a:p>
          <a:p>
            <a:pPr>
              <a:buClr>
                <a:srgbClr val="0070C0"/>
              </a:buClr>
              <a:buFont typeface="Arial" panose="020B0604020202020204" pitchFamily="34" charset="0"/>
              <a:buChar char="•"/>
            </a:pPr>
            <a:r>
              <a:rPr lang="en-US" dirty="0">
                <a:latin typeface="Comic Sans MS" pitchFamily="66" charset="0"/>
              </a:rPr>
              <a:t>According to WHO data about </a:t>
            </a:r>
            <a:r>
              <a:rPr lang="en-US" dirty="0" smtClean="0">
                <a:latin typeface="Comic Sans MS" pitchFamily="66" charset="0"/>
              </a:rPr>
              <a:t>80% of  </a:t>
            </a:r>
            <a:r>
              <a:rPr lang="en-US" dirty="0">
                <a:latin typeface="Comic Sans MS" pitchFamily="66" charset="0"/>
              </a:rPr>
              <a:t>women have their cycles within this range</a:t>
            </a:r>
          </a:p>
          <a:p>
            <a:pPr marL="625475" indent="-625475">
              <a:buFont typeface="Wingdings" pitchFamily="2" charset="2"/>
              <a:buChar char="v"/>
            </a:pPr>
            <a:endParaRPr lang="en-US" sz="2800" dirty="0" smtClean="0">
              <a:latin typeface="Comic Sans MS" pitchFamily="66" charset="0"/>
            </a:endParaRPr>
          </a:p>
          <a:p>
            <a:pPr marL="625475" indent="-625475"/>
            <a:endParaRPr lang="en-US" sz="2800" dirty="0" smtClean="0">
              <a:latin typeface="Comic Sans MS" pitchFamily="66"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985033"/>
            <a:ext cx="676992" cy="756335"/>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94118970"/>
      </p:ext>
    </p:extLst>
  </p:cSld>
  <p:clrMapOvr>
    <a:masterClrMapping/>
  </p:clrMapOvr>
  <p:transition spd="slow"/>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116632"/>
            <a:ext cx="8229600" cy="1143000"/>
          </a:xfrm>
        </p:spPr>
        <p:txBody>
          <a:bodyPr>
            <a:normAutofit/>
          </a:bodyPr>
          <a:lstStyle/>
          <a:p>
            <a:r>
              <a:rPr lang="en-US" sz="3500" i="1" dirty="0" smtClean="0">
                <a:effectLst>
                  <a:outerShdw blurRad="38100" dist="38100" dir="2700000" algn="tl">
                    <a:srgbClr val="000000">
                      <a:alpha val="43137"/>
                    </a:srgbClr>
                  </a:outerShdw>
                </a:effectLst>
                <a:latin typeface="Tekton Pro Cond" pitchFamily="34" charset="0"/>
              </a:rPr>
              <a:t>LIMITATIONS</a:t>
            </a:r>
          </a:p>
        </p:txBody>
      </p:sp>
      <p:sp>
        <p:nvSpPr>
          <p:cNvPr id="26627" name="Rectangle 3"/>
          <p:cNvSpPr>
            <a:spLocks noGrp="1" noChangeArrowheads="1"/>
          </p:cNvSpPr>
          <p:nvPr>
            <p:ph sz="half" idx="1"/>
          </p:nvPr>
        </p:nvSpPr>
        <p:spPr bwMode="auto">
          <a:xfrm>
            <a:off x="683568" y="1124744"/>
            <a:ext cx="7931224" cy="208823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Clr>
                <a:srgbClr val="0070C0"/>
              </a:buClr>
              <a:buFont typeface="Arial" panose="020B0604020202020204" pitchFamily="34" charset="0"/>
              <a:buChar char="•"/>
            </a:pPr>
            <a:r>
              <a:rPr lang="en-US" dirty="0">
                <a:latin typeface="Comic Sans MS" pitchFamily="66" charset="0"/>
              </a:rPr>
              <a:t>Those women who have shorter days than 26 or longer days than 32 are not good candidates</a:t>
            </a:r>
          </a:p>
          <a:p>
            <a:pPr>
              <a:buClr>
                <a:srgbClr val="0070C0"/>
              </a:buClr>
              <a:buFont typeface="Arial" panose="020B0604020202020204" pitchFamily="34" charset="0"/>
              <a:buChar char="•"/>
            </a:pPr>
            <a:r>
              <a:rPr lang="en-US" dirty="0">
                <a:latin typeface="Comic Sans MS" pitchFamily="66" charset="0"/>
              </a:rPr>
              <a:t>Those women who cannot avoid sexual intercourse during the fertile days </a:t>
            </a:r>
          </a:p>
          <a:p>
            <a:pPr>
              <a:buClr>
                <a:srgbClr val="0070C0"/>
              </a:buClr>
              <a:buFont typeface="Arial" panose="020B0604020202020204" pitchFamily="34" charset="0"/>
              <a:buChar char="•"/>
            </a:pPr>
            <a:endParaRPr lang="en-US" dirty="0">
              <a:latin typeface="Comic Sans MS" pitchFamily="66"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985033"/>
            <a:ext cx="676992" cy="756335"/>
          </a:xfrm>
          <a:prstGeom prst="rect">
            <a:avLst/>
          </a:prstGeom>
        </p:spPr>
      </p:pic>
      <p:sp>
        <p:nvSpPr>
          <p:cNvPr id="6" name="Rectangle 2"/>
          <p:cNvSpPr txBox="1">
            <a:spLocks noChangeArrowheads="1"/>
          </p:cNvSpPr>
          <p:nvPr/>
        </p:nvSpPr>
        <p:spPr>
          <a:xfrm>
            <a:off x="590016" y="3831506"/>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ekton Pro Cond" pitchFamily="34" charset="0"/>
                <a:ea typeface="+mj-ea"/>
                <a:cs typeface="+mj-cs"/>
              </a:rPr>
              <a:t>HOW MANY WOMEN HAVE CYCLE LENGTHS THAT ARE BETWEEN 26 AND 32 DAYS LONG?</a:t>
            </a:r>
          </a:p>
        </p:txBody>
      </p:sp>
      <p:sp>
        <p:nvSpPr>
          <p:cNvPr id="3" name="Rectangle 2"/>
          <p:cNvSpPr/>
          <p:nvPr/>
        </p:nvSpPr>
        <p:spPr>
          <a:xfrm>
            <a:off x="2483768" y="5061703"/>
            <a:ext cx="4572000" cy="92333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
                <a:srgbClr val="0070C0"/>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omic Sans MS" pitchFamily="66" charset="0"/>
                <a:ea typeface="+mn-ea"/>
                <a:cs typeface="+mn-cs"/>
              </a:rPr>
              <a:t>According to WHO data about 80%</a:t>
            </a:r>
          </a:p>
          <a:p>
            <a:pPr marL="0" marR="0" lvl="0" indent="0" algn="l" defTabSz="914400" rtl="0" eaLnBrk="1" fontAlgn="auto" latinLnBrk="0" hangingPunct="1">
              <a:lnSpc>
                <a:spcPct val="100000"/>
              </a:lnSpc>
              <a:spcBef>
                <a:spcPts val="0"/>
              </a:spcBef>
              <a:spcAft>
                <a:spcPts val="0"/>
              </a:spcAft>
              <a:buClr>
                <a:srgbClr val="0070C0"/>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omic Sans MS" pitchFamily="66" charset="0"/>
                <a:ea typeface="+mn-ea"/>
                <a:cs typeface="+mn-cs"/>
              </a:rPr>
              <a:t>Most women have their cycles within this range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3135617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62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62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p:bldP spid="26627" grpId="0" build="p"/>
      <p:bldP spid="6" grpId="0" build="p"/>
      <p:bldP spid="3" grpId="0" build="p"/>
    </p:bldLst>
  </p:timing>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0" y="1988840"/>
            <a:ext cx="9144000" cy="194421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ctrTitle"/>
          </p:nvPr>
        </p:nvSpPr>
        <p:spPr>
          <a:xfrm>
            <a:off x="323528" y="2297943"/>
            <a:ext cx="8712968" cy="1470025"/>
          </a:xfrm>
        </p:spPr>
        <p:txBody>
          <a:bodyPr/>
          <a:lstStyle/>
          <a:p>
            <a:r>
              <a:rPr lang="en-US" i="1" dirty="0" smtClean="0">
                <a:solidFill>
                  <a:schemeClr val="bg1"/>
                </a:solidFill>
                <a:effectLst>
                  <a:outerShdw blurRad="38100" dist="38100" dir="2700000" algn="tl">
                    <a:srgbClr val="000000">
                      <a:alpha val="43137"/>
                    </a:srgbClr>
                  </a:outerShdw>
                </a:effectLst>
                <a:latin typeface="Tekton Pro Cond" pitchFamily="34" charset="0"/>
              </a:rPr>
              <a:t>Myths and Misconceptions about Family Planning</a:t>
            </a:r>
            <a:endParaRPr lang="en-US" i="1" dirty="0">
              <a:solidFill>
                <a:schemeClr val="bg1"/>
              </a:solidFill>
              <a:effectLst>
                <a:outerShdw blurRad="38100" dist="38100" dir="2700000" algn="tl">
                  <a:srgbClr val="000000">
                    <a:alpha val="43137"/>
                  </a:srgbClr>
                </a:outerShdw>
              </a:effectLst>
              <a:latin typeface="Tekton Pro Cond"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9412" y="3645024"/>
            <a:ext cx="5171759" cy="270631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3888" y="188640"/>
            <a:ext cx="1541088" cy="1721702"/>
          </a:xfrm>
          <a:prstGeom prst="rect">
            <a:avLst/>
          </a:prstGeom>
        </p:spPr>
      </p:pic>
    </p:spTree>
    <p:extLst>
      <p:ext uri="{BB962C8B-B14F-4D97-AF65-F5344CB8AC3E}">
        <p14:creationId xmlns:p14="http://schemas.microsoft.com/office/powerpoint/2010/main" val="2922293061"/>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179512" y="135686"/>
            <a:ext cx="8856984" cy="1143000"/>
          </a:xfrm>
        </p:spPr>
        <p:txBody>
          <a:bodyPr>
            <a:noAutofit/>
          </a:bodyPr>
          <a:lstStyle/>
          <a:p>
            <a:r>
              <a:rPr lang="en-US" sz="3600" dirty="0" smtClean="0">
                <a:effectLst>
                  <a:outerShdw blurRad="38100" dist="38100" dir="2700000" algn="tl">
                    <a:srgbClr val="000000">
                      <a:alpha val="43137"/>
                    </a:srgbClr>
                  </a:outerShdw>
                </a:effectLst>
                <a:latin typeface="Tekton Pro Cond" pitchFamily="34" charset="0"/>
              </a:rPr>
              <a:t>Examples of Rumors and Misconceptions </a:t>
            </a:r>
            <a:endParaRPr lang="en-US" sz="3600" dirty="0">
              <a:effectLst>
                <a:outerShdw blurRad="38100" dist="38100" dir="2700000" algn="tl">
                  <a:srgbClr val="000000">
                    <a:alpha val="43137"/>
                  </a:srgbClr>
                </a:outerShdw>
              </a:effectLst>
              <a:latin typeface="Tekton Pro Cond" pitchFamily="34" charset="0"/>
            </a:endParaRPr>
          </a:p>
        </p:txBody>
      </p:sp>
      <p:sp>
        <p:nvSpPr>
          <p:cNvPr id="62467" name="Rectangle 3"/>
          <p:cNvSpPr>
            <a:spLocks noGrp="1" noChangeArrowheads="1"/>
          </p:cNvSpPr>
          <p:nvPr>
            <p:ph idx="1"/>
          </p:nvPr>
        </p:nvSpPr>
        <p:spPr>
          <a:xfrm>
            <a:off x="1117969" y="1417638"/>
            <a:ext cx="7124086" cy="4525963"/>
          </a:xfrm>
        </p:spPr>
        <p:txBody>
          <a:bodyPr>
            <a:normAutofit fontScale="92500" lnSpcReduction="20000"/>
          </a:bodyPr>
          <a:lstStyle/>
          <a:p>
            <a:pPr>
              <a:buClr>
                <a:srgbClr val="0070C0"/>
              </a:buClr>
              <a:buFont typeface="Arial" panose="020B0604020202020204" pitchFamily="34" charset="0"/>
              <a:buChar char="•"/>
            </a:pPr>
            <a:r>
              <a:rPr lang="en-US" sz="2400" dirty="0" smtClean="0"/>
              <a:t>Condoms </a:t>
            </a:r>
            <a:r>
              <a:rPr lang="en-US" sz="2400" dirty="0"/>
              <a:t>have holes</a:t>
            </a:r>
          </a:p>
          <a:p>
            <a:pPr>
              <a:buClr>
                <a:srgbClr val="0070C0"/>
              </a:buClr>
              <a:buFont typeface="Arial" panose="020B0604020202020204" pitchFamily="34" charset="0"/>
              <a:buChar char="•"/>
            </a:pPr>
            <a:r>
              <a:rPr lang="en-US" sz="2400" dirty="0"/>
              <a:t>Condoms are laced with the HIV virus</a:t>
            </a:r>
          </a:p>
          <a:p>
            <a:pPr>
              <a:buClr>
                <a:srgbClr val="0070C0"/>
              </a:buClr>
              <a:buFont typeface="Arial" panose="020B0604020202020204" pitchFamily="34" charset="0"/>
              <a:buChar char="•"/>
            </a:pPr>
            <a:r>
              <a:rPr lang="en-US" sz="2400" dirty="0"/>
              <a:t>Contraceptives encourage immorality</a:t>
            </a:r>
          </a:p>
          <a:p>
            <a:pPr>
              <a:buClr>
                <a:srgbClr val="0070C0"/>
              </a:buClr>
              <a:buFont typeface="Arial" panose="020B0604020202020204" pitchFamily="34" charset="0"/>
              <a:buChar char="•"/>
            </a:pPr>
            <a:r>
              <a:rPr lang="en-US" sz="2400" dirty="0"/>
              <a:t>Contraceptives make women barren</a:t>
            </a:r>
          </a:p>
          <a:p>
            <a:pPr>
              <a:buClr>
                <a:srgbClr val="0070C0"/>
              </a:buClr>
              <a:buFont typeface="Arial" panose="020B0604020202020204" pitchFamily="34" charset="0"/>
              <a:buChar char="•"/>
            </a:pPr>
            <a:r>
              <a:rPr lang="en-US" sz="2400" dirty="0"/>
              <a:t>Family Planning causes mental retardation in children</a:t>
            </a:r>
          </a:p>
          <a:p>
            <a:pPr>
              <a:buClr>
                <a:srgbClr val="0070C0"/>
              </a:buClr>
              <a:buFont typeface="Arial" panose="020B0604020202020204" pitchFamily="34" charset="0"/>
              <a:buChar char="•"/>
            </a:pPr>
            <a:r>
              <a:rPr lang="en-US" sz="2400" dirty="0"/>
              <a:t>Contraceptives cause cancer</a:t>
            </a:r>
          </a:p>
          <a:p>
            <a:pPr>
              <a:buClr>
                <a:srgbClr val="0070C0"/>
              </a:buClr>
              <a:buFont typeface="Arial" panose="020B0604020202020204" pitchFamily="34" charset="0"/>
              <a:buChar char="•"/>
            </a:pPr>
            <a:r>
              <a:rPr lang="en-US" sz="2400" dirty="0"/>
              <a:t>Family Planning is a way of reducing the African </a:t>
            </a:r>
            <a:r>
              <a:rPr lang="en-US" sz="2400" dirty="0" smtClean="0"/>
              <a:t>Population</a:t>
            </a:r>
          </a:p>
          <a:p>
            <a:pPr>
              <a:buClr>
                <a:srgbClr val="0070C0"/>
              </a:buClr>
              <a:buFont typeface="Arial" panose="020B0604020202020204" pitchFamily="34" charset="0"/>
              <a:buChar char="•"/>
            </a:pPr>
            <a:r>
              <a:rPr lang="en-US" sz="2400" dirty="0"/>
              <a:t>IUCD can disappear into the rest of the body</a:t>
            </a:r>
          </a:p>
          <a:p>
            <a:pPr>
              <a:buClr>
                <a:srgbClr val="0070C0"/>
              </a:buClr>
              <a:buFont typeface="Arial" panose="020B0604020202020204" pitchFamily="34" charset="0"/>
              <a:buChar char="•"/>
            </a:pPr>
            <a:r>
              <a:rPr lang="en-US" sz="2400" dirty="0"/>
              <a:t>Contraceptives make a woman cold and dry</a:t>
            </a:r>
          </a:p>
          <a:p>
            <a:pPr>
              <a:buClr>
                <a:srgbClr val="0070C0"/>
              </a:buClr>
              <a:buFont typeface="Arial" panose="020B0604020202020204" pitchFamily="34" charset="0"/>
              <a:buChar char="•"/>
            </a:pPr>
            <a:r>
              <a:rPr lang="en-US" sz="2400" dirty="0"/>
              <a:t>Contraceptives reduces libido</a:t>
            </a:r>
          </a:p>
          <a:p>
            <a:pPr>
              <a:buClr>
                <a:srgbClr val="0070C0"/>
              </a:buClr>
              <a:buFont typeface="Arial" panose="020B0604020202020204" pitchFamily="34" charset="0"/>
              <a:buChar char="•"/>
            </a:pPr>
            <a:r>
              <a:rPr lang="en-US" sz="2400" dirty="0"/>
              <a:t>Vasectomy is castration</a:t>
            </a:r>
          </a:p>
          <a:p>
            <a:pPr>
              <a:buClr>
                <a:srgbClr val="0070C0"/>
              </a:buClr>
              <a:buFont typeface="Arial" panose="020B0604020202020204" pitchFamily="34" charset="0"/>
              <a:buChar char="•"/>
            </a:pPr>
            <a:r>
              <a:rPr lang="en-US" sz="2400" dirty="0"/>
              <a:t>Contraceptives make breast milk disappear</a:t>
            </a:r>
          </a:p>
          <a:p>
            <a:pPr marL="0" indent="0">
              <a:buClr>
                <a:srgbClr val="0070C0"/>
              </a:buClr>
              <a:buNone/>
            </a:pPr>
            <a:endParaRPr lang="en-US" sz="2400" dirty="0"/>
          </a:p>
        </p:txBody>
      </p:sp>
      <p:sp>
        <p:nvSpPr>
          <p:cNvPr id="62468" name="Text Box 4"/>
          <p:cNvSpPr txBox="1">
            <a:spLocks noChangeArrowheads="1"/>
          </p:cNvSpPr>
          <p:nvPr/>
        </p:nvSpPr>
        <p:spPr bwMode="auto">
          <a:xfrm>
            <a:off x="5436096" y="6221506"/>
            <a:ext cx="2718147" cy="269688"/>
          </a:xfrm>
          <a:prstGeom prst="rect">
            <a:avLst/>
          </a:prstGeom>
          <a:noFill/>
          <a:ln w="9525">
            <a:noFill/>
            <a:miter lim="800000"/>
            <a:headEnd/>
            <a:tailEnd/>
          </a:ln>
          <a:effectLst/>
        </p:spPr>
        <p:txBody>
          <a:bodyPr wrap="square" lIns="84200" tIns="42100" rIns="84200" bIns="42100">
            <a:spAutoFit/>
          </a:bodyPr>
          <a:lstStyle/>
          <a:p>
            <a:pPr marL="0" marR="0" lvl="0" indent="0" algn="l" defTabSz="842963" rtl="0" eaLnBrk="0" fontAlgn="auto" latinLnBrk="0" hangingPunct="0">
              <a:lnSpc>
                <a:spcPct val="100000"/>
              </a:lnSpc>
              <a:spcBef>
                <a:spcPct val="5000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Times New Roman" pitchFamily="18" charset="0"/>
                <a:ea typeface="+mn-ea"/>
                <a:cs typeface="+mn-cs"/>
              </a:rPr>
              <a:t>Adapted from MOH-CBD </a:t>
            </a:r>
            <a:r>
              <a:rPr kumimoji="0" lang="en-US" sz="1200" b="1" i="1" u="none" strike="noStrike" kern="1200" cap="none" spc="0" normalizeH="0" baseline="0" noProof="0" dirty="0" smtClean="0">
                <a:ln>
                  <a:noFill/>
                </a:ln>
                <a:solidFill>
                  <a:prstClr val="black"/>
                </a:solidFill>
                <a:effectLst/>
                <a:uLnTx/>
                <a:uFillTx/>
                <a:latin typeface="Times New Roman" pitchFamily="18" charset="0"/>
                <a:ea typeface="+mn-ea"/>
                <a:cs typeface="+mn-cs"/>
              </a:rPr>
              <a:t>Curriculum</a:t>
            </a:r>
            <a:endParaRPr kumimoji="0" lang="en-US" sz="1200" b="1" i="1"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985033"/>
            <a:ext cx="676992" cy="756335"/>
          </a:xfrm>
          <a:prstGeom prst="rect">
            <a:avLst/>
          </a:prstGeom>
        </p:spPr>
      </p:pic>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56582999"/>
      </p:ext>
    </p:extLst>
  </p:cSld>
  <p:clrMapOvr>
    <a:masterClrMapping/>
  </p:clrMapOvr>
  <p:transition>
    <p:spli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4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24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24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24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4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24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246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46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2467">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2467">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2467">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2467">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24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6" grpId="0"/>
      <p:bldP spid="62467"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0" y="2147755"/>
            <a:ext cx="9144000" cy="187220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solidFill>
              <a:effectLst/>
              <a:uLnTx/>
              <a:uFillTx/>
              <a:latin typeface="Calibri"/>
              <a:ea typeface="+mn-ea"/>
              <a:cs typeface="+mn-cs"/>
            </a:endParaRPr>
          </a:p>
        </p:txBody>
      </p:sp>
      <p:sp>
        <p:nvSpPr>
          <p:cNvPr id="2" name="Title 1"/>
          <p:cNvSpPr>
            <a:spLocks noGrp="1"/>
          </p:cNvSpPr>
          <p:nvPr>
            <p:ph type="ctrTitle"/>
          </p:nvPr>
        </p:nvSpPr>
        <p:spPr>
          <a:xfrm>
            <a:off x="251520" y="2348846"/>
            <a:ext cx="8640960" cy="1470025"/>
          </a:xfrm>
        </p:spPr>
        <p:txBody>
          <a:bodyPr>
            <a:normAutofit/>
          </a:bodyPr>
          <a:lstStyle/>
          <a:p>
            <a:r>
              <a:rPr lang="en-GB" sz="5400" i="1" dirty="0" smtClean="0">
                <a:solidFill>
                  <a:schemeClr val="bg1"/>
                </a:solidFill>
                <a:effectLst>
                  <a:outerShdw blurRad="38100" dist="38100" dir="2700000" algn="tl">
                    <a:srgbClr val="000000">
                      <a:alpha val="43137"/>
                    </a:srgbClr>
                  </a:outerShdw>
                </a:effectLst>
                <a:latin typeface="Tekton Pro Cond" pitchFamily="34" charset="0"/>
              </a:rPr>
              <a:t>Medical Eligibility Criteria</a:t>
            </a:r>
            <a:endParaRPr lang="en-GB" sz="5400" i="1" dirty="0">
              <a:solidFill>
                <a:schemeClr val="bg1"/>
              </a:solidFill>
              <a:effectLst>
                <a:outerShdw blurRad="38100" dist="38100" dir="2700000" algn="tl">
                  <a:srgbClr val="000000">
                    <a:alpha val="43137"/>
                  </a:srgbClr>
                </a:outerShdw>
              </a:effectLst>
              <a:latin typeface="Tekton Pro Cond" pitchFamily="34" charset="0"/>
            </a:endParaRPr>
          </a:p>
        </p:txBody>
      </p:sp>
      <p:sp>
        <p:nvSpPr>
          <p:cNvPr id="72706" name="Rectangle 5"/>
          <p:cNvSpPr txBox="1">
            <a:spLocks noGrp="1" noChangeArrowheads="1"/>
          </p:cNvSpPr>
          <p:nvPr/>
        </p:nvSpPr>
        <p:spPr>
          <a:xfrm>
            <a:off x="457200" y="6356350"/>
            <a:ext cx="2133600" cy="365125"/>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fld id="{8D3F9D11-380A-49A3-9D4A-E08D848CE819}" type="slidenum">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7996" y="3675018"/>
            <a:ext cx="5171759" cy="270631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5978182"/>
            <a:ext cx="676992" cy="756335"/>
          </a:xfrm>
          <a:prstGeom prst="rect">
            <a:avLst/>
          </a:prstGeom>
        </p:spPr>
      </p:pic>
    </p:spTree>
    <p:extLst>
      <p:ext uri="{BB962C8B-B14F-4D97-AF65-F5344CB8AC3E}">
        <p14:creationId xmlns:p14="http://schemas.microsoft.com/office/powerpoint/2010/main" val="1057441992"/>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67544" y="404664"/>
            <a:ext cx="3250704" cy="706090"/>
          </a:xfrm>
        </p:spPr>
        <p:txBody>
          <a:bodyPr>
            <a:noAutofit/>
          </a:bodyPr>
          <a:lstStyle/>
          <a:p>
            <a:r>
              <a:rPr lang="en-US" sz="2400" dirty="0" smtClean="0">
                <a:effectLst>
                  <a:outerShdw blurRad="38100" dist="38100" dir="2700000" algn="tl">
                    <a:srgbClr val="000000">
                      <a:alpha val="43137"/>
                    </a:srgbClr>
                  </a:outerShdw>
                </a:effectLst>
                <a:latin typeface="Tekton Pro Cond" pitchFamily="34" charset="0"/>
              </a:rPr>
              <a:t>Reasons for Rumors and Misconceptions</a:t>
            </a:r>
            <a:endParaRPr lang="en-US" sz="2400" dirty="0">
              <a:effectLst>
                <a:outerShdw blurRad="38100" dist="38100" dir="2700000" algn="tl">
                  <a:srgbClr val="000000">
                    <a:alpha val="43137"/>
                  </a:srgbClr>
                </a:outerShdw>
              </a:effectLst>
              <a:latin typeface="Tekton Pro Cond" pitchFamily="34" charset="0"/>
            </a:endParaRPr>
          </a:p>
        </p:txBody>
      </p:sp>
      <p:sp>
        <p:nvSpPr>
          <p:cNvPr id="64515" name="Rectangle 3"/>
          <p:cNvSpPr>
            <a:spLocks noGrp="1" noChangeArrowheads="1"/>
          </p:cNvSpPr>
          <p:nvPr>
            <p:ph idx="1"/>
          </p:nvPr>
        </p:nvSpPr>
        <p:spPr>
          <a:xfrm>
            <a:off x="452527" y="2204864"/>
            <a:ext cx="3240360" cy="2448272"/>
          </a:xfrm>
        </p:spPr>
        <p:txBody>
          <a:bodyPr>
            <a:normAutofit lnSpcReduction="10000"/>
          </a:bodyPr>
          <a:lstStyle/>
          <a:p>
            <a:pPr>
              <a:lnSpc>
                <a:spcPct val="80000"/>
              </a:lnSpc>
              <a:buClr>
                <a:srgbClr val="0070C0"/>
              </a:buClr>
              <a:buFont typeface="Arial" panose="020B0604020202020204" pitchFamily="34" charset="0"/>
              <a:buChar char="•"/>
            </a:pPr>
            <a:r>
              <a:rPr lang="en-US" sz="2200" dirty="0"/>
              <a:t>Lack of correct information</a:t>
            </a:r>
          </a:p>
          <a:p>
            <a:pPr>
              <a:lnSpc>
                <a:spcPct val="80000"/>
              </a:lnSpc>
              <a:buClr>
                <a:srgbClr val="0070C0"/>
              </a:buClr>
              <a:buFont typeface="Arial" panose="020B0604020202020204" pitchFamily="34" charset="0"/>
              <a:buChar char="•"/>
            </a:pPr>
            <a:r>
              <a:rPr lang="en-US" sz="2200" dirty="0"/>
              <a:t>Inadequate information</a:t>
            </a:r>
          </a:p>
          <a:p>
            <a:pPr>
              <a:lnSpc>
                <a:spcPct val="80000"/>
              </a:lnSpc>
              <a:buClr>
                <a:srgbClr val="0070C0"/>
              </a:buClr>
              <a:buFont typeface="Arial" panose="020B0604020202020204" pitchFamily="34" charset="0"/>
              <a:buChar char="•"/>
            </a:pPr>
            <a:r>
              <a:rPr lang="en-US" sz="2200" dirty="0"/>
              <a:t>Deliberate propaganda</a:t>
            </a:r>
          </a:p>
          <a:p>
            <a:pPr>
              <a:lnSpc>
                <a:spcPct val="80000"/>
              </a:lnSpc>
              <a:buClr>
                <a:srgbClr val="0070C0"/>
              </a:buClr>
              <a:buFont typeface="Arial" panose="020B0604020202020204" pitchFamily="34" charset="0"/>
              <a:buChar char="•"/>
            </a:pPr>
            <a:r>
              <a:rPr lang="en-US" sz="2200" dirty="0"/>
              <a:t>Illiteracy</a:t>
            </a:r>
          </a:p>
          <a:p>
            <a:pPr>
              <a:lnSpc>
                <a:spcPct val="80000"/>
              </a:lnSpc>
              <a:buClr>
                <a:srgbClr val="0070C0"/>
              </a:buClr>
              <a:buFont typeface="Arial" panose="020B0604020202020204" pitchFamily="34" charset="0"/>
              <a:buChar char="•"/>
            </a:pPr>
            <a:r>
              <a:rPr lang="en-US" sz="2200" dirty="0"/>
              <a:t>Ignorance</a:t>
            </a:r>
          </a:p>
          <a:p>
            <a:pPr>
              <a:lnSpc>
                <a:spcPct val="80000"/>
              </a:lnSpc>
              <a:buClr>
                <a:srgbClr val="0070C0"/>
              </a:buClr>
              <a:buFont typeface="Arial" panose="020B0604020202020204" pitchFamily="34" charset="0"/>
              <a:buChar char="•"/>
            </a:pPr>
            <a:r>
              <a:rPr lang="en-US" sz="2200" dirty="0"/>
              <a:t>Negative beliefs</a:t>
            </a:r>
          </a:p>
          <a:p>
            <a:pPr>
              <a:lnSpc>
                <a:spcPct val="80000"/>
              </a:lnSpc>
              <a:buClr>
                <a:srgbClr val="0070C0"/>
              </a:buClr>
              <a:buFont typeface="Arial" panose="020B0604020202020204" pitchFamily="34" charset="0"/>
              <a:buChar char="•"/>
            </a:pPr>
            <a:r>
              <a:rPr lang="en-US" sz="2200" dirty="0"/>
              <a:t>Religion</a:t>
            </a:r>
          </a:p>
        </p:txBody>
      </p:sp>
      <p:sp>
        <p:nvSpPr>
          <p:cNvPr id="64516" name="Text Box 4"/>
          <p:cNvSpPr txBox="1">
            <a:spLocks noChangeArrowheads="1"/>
          </p:cNvSpPr>
          <p:nvPr/>
        </p:nvSpPr>
        <p:spPr bwMode="auto">
          <a:xfrm>
            <a:off x="3275856" y="6404768"/>
            <a:ext cx="2738083" cy="268288"/>
          </a:xfrm>
          <a:prstGeom prst="rect">
            <a:avLst/>
          </a:prstGeom>
          <a:noFill/>
          <a:ln w="9525">
            <a:noFill/>
            <a:miter lim="800000"/>
            <a:headEnd/>
            <a:tailEnd/>
          </a:ln>
          <a:effectLst/>
        </p:spPr>
        <p:txBody>
          <a:bodyPr wrap="square" lIns="84200" tIns="42100" rIns="84200" bIns="42100">
            <a:spAutoFit/>
          </a:bodyPr>
          <a:lstStyle/>
          <a:p>
            <a:pPr marL="0" marR="0" lvl="0" indent="0" algn="l" defTabSz="842963" rtl="0" eaLnBrk="0" fontAlgn="auto" latinLnBrk="0" hangingPunct="0">
              <a:lnSpc>
                <a:spcPct val="100000"/>
              </a:lnSpc>
              <a:spcBef>
                <a:spcPct val="5000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Times New Roman" pitchFamily="18" charset="0"/>
                <a:ea typeface="+mn-ea"/>
                <a:cs typeface="+mn-cs"/>
              </a:rPr>
              <a:t>Adapted from MOH-CBD </a:t>
            </a:r>
            <a:r>
              <a:rPr kumimoji="0" lang="en-US" sz="1200" b="1" i="1" u="none" strike="noStrike" kern="1200" cap="none" spc="0" normalizeH="0" baseline="0" noProof="0" dirty="0" smtClean="0">
                <a:ln>
                  <a:noFill/>
                </a:ln>
                <a:solidFill>
                  <a:prstClr val="black"/>
                </a:solidFill>
                <a:effectLst/>
                <a:uLnTx/>
                <a:uFillTx/>
                <a:latin typeface="Times New Roman" pitchFamily="18" charset="0"/>
                <a:ea typeface="+mn-ea"/>
                <a:cs typeface="+mn-cs"/>
              </a:rPr>
              <a:t>Curriculum</a:t>
            </a:r>
            <a:endParaRPr kumimoji="0" lang="en-US" sz="1200" b="1" i="1"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cxnSp>
        <p:nvCxnSpPr>
          <p:cNvPr id="4" name="Straight Connector 3"/>
          <p:cNvCxnSpPr/>
          <p:nvPr/>
        </p:nvCxnSpPr>
        <p:spPr>
          <a:xfrm>
            <a:off x="4355976" y="1412776"/>
            <a:ext cx="0" cy="3816424"/>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9" name="Rectangle 2"/>
          <p:cNvSpPr txBox="1">
            <a:spLocks noChangeArrowheads="1"/>
          </p:cNvSpPr>
          <p:nvPr/>
        </p:nvSpPr>
        <p:spPr>
          <a:xfrm>
            <a:off x="4980620" y="53752"/>
            <a:ext cx="3610744"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ekton Pro Cond" pitchFamily="34" charset="0"/>
                <a:ea typeface="+mj-ea"/>
                <a:cs typeface="+mj-cs"/>
              </a:rPr>
              <a:t>Correcting Rumors and Misconceptions</a:t>
            </a:r>
            <a:endParaRPr kumimoji="0" lang="en-US"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ekton Pro Cond" pitchFamily="34" charset="0"/>
              <a:ea typeface="+mj-ea"/>
              <a:cs typeface="+mj-cs"/>
            </a:endParaRPr>
          </a:p>
        </p:txBody>
      </p:sp>
      <p:sp>
        <p:nvSpPr>
          <p:cNvPr id="6" name="Rectangle 5"/>
          <p:cNvSpPr/>
          <p:nvPr/>
        </p:nvSpPr>
        <p:spPr>
          <a:xfrm>
            <a:off x="4499992" y="1340768"/>
            <a:ext cx="4572000" cy="4696670"/>
          </a:xfrm>
          <a:prstGeom prst="rect">
            <a:avLst/>
          </a:prstGeom>
        </p:spPr>
        <p:txBody>
          <a:bodyPr>
            <a:spAutoFit/>
          </a:bodyPr>
          <a:lstStyle/>
          <a:p>
            <a:pPr marL="342900" marR="0" lvl="0" indent="-342900" algn="l" defTabSz="914400" rtl="0" eaLnBrk="1" fontAlgn="auto" latinLnBrk="0" hangingPunct="1">
              <a:lnSpc>
                <a:spcPct val="80000"/>
              </a:lnSpc>
              <a:spcBef>
                <a:spcPct val="20000"/>
              </a:spcBef>
              <a:spcAft>
                <a:spcPts val="0"/>
              </a:spcAft>
              <a:buClr>
                <a:srgbClr val="0070C0"/>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Always listen politely and don’t laugh!</a:t>
            </a:r>
          </a:p>
          <a:p>
            <a:pPr marL="342900" marR="0" lvl="0" indent="-342900" algn="l" defTabSz="914400" rtl="0" eaLnBrk="1" fontAlgn="auto" latinLnBrk="0" hangingPunct="1">
              <a:lnSpc>
                <a:spcPct val="80000"/>
              </a:lnSpc>
              <a:spcBef>
                <a:spcPct val="20000"/>
              </a:spcBef>
              <a:spcAft>
                <a:spcPts val="0"/>
              </a:spcAft>
              <a:buClr>
                <a:srgbClr val="0070C0"/>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Define </a:t>
            </a:r>
            <a:r>
              <a:rPr kumimoji="0" lang="en-US" sz="2200" b="0" i="0" u="none" strike="noStrike" kern="1200" cap="none" spc="0" normalizeH="0" baseline="0" noProof="0" dirty="0" smtClean="0">
                <a:ln>
                  <a:noFill/>
                </a:ln>
                <a:solidFill>
                  <a:prstClr val="black"/>
                </a:solidFill>
                <a:effectLst/>
                <a:uLnTx/>
                <a:uFillTx/>
                <a:latin typeface="Calibri"/>
                <a:ea typeface="+mn-ea"/>
                <a:cs typeface="+mn-cs"/>
              </a:rPr>
              <a:t>rumors </a:t>
            </a:r>
            <a:r>
              <a:rPr kumimoji="0" lang="en-US" sz="2200" b="0" i="0" u="none" strike="noStrike" kern="1200" cap="none" spc="0" normalizeH="0" baseline="0" noProof="0" dirty="0">
                <a:ln>
                  <a:noFill/>
                </a:ln>
                <a:solidFill>
                  <a:prstClr val="black"/>
                </a:solidFill>
                <a:effectLst/>
                <a:uLnTx/>
                <a:uFillTx/>
                <a:latin typeface="Calibri"/>
                <a:ea typeface="+mn-ea"/>
                <a:cs typeface="+mn-cs"/>
              </a:rPr>
              <a:t>and misconceptions</a:t>
            </a:r>
          </a:p>
          <a:p>
            <a:pPr marL="342900" marR="0" lvl="0" indent="-342900" algn="l" defTabSz="914400" rtl="0" eaLnBrk="1" fontAlgn="auto" latinLnBrk="0" hangingPunct="1">
              <a:lnSpc>
                <a:spcPct val="80000"/>
              </a:lnSpc>
              <a:spcBef>
                <a:spcPct val="20000"/>
              </a:spcBef>
              <a:spcAft>
                <a:spcPts val="0"/>
              </a:spcAft>
              <a:buClr>
                <a:srgbClr val="0070C0"/>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Provide facts and education</a:t>
            </a:r>
          </a:p>
          <a:p>
            <a:pPr marL="342900" marR="0" lvl="0" indent="-342900" algn="l" defTabSz="914400" rtl="0" eaLnBrk="1" fontAlgn="auto" latinLnBrk="0" hangingPunct="1">
              <a:lnSpc>
                <a:spcPct val="80000"/>
              </a:lnSpc>
              <a:spcBef>
                <a:spcPct val="20000"/>
              </a:spcBef>
              <a:spcAft>
                <a:spcPts val="0"/>
              </a:spcAft>
              <a:buClr>
                <a:srgbClr val="0070C0"/>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Be persistent – repeatedly remind of the facts</a:t>
            </a:r>
          </a:p>
          <a:p>
            <a:pPr marL="342900" marR="0" lvl="0" indent="-342900" algn="l" defTabSz="914400" rtl="0" eaLnBrk="1" fontAlgn="auto" latinLnBrk="0" hangingPunct="1">
              <a:lnSpc>
                <a:spcPct val="80000"/>
              </a:lnSpc>
              <a:spcBef>
                <a:spcPct val="20000"/>
              </a:spcBef>
              <a:spcAft>
                <a:spcPts val="0"/>
              </a:spcAft>
              <a:buClr>
                <a:srgbClr val="0070C0"/>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Communicate effectively</a:t>
            </a:r>
          </a:p>
          <a:p>
            <a:pPr marL="342900" marR="0" lvl="0" indent="-342900" algn="l" defTabSz="914400" rtl="0" eaLnBrk="1" fontAlgn="auto" latinLnBrk="0" hangingPunct="1">
              <a:lnSpc>
                <a:spcPct val="80000"/>
              </a:lnSpc>
              <a:spcBef>
                <a:spcPct val="20000"/>
              </a:spcBef>
              <a:spcAft>
                <a:spcPts val="0"/>
              </a:spcAft>
              <a:buClr>
                <a:srgbClr val="0070C0"/>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Be a good example/ Role model</a:t>
            </a:r>
          </a:p>
          <a:p>
            <a:pPr marL="342900" marR="0" lvl="0" indent="-342900" algn="l" defTabSz="914400" rtl="0" eaLnBrk="1" fontAlgn="auto" latinLnBrk="0" hangingPunct="1">
              <a:lnSpc>
                <a:spcPct val="80000"/>
              </a:lnSpc>
              <a:spcBef>
                <a:spcPct val="20000"/>
              </a:spcBef>
              <a:spcAft>
                <a:spcPts val="0"/>
              </a:spcAft>
              <a:buClr>
                <a:srgbClr val="0070C0"/>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Reinforce having many children as a “positive” if one can cater for them </a:t>
            </a:r>
          </a:p>
          <a:p>
            <a:pPr marL="342900" marR="0" lvl="0" indent="-342900" algn="l" defTabSz="914400" rtl="0" eaLnBrk="1" fontAlgn="auto" latinLnBrk="0" hangingPunct="1">
              <a:lnSpc>
                <a:spcPct val="80000"/>
              </a:lnSpc>
              <a:spcBef>
                <a:spcPct val="20000"/>
              </a:spcBef>
              <a:spcAft>
                <a:spcPts val="0"/>
              </a:spcAft>
              <a:buClr>
                <a:srgbClr val="0070C0"/>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Choice of appropriate methods for each person</a:t>
            </a:r>
          </a:p>
          <a:p>
            <a:pPr marL="342900" marR="0" lvl="0" indent="-342900" algn="l" defTabSz="914400" rtl="0" eaLnBrk="1" fontAlgn="auto" latinLnBrk="0" hangingPunct="1">
              <a:lnSpc>
                <a:spcPct val="80000"/>
              </a:lnSpc>
              <a:spcBef>
                <a:spcPct val="20000"/>
              </a:spcBef>
              <a:spcAft>
                <a:spcPts val="0"/>
              </a:spcAft>
              <a:buClr>
                <a:srgbClr val="0070C0"/>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Proper counselling and medical history </a:t>
            </a: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985033"/>
            <a:ext cx="676992" cy="756335"/>
          </a:xfrm>
          <a:prstGeom prst="rect">
            <a:avLst/>
          </a:prstGeom>
        </p:spPr>
      </p:pic>
      <p:sp>
        <p:nvSpPr>
          <p:cNvPr id="7" name="Slide Number Placeholder 6"/>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31266558"/>
      </p:ext>
    </p:extLst>
  </p:cSld>
  <p:clrMapOvr>
    <a:masterClrMapping/>
  </p:clrMapOvr>
  <p:transition>
    <p:spli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4515">
                                            <p:txEl>
                                              <p:pRg st="0" end="0"/>
                                            </p:txEl>
                                          </p:spTgt>
                                        </p:tgtEl>
                                        <p:attrNameLst>
                                          <p:attrName>style.visibility</p:attrName>
                                        </p:attrNameLst>
                                      </p:cBhvr>
                                      <p:to>
                                        <p:strVal val="visible"/>
                                      </p:to>
                                    </p:set>
                                    <p:animEffect transition="in" filter="wipe(left)">
                                      <p:cBhvr>
                                        <p:cTn id="7" dur="500"/>
                                        <p:tgtEl>
                                          <p:spTgt spid="645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4515">
                                            <p:txEl>
                                              <p:pRg st="1" end="1"/>
                                            </p:txEl>
                                          </p:spTgt>
                                        </p:tgtEl>
                                        <p:attrNameLst>
                                          <p:attrName>style.visibility</p:attrName>
                                        </p:attrNameLst>
                                      </p:cBhvr>
                                      <p:to>
                                        <p:strVal val="visible"/>
                                      </p:to>
                                    </p:set>
                                    <p:animEffect transition="in" filter="wipe(left)">
                                      <p:cBhvr>
                                        <p:cTn id="12" dur="500"/>
                                        <p:tgtEl>
                                          <p:spTgt spid="645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515">
                                            <p:txEl>
                                              <p:pRg st="2" end="2"/>
                                            </p:txEl>
                                          </p:spTgt>
                                        </p:tgtEl>
                                        <p:attrNameLst>
                                          <p:attrName>style.visibility</p:attrName>
                                        </p:attrNameLst>
                                      </p:cBhvr>
                                      <p:to>
                                        <p:strVal val="visible"/>
                                      </p:to>
                                    </p:set>
                                    <p:animEffect transition="in" filter="wipe(left)">
                                      <p:cBhvr>
                                        <p:cTn id="17" dur="500"/>
                                        <p:tgtEl>
                                          <p:spTgt spid="645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4515">
                                            <p:txEl>
                                              <p:pRg st="3" end="3"/>
                                            </p:txEl>
                                          </p:spTgt>
                                        </p:tgtEl>
                                        <p:attrNameLst>
                                          <p:attrName>style.visibility</p:attrName>
                                        </p:attrNameLst>
                                      </p:cBhvr>
                                      <p:to>
                                        <p:strVal val="visible"/>
                                      </p:to>
                                    </p:set>
                                    <p:animEffect transition="in" filter="wipe(left)">
                                      <p:cBhvr>
                                        <p:cTn id="22" dur="500"/>
                                        <p:tgtEl>
                                          <p:spTgt spid="645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4515">
                                            <p:txEl>
                                              <p:pRg st="4" end="4"/>
                                            </p:txEl>
                                          </p:spTgt>
                                        </p:tgtEl>
                                        <p:attrNameLst>
                                          <p:attrName>style.visibility</p:attrName>
                                        </p:attrNameLst>
                                      </p:cBhvr>
                                      <p:to>
                                        <p:strVal val="visible"/>
                                      </p:to>
                                    </p:set>
                                    <p:animEffect transition="in" filter="wipe(left)">
                                      <p:cBhvr>
                                        <p:cTn id="27" dur="500"/>
                                        <p:tgtEl>
                                          <p:spTgt spid="6451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4515">
                                            <p:txEl>
                                              <p:pRg st="5" end="5"/>
                                            </p:txEl>
                                          </p:spTgt>
                                        </p:tgtEl>
                                        <p:attrNameLst>
                                          <p:attrName>style.visibility</p:attrName>
                                        </p:attrNameLst>
                                      </p:cBhvr>
                                      <p:to>
                                        <p:strVal val="visible"/>
                                      </p:to>
                                    </p:set>
                                    <p:animEffect transition="in" filter="wipe(left)">
                                      <p:cBhvr>
                                        <p:cTn id="32" dur="500"/>
                                        <p:tgtEl>
                                          <p:spTgt spid="6451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4515">
                                            <p:txEl>
                                              <p:pRg st="6" end="6"/>
                                            </p:txEl>
                                          </p:spTgt>
                                        </p:tgtEl>
                                        <p:attrNameLst>
                                          <p:attrName>style.visibility</p:attrName>
                                        </p:attrNameLst>
                                      </p:cBhvr>
                                      <p:to>
                                        <p:strVal val="visible"/>
                                      </p:to>
                                    </p:set>
                                    <p:animEffect transition="in" filter="wipe(left)">
                                      <p:cBhvr>
                                        <p:cTn id="37" dur="500"/>
                                        <p:tgtEl>
                                          <p:spTgt spid="645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build="p" autoUpdateAnimBg="0"/>
    </p:bldLst>
  </p:timing>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0" y="1916832"/>
            <a:ext cx="9144000" cy="20882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ctrTitle"/>
          </p:nvPr>
        </p:nvSpPr>
        <p:spPr>
          <a:xfrm>
            <a:off x="107504" y="2204864"/>
            <a:ext cx="8928992" cy="1470025"/>
          </a:xfrm>
        </p:spPr>
        <p:txBody>
          <a:bodyPr>
            <a:noAutofit/>
          </a:bodyPr>
          <a:lstStyle/>
          <a:p>
            <a:r>
              <a:rPr lang="en-US" sz="4000" i="1" dirty="0">
                <a:solidFill>
                  <a:schemeClr val="tx1"/>
                </a:solidFill>
                <a:effectLst>
                  <a:outerShdw blurRad="38100" dist="38100" dir="2700000" algn="tl">
                    <a:srgbClr val="000000">
                      <a:alpha val="43137"/>
                    </a:srgbClr>
                  </a:outerShdw>
                </a:effectLst>
                <a:latin typeface="Tekton Pro Cond" pitchFamily="34" charset="0"/>
              </a:rPr>
              <a:t>Inventory Management For</a:t>
            </a:r>
            <a:br>
              <a:rPr lang="en-US" sz="4000" i="1" dirty="0">
                <a:solidFill>
                  <a:schemeClr val="tx1"/>
                </a:solidFill>
                <a:effectLst>
                  <a:outerShdw blurRad="38100" dist="38100" dir="2700000" algn="tl">
                    <a:srgbClr val="000000">
                      <a:alpha val="43137"/>
                    </a:srgbClr>
                  </a:outerShdw>
                </a:effectLst>
                <a:latin typeface="Tekton Pro Cond" pitchFamily="34" charset="0"/>
              </a:rPr>
            </a:br>
            <a:r>
              <a:rPr lang="en-US" sz="4000" i="1" dirty="0">
                <a:solidFill>
                  <a:schemeClr val="tx1"/>
                </a:solidFill>
                <a:effectLst>
                  <a:outerShdw blurRad="38100" dist="38100" dir="2700000" algn="tl">
                    <a:srgbClr val="000000">
                      <a:alpha val="43137"/>
                    </a:srgbClr>
                  </a:outerShdw>
                </a:effectLst>
                <a:latin typeface="Tekton Pro Cond" pitchFamily="34" charset="0"/>
              </a:rPr>
              <a:t>Family Planning (FP) </a:t>
            </a:r>
            <a:r>
              <a:rPr lang="en-US" sz="4000" i="1" dirty="0" smtClean="0">
                <a:solidFill>
                  <a:schemeClr val="tx1"/>
                </a:solidFill>
                <a:effectLst>
                  <a:outerShdw blurRad="38100" dist="38100" dir="2700000" algn="tl">
                    <a:srgbClr val="000000">
                      <a:alpha val="43137"/>
                    </a:srgbClr>
                  </a:outerShdw>
                </a:effectLst>
                <a:latin typeface="Tekton Pro Cond" pitchFamily="34" charset="0"/>
              </a:rPr>
              <a:t>Commodities</a:t>
            </a:r>
            <a:endParaRPr lang="en-GB" sz="4000" i="1" dirty="0">
              <a:solidFill>
                <a:schemeClr val="tx1"/>
              </a:solidFill>
              <a:effectLst>
                <a:outerShdw blurRad="38100" dist="38100" dir="2700000" algn="tl">
                  <a:srgbClr val="000000">
                    <a:alpha val="43137"/>
                  </a:srgbClr>
                </a:outerShdw>
              </a:effectLst>
              <a:latin typeface="Tekton Pro Cond"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47764" y="4005064"/>
            <a:ext cx="4248472" cy="222316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9912" y="147795"/>
            <a:ext cx="1296144" cy="1448051"/>
          </a:xfrm>
          <a:prstGeom prst="rect">
            <a:avLst/>
          </a:prstGeom>
        </p:spPr>
      </p:pic>
    </p:spTree>
    <p:extLst>
      <p:ext uri="{BB962C8B-B14F-4D97-AF65-F5344CB8AC3E}">
        <p14:creationId xmlns:p14="http://schemas.microsoft.com/office/powerpoint/2010/main" val="2426249462"/>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National FP-HIV Integration Package- inventory management slides_Page_01.jpg"/>
          <p:cNvPicPr>
            <a:picLocks noChangeAspect="1"/>
          </p:cNvPicPr>
          <p:nvPr/>
        </p:nvPicPr>
        <p:blipFill>
          <a:blip r:embed="rId2"/>
          <a:srcRect l="5000" t="17778" r="10833" b="5556"/>
          <a:stretch>
            <a:fillRect/>
          </a:stretch>
        </p:blipFill>
        <p:spPr>
          <a:xfrm>
            <a:off x="0" y="38668"/>
            <a:ext cx="9144000" cy="6819332"/>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58574311"/>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778098"/>
          </a:xfrm>
        </p:spPr>
        <p:txBody>
          <a:bodyPr>
            <a:normAutofit/>
          </a:bodyPr>
          <a:lstStyle/>
          <a:p>
            <a:r>
              <a:rPr lang="en-US" sz="3600" b="1" i="1" dirty="0" smtClean="0">
                <a:effectLst>
                  <a:outerShdw blurRad="38100" dist="38100" dir="2700000" algn="tl">
                    <a:srgbClr val="000000">
                      <a:alpha val="43137"/>
                    </a:srgbClr>
                  </a:outerShdw>
                </a:effectLst>
                <a:latin typeface="Tekton Pro Cond" pitchFamily="34" charset="0"/>
              </a:rPr>
              <a:t>Learning Objectives </a:t>
            </a:r>
            <a:endParaRPr lang="en-US" sz="3600" b="1" i="1" dirty="0">
              <a:effectLst>
                <a:outerShdw blurRad="38100" dist="38100" dir="2700000" algn="tl">
                  <a:srgbClr val="000000">
                    <a:alpha val="43137"/>
                  </a:srgbClr>
                </a:outerShdw>
              </a:effectLst>
              <a:latin typeface="Tekton Pro Cond" pitchFamily="34" charset="0"/>
            </a:endParaRPr>
          </a:p>
        </p:txBody>
      </p:sp>
      <p:sp>
        <p:nvSpPr>
          <p:cNvPr id="4" name="Content Placeholder 3"/>
          <p:cNvSpPr>
            <a:spLocks noGrp="1"/>
          </p:cNvSpPr>
          <p:nvPr>
            <p:ph sz="half" idx="2"/>
          </p:nvPr>
        </p:nvSpPr>
        <p:spPr>
          <a:xfrm>
            <a:off x="261653" y="1380321"/>
            <a:ext cx="8712968" cy="3951288"/>
          </a:xfrm>
        </p:spPr>
        <p:txBody>
          <a:bodyPr>
            <a:normAutofit/>
          </a:bodyPr>
          <a:lstStyle/>
          <a:p>
            <a:pPr>
              <a:buNone/>
            </a:pPr>
            <a:r>
              <a:rPr lang="en-US" sz="3000" b="1" dirty="0" smtClean="0"/>
              <a:t>By the end of this overview, participants should be able to: </a:t>
            </a:r>
          </a:p>
          <a:p>
            <a:pPr>
              <a:lnSpc>
                <a:spcPct val="90000"/>
              </a:lnSpc>
              <a:buClr>
                <a:srgbClr val="0070C0"/>
              </a:buClr>
              <a:buFont typeface="Arial" panose="020B0604020202020204" pitchFamily="34" charset="0"/>
              <a:buChar char="•"/>
            </a:pPr>
            <a:r>
              <a:rPr lang="en-US" sz="2200" dirty="0"/>
              <a:t>Describe the main components of inventory management .</a:t>
            </a:r>
          </a:p>
          <a:p>
            <a:pPr>
              <a:lnSpc>
                <a:spcPct val="90000"/>
              </a:lnSpc>
              <a:buClr>
                <a:srgbClr val="0070C0"/>
              </a:buClr>
              <a:buFont typeface="Arial" panose="020B0604020202020204" pitchFamily="34" charset="0"/>
              <a:buChar char="•"/>
            </a:pPr>
            <a:r>
              <a:rPr lang="en-US" sz="2200" dirty="0"/>
              <a:t>List examples of FP commodities .</a:t>
            </a:r>
          </a:p>
          <a:p>
            <a:pPr>
              <a:lnSpc>
                <a:spcPct val="90000"/>
              </a:lnSpc>
              <a:buClr>
                <a:srgbClr val="0070C0"/>
              </a:buClr>
              <a:buFont typeface="Arial" panose="020B0604020202020204" pitchFamily="34" charset="0"/>
              <a:buChar char="•"/>
            </a:pPr>
            <a:r>
              <a:rPr lang="en-US" sz="2200" dirty="0"/>
              <a:t>List the tools used in inventory management. </a:t>
            </a:r>
          </a:p>
          <a:p>
            <a:pPr>
              <a:lnSpc>
                <a:spcPct val="90000"/>
              </a:lnSpc>
              <a:buClr>
                <a:srgbClr val="0070C0"/>
              </a:buClr>
              <a:buFont typeface="Arial" panose="020B0604020202020204" pitchFamily="34" charset="0"/>
              <a:buChar char="•"/>
            </a:pPr>
            <a:r>
              <a:rPr lang="en-US" sz="2200" dirty="0"/>
              <a:t>Discuss the importance of inventory record-keeping and reporting </a:t>
            </a:r>
          </a:p>
          <a:p>
            <a:endParaRPr lang="en-US" sz="3000" dirty="0" smtClean="0"/>
          </a:p>
          <a:p>
            <a:endParaRPr lang="en-US" sz="30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985033"/>
            <a:ext cx="676992" cy="756335"/>
          </a:xfrm>
          <a:prstGeom prst="rect">
            <a:avLst/>
          </a:prstGeom>
        </p:spPr>
      </p:pic>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28547565"/>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b="1" i="1" dirty="0" smtClean="0">
                <a:effectLst>
                  <a:outerShdw blurRad="38100" dist="38100" dir="2700000" algn="tl">
                    <a:srgbClr val="000000">
                      <a:alpha val="43137"/>
                    </a:srgbClr>
                  </a:outerShdw>
                </a:effectLst>
                <a:latin typeface="Tekton Pro Cond" pitchFamily="34" charset="0"/>
              </a:rPr>
              <a:t>Inventory Management </a:t>
            </a:r>
            <a:endParaRPr lang="en-US" b="1" i="1" dirty="0">
              <a:effectLst>
                <a:outerShdw blurRad="38100" dist="38100" dir="2700000" algn="tl">
                  <a:srgbClr val="000000">
                    <a:alpha val="43137"/>
                  </a:srgbClr>
                </a:outerShdw>
              </a:effectLst>
              <a:latin typeface="Tekton Pro Cond" pitchFamily="34" charset="0"/>
            </a:endParaRPr>
          </a:p>
        </p:txBody>
      </p:sp>
      <p:sp>
        <p:nvSpPr>
          <p:cNvPr id="4" name="Content Placeholder 3"/>
          <p:cNvSpPr>
            <a:spLocks noGrp="1"/>
          </p:cNvSpPr>
          <p:nvPr>
            <p:ph sz="half" idx="2"/>
          </p:nvPr>
        </p:nvSpPr>
        <p:spPr>
          <a:xfrm>
            <a:off x="755576" y="1844824"/>
            <a:ext cx="7787208" cy="3951288"/>
          </a:xfrm>
        </p:spPr>
        <p:txBody>
          <a:bodyPr>
            <a:normAutofit/>
          </a:bodyPr>
          <a:lstStyle/>
          <a:p>
            <a:pPr>
              <a:buNone/>
            </a:pPr>
            <a:r>
              <a:rPr lang="en-US" sz="2600" dirty="0" smtClean="0"/>
              <a:t>	Inventory management is the process that ensures proper ordering, receipt, storage, and use of commodities.</a:t>
            </a:r>
          </a:p>
          <a:p>
            <a:pPr>
              <a:buNone/>
            </a:pPr>
            <a:r>
              <a:rPr lang="en-US" sz="2600" dirty="0" smtClean="0"/>
              <a:t>The components include: </a:t>
            </a:r>
          </a:p>
          <a:p>
            <a:pPr marL="342900" lvl="1" indent="-342900">
              <a:buClr>
                <a:srgbClr val="0070C0"/>
              </a:buClr>
              <a:buFont typeface="Arial" panose="020B0604020202020204" pitchFamily="34" charset="0"/>
              <a:buChar char="•"/>
            </a:pPr>
            <a:r>
              <a:rPr lang="en-US" sz="2200" dirty="0"/>
              <a:t>Determining order quantities </a:t>
            </a:r>
          </a:p>
          <a:p>
            <a:pPr marL="342900" lvl="1" indent="-342900">
              <a:buClr>
                <a:srgbClr val="0070C0"/>
              </a:buClr>
              <a:buFont typeface="Arial" panose="020B0604020202020204" pitchFamily="34" charset="0"/>
              <a:buChar char="•"/>
            </a:pPr>
            <a:r>
              <a:rPr lang="en-US" sz="2200" dirty="0"/>
              <a:t>Receiving commodities </a:t>
            </a:r>
          </a:p>
          <a:p>
            <a:pPr marL="342900" lvl="1" indent="-342900">
              <a:buClr>
                <a:srgbClr val="0070C0"/>
              </a:buClr>
              <a:buFont typeface="Arial" panose="020B0604020202020204" pitchFamily="34" charset="0"/>
              <a:buChar char="•"/>
            </a:pPr>
            <a:r>
              <a:rPr lang="en-US" sz="2200" dirty="0"/>
              <a:t>Storage  </a:t>
            </a:r>
          </a:p>
          <a:p>
            <a:pPr marL="342900" lvl="1" indent="-342900">
              <a:buClr>
                <a:srgbClr val="0070C0"/>
              </a:buClr>
              <a:buFont typeface="Arial" panose="020B0604020202020204" pitchFamily="34" charset="0"/>
              <a:buChar char="•"/>
            </a:pPr>
            <a:r>
              <a:rPr lang="en-US" sz="2200" dirty="0"/>
              <a:t>Issuing commodities</a:t>
            </a:r>
          </a:p>
          <a:p>
            <a:pPr marL="342900" lvl="1" indent="-342900">
              <a:buClr>
                <a:srgbClr val="0070C0"/>
              </a:buClr>
              <a:buFont typeface="Arial" panose="020B0604020202020204" pitchFamily="34" charset="0"/>
              <a:buChar char="•"/>
            </a:pPr>
            <a:r>
              <a:rPr lang="en-US" sz="2200" dirty="0"/>
              <a:t>Record-keeping </a:t>
            </a:r>
          </a:p>
          <a:p>
            <a:endParaRPr lang="en-US" sz="2600"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29968912"/>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p:nvPr/>
        </p:nvSpPr>
        <p:spPr>
          <a:xfrm>
            <a:off x="0" y="5638800"/>
            <a:ext cx="11430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descr="National FP-HIV Integration Package- inventory management slides_Page_04.jpg"/>
          <p:cNvPicPr>
            <a:picLocks noChangeAspect="1"/>
          </p:cNvPicPr>
          <p:nvPr/>
        </p:nvPicPr>
        <p:blipFill>
          <a:blip r:embed="rId2"/>
          <a:srcRect t="18889" b="10000"/>
          <a:stretch>
            <a:fillRect/>
          </a:stretch>
        </p:blipFill>
        <p:spPr>
          <a:xfrm>
            <a:off x="0" y="1295400"/>
            <a:ext cx="9144000" cy="5038725"/>
          </a:xfrm>
          <a:prstGeom prst="rect">
            <a:avLst/>
          </a:prstGeom>
        </p:spPr>
      </p:pic>
      <p:sp>
        <p:nvSpPr>
          <p:cNvPr id="3" name="Rectangle 2"/>
          <p:cNvSpPr/>
          <p:nvPr/>
        </p:nvSpPr>
        <p:spPr>
          <a:xfrm>
            <a:off x="8382000" y="6248400"/>
            <a:ext cx="6858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itle 4"/>
          <p:cNvSpPr>
            <a:spLocks noGrp="1"/>
          </p:cNvSpPr>
          <p:nvPr>
            <p:ph type="title"/>
          </p:nvPr>
        </p:nvSpPr>
        <p:spPr/>
        <p:txBody>
          <a:bodyPr>
            <a:normAutofit fontScale="90000"/>
          </a:bodyPr>
          <a:lstStyle/>
          <a:p>
            <a:r>
              <a:rPr lang="en-US" sz="3600" b="1" i="1" dirty="0" smtClean="0">
                <a:effectLst>
                  <a:outerShdw blurRad="38100" dist="38100" dir="2700000" algn="tl">
                    <a:srgbClr val="000000">
                      <a:alpha val="43137"/>
                    </a:srgbClr>
                  </a:outerShdw>
                </a:effectLst>
                <a:latin typeface="Tekton Pro Cond" pitchFamily="34" charset="0"/>
              </a:rPr>
              <a:t>The Inventory Cycle And Inventory Management Tools</a:t>
            </a:r>
            <a:endParaRPr lang="en-US" sz="3600" b="1" i="1" dirty="0">
              <a:effectLst>
                <a:outerShdw blurRad="38100" dist="38100" dir="2700000" algn="tl">
                  <a:srgbClr val="000000">
                    <a:alpha val="43137"/>
                  </a:srgbClr>
                </a:outerShdw>
              </a:effectLst>
              <a:latin typeface="Tekton Pro Cond" pitchFamily="34" charset="0"/>
            </a:endParaRPr>
          </a:p>
        </p:txBody>
      </p:sp>
      <p:graphicFrame>
        <p:nvGraphicFramePr>
          <p:cNvPr id="4" name="Table 3"/>
          <p:cNvGraphicFramePr>
            <a:graphicFrameLocks noGrp="1"/>
          </p:cNvGraphicFramePr>
          <p:nvPr/>
        </p:nvGraphicFramePr>
        <p:xfrm>
          <a:off x="1143000" y="6324600"/>
          <a:ext cx="7696200" cy="457200"/>
        </p:xfrm>
        <a:graphic>
          <a:graphicData uri="http://schemas.openxmlformats.org/drawingml/2006/table">
            <a:tbl>
              <a:tblPr/>
              <a:tblGrid>
                <a:gridCol w="7696200">
                  <a:extLst>
                    <a:ext uri="{9D8B030D-6E8A-4147-A177-3AD203B41FA5}">
                      <a16:colId xmlns:a16="http://schemas.microsoft.com/office/drawing/2014/main" val="20000"/>
                    </a:ext>
                  </a:extLst>
                </a:gridCol>
              </a:tblGrid>
              <a:tr h="457200">
                <a:tc>
                  <a:txBody>
                    <a:bodyPr/>
                    <a:lstStyle/>
                    <a:p>
                      <a:pPr marL="0" marR="0" algn="just">
                        <a:lnSpc>
                          <a:spcPts val="1200"/>
                        </a:lnSpc>
                        <a:spcBef>
                          <a:spcPts val="0"/>
                        </a:spcBef>
                        <a:spcAft>
                          <a:spcPts val="0"/>
                        </a:spcAft>
                      </a:pPr>
                      <a:r>
                        <a:rPr lang="en-US" sz="1200" b="1" dirty="0">
                          <a:solidFill>
                            <a:srgbClr val="000000"/>
                          </a:solidFill>
                          <a:latin typeface="Arial"/>
                          <a:ea typeface="Times New Roman"/>
                        </a:rPr>
                        <a:t>Adapted from MANAGEMENT SCIENCES FOR HEALTH (MSH) IN COLLABORATION WITH WHO. (1997). Managing Drug Supply. 2nd edition. (</a:t>
                      </a:r>
                      <a:r>
                        <a:rPr lang="en-US" sz="1200" b="1" dirty="0" err="1">
                          <a:solidFill>
                            <a:srgbClr val="000000"/>
                          </a:solidFill>
                          <a:latin typeface="Arial"/>
                          <a:ea typeface="Times New Roman"/>
                        </a:rPr>
                        <a:t>Kumarian</a:t>
                      </a:r>
                      <a:r>
                        <a:rPr lang="en-US" sz="1200" b="1" dirty="0">
                          <a:solidFill>
                            <a:srgbClr val="000000"/>
                          </a:solidFill>
                          <a:latin typeface="Arial"/>
                          <a:ea typeface="Times New Roman"/>
                        </a:rPr>
                        <a:t> Press). </a:t>
                      </a:r>
                      <a:endParaRPr lang="en-US" sz="1400" dirty="0">
                        <a:solidFill>
                          <a:srgbClr val="000000"/>
                        </a:solidFill>
                        <a:latin typeface="Arial"/>
                        <a:ea typeface="Times New Roman"/>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612" y="5987071"/>
            <a:ext cx="676992" cy="756335"/>
          </a:xfrm>
          <a:prstGeom prst="rect">
            <a:avLst/>
          </a:prstGeom>
        </p:spPr>
      </p:pic>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89840873"/>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994122"/>
          </a:xfrm>
        </p:spPr>
        <p:txBody>
          <a:bodyPr>
            <a:normAutofit/>
          </a:bodyPr>
          <a:lstStyle/>
          <a:p>
            <a:r>
              <a:rPr lang="en-US" sz="3600" i="1" dirty="0" smtClean="0">
                <a:effectLst>
                  <a:outerShdw blurRad="38100" dist="38100" dir="2700000" algn="tl">
                    <a:srgbClr val="000000">
                      <a:alpha val="43137"/>
                    </a:srgbClr>
                  </a:outerShdw>
                </a:effectLst>
                <a:latin typeface="Tekton Pro Cond" pitchFamily="34" charset="0"/>
              </a:rPr>
              <a:t>Commodity Management</a:t>
            </a:r>
            <a:endParaRPr lang="en-US" sz="3600" i="1" dirty="0">
              <a:effectLst>
                <a:outerShdw blurRad="38100" dist="38100" dir="2700000" algn="tl">
                  <a:srgbClr val="000000">
                    <a:alpha val="43137"/>
                  </a:srgbClr>
                </a:outerShdw>
              </a:effectLst>
              <a:latin typeface="Tekton Pro Cond" pitchFamily="34" charset="0"/>
            </a:endParaRPr>
          </a:p>
        </p:txBody>
      </p:sp>
      <p:sp>
        <p:nvSpPr>
          <p:cNvPr id="4" name="Content Placeholder 3"/>
          <p:cNvSpPr>
            <a:spLocks noGrp="1"/>
          </p:cNvSpPr>
          <p:nvPr>
            <p:ph sz="half" idx="2"/>
          </p:nvPr>
        </p:nvSpPr>
        <p:spPr>
          <a:xfrm>
            <a:off x="611560" y="1628800"/>
            <a:ext cx="8075240" cy="3951288"/>
          </a:xfrm>
        </p:spPr>
        <p:txBody>
          <a:bodyPr>
            <a:normAutofit fontScale="92500" lnSpcReduction="10000"/>
          </a:bodyPr>
          <a:lstStyle/>
          <a:p>
            <a:pPr marL="688975" lvl="2" indent="-342900">
              <a:lnSpc>
                <a:spcPct val="110000"/>
              </a:lnSpc>
              <a:buClr>
                <a:srgbClr val="0070C0"/>
              </a:buClr>
              <a:buFont typeface="Arial" panose="020B0604020202020204" pitchFamily="34" charset="0"/>
              <a:buChar char="•"/>
            </a:pPr>
            <a:r>
              <a:rPr lang="en-US" sz="2200" dirty="0"/>
              <a:t>The Health Care Provider (HCP) needs commodities to provide FP services at any service delivery point, e.g., MCH/FP and CCC.</a:t>
            </a:r>
          </a:p>
          <a:p>
            <a:pPr marL="688975" lvl="2" indent="-342900">
              <a:lnSpc>
                <a:spcPct val="110000"/>
              </a:lnSpc>
              <a:buClr>
                <a:srgbClr val="0070C0"/>
              </a:buClr>
              <a:buFont typeface="Arial" panose="020B0604020202020204" pitchFamily="34" charset="0"/>
              <a:buChar char="•"/>
            </a:pPr>
            <a:r>
              <a:rPr lang="en-US" sz="2200" dirty="0"/>
              <a:t>RH commodities </a:t>
            </a:r>
            <a:r>
              <a:rPr lang="en-US" sz="2300" dirty="0" smtClean="0"/>
              <a:t>include the following: </a:t>
            </a:r>
          </a:p>
          <a:p>
            <a:pPr marL="1716087" lvl="4" indent="-342900">
              <a:lnSpc>
                <a:spcPct val="110000"/>
              </a:lnSpc>
              <a:buClr>
                <a:srgbClr val="0070C0"/>
              </a:buClr>
              <a:buFont typeface="Wingdings" panose="05000000000000000000" pitchFamily="2" charset="2"/>
              <a:buChar char="ü"/>
            </a:pPr>
            <a:r>
              <a:rPr lang="en-US" sz="2000" dirty="0"/>
              <a:t>Contraceptives (all types) </a:t>
            </a:r>
          </a:p>
          <a:p>
            <a:pPr marL="1716087" lvl="4" indent="-342900">
              <a:lnSpc>
                <a:spcPct val="110000"/>
              </a:lnSpc>
              <a:buClr>
                <a:srgbClr val="0070C0"/>
              </a:buClr>
              <a:buFont typeface="Wingdings" panose="05000000000000000000" pitchFamily="2" charset="2"/>
              <a:buChar char="ü"/>
            </a:pPr>
            <a:r>
              <a:rPr lang="en-US" sz="2000" dirty="0"/>
              <a:t>Disposables (syringes and needles) </a:t>
            </a:r>
          </a:p>
          <a:p>
            <a:pPr marL="1716087" lvl="4" indent="-342900">
              <a:lnSpc>
                <a:spcPct val="110000"/>
              </a:lnSpc>
              <a:buClr>
                <a:srgbClr val="0070C0"/>
              </a:buClr>
              <a:buFont typeface="Wingdings" panose="05000000000000000000" pitchFamily="2" charset="2"/>
              <a:buChar char="ü"/>
            </a:pPr>
            <a:r>
              <a:rPr lang="en-US" sz="2000" dirty="0"/>
              <a:t>STI/RTI drugs and medical supplies </a:t>
            </a:r>
          </a:p>
          <a:p>
            <a:pPr marL="1716087" lvl="4" indent="-342900">
              <a:lnSpc>
                <a:spcPct val="110000"/>
              </a:lnSpc>
              <a:buClr>
                <a:srgbClr val="0070C0"/>
              </a:buClr>
              <a:buFont typeface="Wingdings" panose="05000000000000000000" pitchFamily="2" charset="2"/>
              <a:buChar char="ü"/>
            </a:pPr>
            <a:r>
              <a:rPr lang="en-US" sz="2000" dirty="0"/>
              <a:t>Drugs and Equipment for Reproductive Tract (RT) Cancers </a:t>
            </a:r>
          </a:p>
          <a:p>
            <a:pPr marL="1716087" lvl="4" indent="-342900">
              <a:lnSpc>
                <a:spcPct val="110000"/>
              </a:lnSpc>
              <a:buClr>
                <a:srgbClr val="0070C0"/>
              </a:buClr>
              <a:buFont typeface="Wingdings" panose="05000000000000000000" pitchFamily="2" charset="2"/>
              <a:buChar char="ü"/>
            </a:pPr>
            <a:r>
              <a:rPr lang="en-US" sz="2000" dirty="0"/>
              <a:t>Drugs and Equipment for Essential Obstetric Care (EOC) </a:t>
            </a:r>
          </a:p>
          <a:p>
            <a:pPr marL="1716087" lvl="4" indent="-342900">
              <a:lnSpc>
                <a:spcPct val="110000"/>
              </a:lnSpc>
              <a:buClr>
                <a:srgbClr val="0070C0"/>
              </a:buClr>
              <a:buFont typeface="Wingdings" panose="05000000000000000000" pitchFamily="2" charset="2"/>
              <a:buChar char="ü"/>
            </a:pPr>
            <a:r>
              <a:rPr lang="en-US" sz="2000" dirty="0"/>
              <a:t>Drugs and Equipment for Post Rape Care (PRC) </a:t>
            </a:r>
            <a:r>
              <a:rPr lang="en-US" sz="2000" dirty="0" smtClean="0"/>
              <a:t>Kit</a:t>
            </a:r>
          </a:p>
          <a:p>
            <a:pPr marL="688975" lvl="2" indent="-342900">
              <a:lnSpc>
                <a:spcPct val="110000"/>
              </a:lnSpc>
              <a:buClr>
                <a:srgbClr val="0070C0"/>
              </a:buClr>
              <a:buFont typeface="Arial" panose="020B0604020202020204" pitchFamily="34" charset="0"/>
              <a:buChar char="•"/>
            </a:pPr>
            <a:r>
              <a:rPr lang="en-US" sz="2200" dirty="0" smtClean="0"/>
              <a:t>Once </a:t>
            </a:r>
            <a:r>
              <a:rPr lang="en-US" sz="2200" dirty="0"/>
              <a:t>availed, commodities need to be appropriately stored, used, and accounted </a:t>
            </a:r>
            <a:r>
              <a:rPr lang="en-US" sz="2300" dirty="0"/>
              <a:t>for</a:t>
            </a:r>
            <a:r>
              <a:rPr lang="en-US" sz="2300" dirty="0" smtClean="0"/>
              <a:t>.</a:t>
            </a:r>
            <a:endParaRPr lang="en-US" sz="2300" dirty="0"/>
          </a:p>
          <a:p>
            <a:pPr lvl="1"/>
            <a:endParaRPr lang="en-US" sz="23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985033"/>
            <a:ext cx="676992" cy="756335"/>
          </a:xfrm>
          <a:prstGeom prst="rect">
            <a:avLst/>
          </a:prstGeom>
        </p:spPr>
      </p:pic>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01262094"/>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87624" y="629816"/>
            <a:ext cx="6984776" cy="1143000"/>
          </a:xfrm>
        </p:spPr>
        <p:txBody>
          <a:bodyPr>
            <a:noAutofit/>
          </a:bodyPr>
          <a:lstStyle/>
          <a:p>
            <a:r>
              <a:rPr lang="en-US" sz="2400" b="1" i="1" dirty="0" smtClean="0">
                <a:effectLst>
                  <a:outerShdw blurRad="38100" dist="38100" dir="2700000" algn="tl">
                    <a:srgbClr val="000000">
                      <a:alpha val="43137"/>
                    </a:srgbClr>
                  </a:outerShdw>
                </a:effectLst>
                <a:latin typeface="Tekton Pro Cond" pitchFamily="34" charset="0"/>
              </a:rPr>
              <a:t>Relevant Tools for RH Inventory Management</a:t>
            </a:r>
            <a:endParaRPr lang="en-US" sz="2400" b="1" i="1" dirty="0">
              <a:effectLst>
                <a:outerShdw blurRad="38100" dist="38100" dir="2700000" algn="tl">
                  <a:srgbClr val="000000">
                    <a:alpha val="43137"/>
                  </a:srgbClr>
                </a:outerShdw>
              </a:effectLst>
              <a:latin typeface="Tekton Pro Cond" pitchFamily="34" charset="0"/>
            </a:endParaRPr>
          </a:p>
        </p:txBody>
      </p:sp>
      <p:sp>
        <p:nvSpPr>
          <p:cNvPr id="3" name="Content Placeholder 2"/>
          <p:cNvSpPr>
            <a:spLocks noGrp="1"/>
          </p:cNvSpPr>
          <p:nvPr>
            <p:ph sz="half" idx="2"/>
          </p:nvPr>
        </p:nvSpPr>
        <p:spPr>
          <a:xfrm>
            <a:off x="457200" y="2708920"/>
            <a:ext cx="3888432" cy="2232248"/>
          </a:xfrm>
        </p:spPr>
        <p:txBody>
          <a:bodyPr>
            <a:normAutofit fontScale="77500" lnSpcReduction="20000"/>
          </a:bodyPr>
          <a:lstStyle/>
          <a:p>
            <a:pPr>
              <a:buNone/>
            </a:pPr>
            <a:r>
              <a:rPr lang="en-US" sz="2700" b="1" dirty="0" smtClean="0"/>
              <a:t>Daily Activity Register (DAR) - </a:t>
            </a:r>
            <a:r>
              <a:rPr lang="en-US" sz="2700" dirty="0" smtClean="0"/>
              <a:t>Used to capture service data and commodity use(logistics) data </a:t>
            </a:r>
          </a:p>
          <a:p>
            <a:pPr>
              <a:buNone/>
            </a:pPr>
            <a:r>
              <a:rPr lang="en-US" sz="2700" b="1" dirty="0" smtClean="0"/>
              <a:t>Request and Issue Voucher (RIV/S11) - </a:t>
            </a:r>
            <a:r>
              <a:rPr lang="en-US" sz="2700" dirty="0" smtClean="0"/>
              <a:t>Used for ordering and issuing commodities </a:t>
            </a:r>
          </a:p>
          <a:p>
            <a:pPr>
              <a:buNone/>
            </a:pPr>
            <a:endParaRPr lang="en-US" b="1"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985033"/>
            <a:ext cx="676992" cy="756335"/>
          </a:xfrm>
          <a:prstGeom prst="rect">
            <a:avLst/>
          </a:prstGeom>
        </p:spPr>
      </p:pic>
      <p:cxnSp>
        <p:nvCxnSpPr>
          <p:cNvPr id="7" name="Straight Arrow Connector 6"/>
          <p:cNvCxnSpPr/>
          <p:nvPr/>
        </p:nvCxnSpPr>
        <p:spPr>
          <a:xfrm>
            <a:off x="2483768" y="1772816"/>
            <a:ext cx="0" cy="432048"/>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sz="half" idx="2"/>
          </p:nvPr>
        </p:nvSpPr>
        <p:spPr>
          <a:xfrm>
            <a:off x="4644008" y="2248665"/>
            <a:ext cx="3898776" cy="3951750"/>
          </a:xfrm>
        </p:spPr>
        <p:txBody>
          <a:bodyPr>
            <a:noAutofit/>
          </a:bodyPr>
          <a:lstStyle/>
          <a:p>
            <a:pPr>
              <a:buNone/>
            </a:pPr>
            <a:r>
              <a:rPr lang="en-US" sz="2000" b="1" dirty="0"/>
              <a:t>Contraceptive Data Report and Request (CDRR) </a:t>
            </a:r>
            <a:r>
              <a:rPr lang="en-US" sz="2000" b="1" dirty="0" smtClean="0"/>
              <a:t>Tool - </a:t>
            </a:r>
            <a:r>
              <a:rPr lang="en-US" sz="2000" dirty="0" smtClean="0"/>
              <a:t>Used </a:t>
            </a:r>
            <a:r>
              <a:rPr lang="en-US" sz="2000" dirty="0"/>
              <a:t>for reporting and requesting commodities for all facilities </a:t>
            </a:r>
          </a:p>
          <a:p>
            <a:pPr>
              <a:buNone/>
            </a:pPr>
            <a:r>
              <a:rPr lang="en-US" sz="2000" b="1" dirty="0"/>
              <a:t>Standard Order and Requisition </a:t>
            </a:r>
            <a:r>
              <a:rPr lang="en-US" sz="2000" b="1" dirty="0" smtClean="0"/>
              <a:t>Form- </a:t>
            </a:r>
            <a:r>
              <a:rPr lang="en-US" sz="2000" dirty="0" smtClean="0"/>
              <a:t>Used </a:t>
            </a:r>
            <a:r>
              <a:rPr lang="en-US" sz="2000" dirty="0"/>
              <a:t>for reporting and requesting commodities for “Pull” facilities</a:t>
            </a:r>
          </a:p>
          <a:p>
            <a:pPr marL="342900" lvl="1" indent="-342900">
              <a:buNone/>
            </a:pPr>
            <a:r>
              <a:rPr lang="en-US" b="1" dirty="0"/>
              <a:t>BIN Cards </a:t>
            </a:r>
          </a:p>
          <a:p>
            <a:pPr marL="342900" lvl="1" indent="-342900">
              <a:buNone/>
            </a:pPr>
            <a:r>
              <a:rPr lang="en-US" b="1" dirty="0"/>
              <a:t>Store records </a:t>
            </a:r>
            <a:r>
              <a:rPr lang="en-US" dirty="0"/>
              <a:t>for goods received and issued </a:t>
            </a:r>
          </a:p>
          <a:p>
            <a:endParaRPr lang="en-GB" sz="2000" dirty="0"/>
          </a:p>
        </p:txBody>
      </p:sp>
      <p:cxnSp>
        <p:nvCxnSpPr>
          <p:cNvPr id="10" name="Straight Arrow Connector 9"/>
          <p:cNvCxnSpPr/>
          <p:nvPr/>
        </p:nvCxnSpPr>
        <p:spPr>
          <a:xfrm>
            <a:off x="6444208" y="1772816"/>
            <a:ext cx="0" cy="432048"/>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
        <p:nvSpPr>
          <p:cNvPr id="11" name="Slide Number Placeholder 10"/>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33314517"/>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latin typeface="Tekton Pro Cond" pitchFamily="34" charset="0"/>
              </a:rPr>
              <a:t>Record Keeping</a:t>
            </a:r>
            <a:endParaRPr lang="en-US" dirty="0">
              <a:effectLst>
                <a:outerShdw blurRad="38100" dist="38100" dir="2700000" algn="tl">
                  <a:srgbClr val="000000">
                    <a:alpha val="43137"/>
                  </a:srgbClr>
                </a:outerShdw>
              </a:effectLst>
              <a:latin typeface="Tekton Pro Cond" pitchFamily="34" charset="0"/>
            </a:endParaRPr>
          </a:p>
        </p:txBody>
      </p:sp>
      <p:sp>
        <p:nvSpPr>
          <p:cNvPr id="3" name="Content Placeholder 2"/>
          <p:cNvSpPr>
            <a:spLocks noGrp="1"/>
          </p:cNvSpPr>
          <p:nvPr>
            <p:ph sz="half" idx="2"/>
          </p:nvPr>
        </p:nvSpPr>
        <p:spPr>
          <a:xfrm>
            <a:off x="827584" y="1700808"/>
            <a:ext cx="7787208" cy="3456384"/>
          </a:xfrm>
        </p:spPr>
        <p:txBody>
          <a:bodyPr>
            <a:normAutofit/>
          </a:bodyPr>
          <a:lstStyle/>
          <a:p>
            <a:pPr>
              <a:buNone/>
            </a:pPr>
            <a:r>
              <a:rPr lang="en-US" sz="2700" b="1" dirty="0" smtClean="0"/>
              <a:t>For each FP commodity, the HCP needs to record: </a:t>
            </a:r>
            <a:endParaRPr lang="en-US" sz="2700" dirty="0" smtClean="0"/>
          </a:p>
          <a:p>
            <a:pPr lvl="1">
              <a:buClr>
                <a:srgbClr val="0070C0"/>
              </a:buClr>
              <a:buFont typeface="Arial" panose="020B0604020202020204" pitchFamily="34" charset="0"/>
              <a:buChar char="•"/>
            </a:pPr>
            <a:r>
              <a:rPr lang="en-US" sz="2300" dirty="0" smtClean="0"/>
              <a:t>Date of transaction involving the commodity </a:t>
            </a:r>
          </a:p>
          <a:p>
            <a:pPr lvl="1">
              <a:buClr>
                <a:srgbClr val="0070C0"/>
              </a:buClr>
              <a:buFont typeface="Arial" panose="020B0604020202020204" pitchFamily="34" charset="0"/>
              <a:buChar char="•"/>
            </a:pPr>
            <a:r>
              <a:rPr lang="en-US" sz="2300" dirty="0" smtClean="0"/>
              <a:t>Name of commodity.</a:t>
            </a:r>
          </a:p>
          <a:p>
            <a:pPr lvl="1">
              <a:buClr>
                <a:srgbClr val="0070C0"/>
              </a:buClr>
              <a:buFont typeface="Arial" panose="020B0604020202020204" pitchFamily="34" charset="0"/>
              <a:buChar char="•"/>
            </a:pPr>
            <a:r>
              <a:rPr lang="en-US" sz="2300" dirty="0" smtClean="0"/>
              <a:t>Quantity of commodity received.</a:t>
            </a:r>
          </a:p>
          <a:p>
            <a:pPr lvl="1">
              <a:buClr>
                <a:srgbClr val="0070C0"/>
              </a:buClr>
              <a:buFont typeface="Arial" panose="020B0604020202020204" pitchFamily="34" charset="0"/>
              <a:buChar char="•"/>
            </a:pPr>
            <a:r>
              <a:rPr lang="en-US" sz="2300" dirty="0" smtClean="0"/>
              <a:t>Quantity of commodity issued to clients. Quantity expired, damaged, or lost .</a:t>
            </a:r>
          </a:p>
          <a:p>
            <a:pPr lvl="1">
              <a:buClr>
                <a:srgbClr val="0070C0"/>
              </a:buClr>
              <a:buFont typeface="Arial" panose="020B0604020202020204" pitchFamily="34" charset="0"/>
              <a:buChar char="•"/>
            </a:pPr>
            <a:r>
              <a:rPr lang="en-US" sz="2300" dirty="0" smtClean="0"/>
              <a:t>Ending balance for specified time interval, e.g., at the end of the month. </a:t>
            </a:r>
          </a:p>
          <a:p>
            <a:endParaRPr lang="en-US" sz="27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985033"/>
            <a:ext cx="676992" cy="756335"/>
          </a:xfrm>
          <a:prstGeom prst="rect">
            <a:avLst/>
          </a:prstGeom>
        </p:spPr>
      </p:pic>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87775739"/>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i="1" dirty="0" smtClean="0">
                <a:effectLst>
                  <a:outerShdw blurRad="38100" dist="38100" dir="2700000" algn="tl">
                    <a:srgbClr val="000000">
                      <a:alpha val="43137"/>
                    </a:srgbClr>
                  </a:outerShdw>
                </a:effectLst>
                <a:latin typeface="Tekton Pro Cond" pitchFamily="34" charset="0"/>
              </a:rPr>
              <a:t>Importance of Commodity Utilization Reports</a:t>
            </a:r>
            <a:endParaRPr lang="en-US" sz="4000" b="1" i="1" dirty="0">
              <a:effectLst>
                <a:outerShdw blurRad="38100" dist="38100" dir="2700000" algn="tl">
                  <a:srgbClr val="000000">
                    <a:alpha val="43137"/>
                  </a:srgbClr>
                </a:outerShdw>
              </a:effectLst>
              <a:latin typeface="Tekton Pro Cond" pitchFamily="34" charset="0"/>
            </a:endParaRPr>
          </a:p>
        </p:txBody>
      </p:sp>
      <p:sp>
        <p:nvSpPr>
          <p:cNvPr id="3" name="Content Placeholder 2"/>
          <p:cNvSpPr>
            <a:spLocks noGrp="1"/>
          </p:cNvSpPr>
          <p:nvPr>
            <p:ph sz="half" idx="2"/>
          </p:nvPr>
        </p:nvSpPr>
        <p:spPr>
          <a:xfrm>
            <a:off x="611560" y="1844824"/>
            <a:ext cx="7931224" cy="3312368"/>
          </a:xfrm>
        </p:spPr>
        <p:txBody>
          <a:bodyPr>
            <a:normAutofit/>
          </a:bodyPr>
          <a:lstStyle/>
          <a:p>
            <a:pPr>
              <a:buNone/>
            </a:pPr>
            <a:r>
              <a:rPr lang="en-US" sz="2800" b="1" dirty="0" smtClean="0"/>
              <a:t>Commodity utilization reports provide information on: </a:t>
            </a:r>
            <a:endParaRPr lang="en-US" sz="2800" dirty="0" smtClean="0"/>
          </a:p>
          <a:p>
            <a:pPr>
              <a:buClr>
                <a:srgbClr val="0070C0"/>
              </a:buClr>
              <a:buFont typeface="Arial" panose="020B0604020202020204" pitchFamily="34" charset="0"/>
              <a:buChar char="•"/>
            </a:pPr>
            <a:r>
              <a:rPr lang="en-US" dirty="0" smtClean="0"/>
              <a:t>Quantities of commodities available at various levels</a:t>
            </a:r>
          </a:p>
          <a:p>
            <a:pPr>
              <a:buClr>
                <a:srgbClr val="0070C0"/>
              </a:buClr>
              <a:buFont typeface="Arial" panose="020B0604020202020204" pitchFamily="34" charset="0"/>
              <a:buChar char="•"/>
            </a:pPr>
            <a:r>
              <a:rPr lang="en-US" dirty="0" smtClean="0"/>
              <a:t>Quantity of commodities needed for resupply </a:t>
            </a:r>
          </a:p>
          <a:p>
            <a:pPr>
              <a:buClr>
                <a:srgbClr val="0070C0"/>
              </a:buClr>
              <a:buFont typeface="Arial" panose="020B0604020202020204" pitchFamily="34" charset="0"/>
              <a:buChar char="•"/>
            </a:pPr>
            <a:r>
              <a:rPr lang="en-US" dirty="0" smtClean="0"/>
              <a:t>Commodities requiring redistribution</a:t>
            </a:r>
          </a:p>
          <a:p>
            <a:pPr>
              <a:buClr>
                <a:srgbClr val="0070C0"/>
              </a:buClr>
              <a:buFont typeface="Arial" panose="020B0604020202020204" pitchFamily="34" charset="0"/>
              <a:buChar char="•"/>
            </a:pPr>
            <a:r>
              <a:rPr lang="en-US" dirty="0" smtClean="0"/>
              <a:t>HCP workload (how much workload the HCP has experienced over the reporting period)</a:t>
            </a:r>
          </a:p>
          <a:p>
            <a:pPr marL="0" indent="0">
              <a:buNone/>
            </a:pPr>
            <a:endParaRPr lang="en-US" sz="28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985033"/>
            <a:ext cx="676992" cy="756335"/>
          </a:xfrm>
          <a:prstGeom prst="rect">
            <a:avLst/>
          </a:prstGeom>
        </p:spPr>
      </p:pic>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590882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60648"/>
            <a:ext cx="8229600" cy="914400"/>
          </a:xfrm>
        </p:spPr>
        <p:txBody>
          <a:bodyPr/>
          <a:lstStyle/>
          <a:p>
            <a:r>
              <a:rPr lang="en-US" b="1" dirty="0" smtClean="0">
                <a:solidFill>
                  <a:schemeClr val="bg1"/>
                </a:solidFill>
              </a:rPr>
              <a:t>Definition </a:t>
            </a:r>
            <a:endParaRPr lang="en-US" b="1" dirty="0">
              <a:solidFill>
                <a:schemeClr val="bg1"/>
              </a:solidFill>
            </a:endParaRPr>
          </a:p>
        </p:txBody>
      </p:sp>
      <p:sp>
        <p:nvSpPr>
          <p:cNvPr id="3" name="Content Placeholder 2"/>
          <p:cNvSpPr>
            <a:spLocks noGrp="1"/>
          </p:cNvSpPr>
          <p:nvPr>
            <p:ph idx="1"/>
          </p:nvPr>
        </p:nvSpPr>
        <p:spPr>
          <a:xfrm>
            <a:off x="457200" y="1371600"/>
            <a:ext cx="8382000" cy="5105400"/>
          </a:xfrm>
        </p:spPr>
        <p:txBody>
          <a:bodyPr>
            <a:noAutofit/>
          </a:bodyPr>
          <a:lstStyle/>
          <a:p>
            <a:pPr>
              <a:buClr>
                <a:srgbClr val="0070C0"/>
              </a:buClr>
            </a:pPr>
            <a:r>
              <a:rPr lang="en-US" sz="2800" dirty="0" smtClean="0"/>
              <a:t>Medical Eligibility criteria for starting use of contraceptive methods is based on WHO guidelines. </a:t>
            </a:r>
          </a:p>
          <a:p>
            <a:pPr>
              <a:buClr>
                <a:srgbClr val="0070C0"/>
              </a:buClr>
            </a:pPr>
            <a:r>
              <a:rPr lang="en-US" sz="2800" dirty="0" smtClean="0">
                <a:cs typeface="Times New Roman" pitchFamily="18" charset="0"/>
              </a:rPr>
              <a:t>MEC helps a provider to decide whether a particular contraceptive method can be used, in the presence of a given individual </a:t>
            </a:r>
            <a:r>
              <a:rPr lang="en-US" sz="2800" u="sng" dirty="0" smtClean="0">
                <a:cs typeface="Times New Roman" pitchFamily="18" charset="0"/>
              </a:rPr>
              <a:t>characteristic</a:t>
            </a:r>
            <a:r>
              <a:rPr lang="en-US" sz="2800" dirty="0" smtClean="0">
                <a:cs typeface="Times New Roman" pitchFamily="18" charset="0"/>
              </a:rPr>
              <a:t> or </a:t>
            </a:r>
            <a:r>
              <a:rPr lang="en-US" sz="2800" u="sng" dirty="0" smtClean="0">
                <a:cs typeface="Times New Roman" pitchFamily="18" charset="0"/>
              </a:rPr>
              <a:t>medical condition</a:t>
            </a:r>
          </a:p>
          <a:p>
            <a:pPr>
              <a:buClr>
                <a:srgbClr val="0070C0"/>
              </a:buClr>
            </a:pPr>
            <a:r>
              <a:rPr lang="en-US" sz="2800" dirty="0" smtClean="0"/>
              <a:t>Each condition is defined as representing either an individual’s characteristics (e.g., </a:t>
            </a:r>
            <a:r>
              <a:rPr lang="en-US" sz="2800" dirty="0" smtClean="0">
                <a:solidFill>
                  <a:srgbClr val="CC3300"/>
                </a:solidFill>
              </a:rPr>
              <a:t>age</a:t>
            </a:r>
            <a:r>
              <a:rPr lang="en-US" sz="2800" dirty="0" smtClean="0"/>
              <a:t> ,</a:t>
            </a:r>
            <a:r>
              <a:rPr lang="en-US" sz="2800" dirty="0" smtClean="0">
                <a:solidFill>
                  <a:srgbClr val="CC3300"/>
                </a:solidFill>
              </a:rPr>
              <a:t>history of pregnancy</a:t>
            </a:r>
            <a:r>
              <a:rPr lang="en-US" sz="2800" dirty="0" smtClean="0"/>
              <a:t>) or known pre-existing medical (</a:t>
            </a:r>
            <a:r>
              <a:rPr lang="en-US" sz="2800" dirty="0" smtClean="0">
                <a:solidFill>
                  <a:srgbClr val="CC3300"/>
                </a:solidFill>
              </a:rPr>
              <a:t>diabetes, hypertension</a:t>
            </a:r>
            <a:r>
              <a:rPr lang="en-US" sz="2800" dirty="0" smtClean="0"/>
              <a:t>).</a:t>
            </a:r>
          </a:p>
          <a:p>
            <a:pPr>
              <a:buNone/>
            </a:pPr>
            <a:endParaRPr lang="en-US" sz="800" i="1" dirty="0" smtClean="0">
              <a:solidFill>
                <a:schemeClr val="tx2"/>
              </a:solidFill>
            </a:endParaRPr>
          </a:p>
          <a:p>
            <a:endParaRPr lang="en-US" sz="800" dirty="0" smtClean="0"/>
          </a:p>
          <a:p>
            <a:endParaRPr lang="en-US" sz="800" dirty="0" smtClean="0"/>
          </a:p>
          <a:p>
            <a:pPr>
              <a:buNone/>
            </a:pPr>
            <a:r>
              <a:rPr lang="en-US" sz="800" dirty="0" smtClean="0"/>
              <a:t> </a:t>
            </a:r>
            <a:endParaRPr lang="en-US" sz="8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5978182"/>
            <a:ext cx="676992" cy="756335"/>
          </a:xfrm>
          <a:prstGeom prst="rect">
            <a:avLst/>
          </a:prstGeom>
        </p:spPr>
      </p:pic>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97688322"/>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845676"/>
            <a:ext cx="8827589" cy="1143000"/>
          </a:xfrm>
        </p:spPr>
        <p:txBody>
          <a:bodyPr>
            <a:noAutofit/>
          </a:bodyPr>
          <a:lstStyle/>
          <a:p>
            <a:r>
              <a:rPr lang="en-US" sz="2800" b="1" i="1" dirty="0" smtClean="0">
                <a:effectLst>
                  <a:outerShdw blurRad="38100" dist="38100" dir="2700000" algn="tl">
                    <a:srgbClr val="000000">
                      <a:alpha val="43137"/>
                    </a:srgbClr>
                  </a:outerShdw>
                </a:effectLst>
                <a:latin typeface="Tekton Pro Cond" pitchFamily="34" charset="0"/>
              </a:rPr>
              <a:t>Challenges For M&amp;E in</a:t>
            </a:r>
            <a:r>
              <a:rPr lang="en-US" sz="2800" b="1" i="1" dirty="0">
                <a:effectLst>
                  <a:outerShdw blurRad="38100" dist="38100" dir="2700000" algn="tl">
                    <a:srgbClr val="000000">
                      <a:alpha val="43137"/>
                    </a:srgbClr>
                  </a:outerShdw>
                </a:effectLst>
                <a:latin typeface="Tekton Pro Cond" pitchFamily="34" charset="0"/>
              </a:rPr>
              <a:t> </a:t>
            </a:r>
            <a:r>
              <a:rPr lang="en-US" sz="2800" b="1" i="1" dirty="0" smtClean="0">
                <a:effectLst>
                  <a:outerShdw blurRad="38100" dist="38100" dir="2700000" algn="tl">
                    <a:srgbClr val="000000">
                      <a:alpha val="43137"/>
                    </a:srgbClr>
                  </a:outerShdw>
                </a:effectLst>
                <a:latin typeface="Tekton Pro Cond" pitchFamily="34" charset="0"/>
              </a:rPr>
              <a:t>Commodity Management </a:t>
            </a:r>
            <a:endParaRPr lang="en-US" sz="2800" b="1" i="1" dirty="0">
              <a:effectLst>
                <a:outerShdw blurRad="38100" dist="38100" dir="2700000" algn="tl">
                  <a:srgbClr val="000000">
                    <a:alpha val="43137"/>
                  </a:srgbClr>
                </a:outerShdw>
              </a:effectLst>
              <a:latin typeface="Tekton Pro Cond" pitchFamily="34" charset="0"/>
            </a:endParaRPr>
          </a:p>
        </p:txBody>
      </p:sp>
      <p:sp>
        <p:nvSpPr>
          <p:cNvPr id="3" name="Content Placeholder 2"/>
          <p:cNvSpPr>
            <a:spLocks noGrp="1"/>
          </p:cNvSpPr>
          <p:nvPr>
            <p:ph sz="half" idx="2"/>
          </p:nvPr>
        </p:nvSpPr>
        <p:spPr>
          <a:xfrm>
            <a:off x="767448" y="2492896"/>
            <a:ext cx="7931224" cy="1872208"/>
          </a:xfrm>
        </p:spPr>
        <p:txBody>
          <a:bodyPr>
            <a:normAutofit/>
          </a:bodyPr>
          <a:lstStyle/>
          <a:p>
            <a:pPr>
              <a:buClr>
                <a:srgbClr val="0070C0"/>
              </a:buClr>
              <a:buFont typeface="Arial" panose="020B0604020202020204" pitchFamily="34" charset="0"/>
              <a:buChar char="•"/>
            </a:pPr>
            <a:r>
              <a:rPr lang="en-US" dirty="0"/>
              <a:t>Timeliness: Late reporting</a:t>
            </a:r>
          </a:p>
          <a:p>
            <a:pPr>
              <a:buClr>
                <a:srgbClr val="0070C0"/>
              </a:buClr>
              <a:buFont typeface="Arial" panose="020B0604020202020204" pitchFamily="34" charset="0"/>
              <a:buChar char="•"/>
            </a:pPr>
            <a:r>
              <a:rPr lang="en-US" dirty="0"/>
              <a:t>Incomplete reports</a:t>
            </a:r>
          </a:p>
          <a:p>
            <a:pPr>
              <a:buClr>
                <a:srgbClr val="0070C0"/>
              </a:buClr>
              <a:buFont typeface="Arial" panose="020B0604020202020204" pitchFamily="34" charset="0"/>
              <a:buChar char="•"/>
            </a:pPr>
            <a:r>
              <a:rPr lang="en-US" dirty="0"/>
              <a:t>Incorrect reports</a:t>
            </a:r>
          </a:p>
          <a:p>
            <a:pPr>
              <a:buClr>
                <a:srgbClr val="0070C0"/>
              </a:buClr>
              <a:buFont typeface="Arial" panose="020B0604020202020204" pitchFamily="34" charset="0"/>
              <a:buChar char="•"/>
            </a:pPr>
            <a:r>
              <a:rPr lang="en-US" dirty="0"/>
              <a:t>Non-reporting sites: how to make good resupply decisions </a:t>
            </a:r>
          </a:p>
          <a:p>
            <a:endParaRPr lang="en-US" sz="30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985033"/>
            <a:ext cx="676992" cy="756335"/>
          </a:xfrm>
          <a:prstGeom prst="rect">
            <a:avLst/>
          </a:prstGeom>
        </p:spPr>
      </p:pic>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95757462"/>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effectLst>
                  <a:outerShdw blurRad="38100" dist="38100" dir="2700000" algn="tl">
                    <a:srgbClr val="000000">
                      <a:alpha val="43137"/>
                    </a:srgbClr>
                  </a:outerShdw>
                </a:effectLst>
                <a:latin typeface="Tekton Pro Cond" pitchFamily="34" charset="0"/>
              </a:rPr>
              <a:t>Storage</a:t>
            </a:r>
            <a:endParaRPr lang="en-US" b="1" i="1" dirty="0">
              <a:effectLst>
                <a:outerShdw blurRad="38100" dist="38100" dir="2700000" algn="tl">
                  <a:srgbClr val="000000">
                    <a:alpha val="43137"/>
                  </a:srgbClr>
                </a:outerShdw>
              </a:effectLst>
              <a:latin typeface="Tekton Pro Cond" pitchFamily="34" charset="0"/>
            </a:endParaRPr>
          </a:p>
        </p:txBody>
      </p:sp>
      <p:sp>
        <p:nvSpPr>
          <p:cNvPr id="3" name="Content Placeholder 2"/>
          <p:cNvSpPr>
            <a:spLocks noGrp="1"/>
          </p:cNvSpPr>
          <p:nvPr>
            <p:ph sz="half" idx="2"/>
          </p:nvPr>
        </p:nvSpPr>
        <p:spPr>
          <a:xfrm>
            <a:off x="1043608" y="1417638"/>
            <a:ext cx="7488832" cy="3960440"/>
          </a:xfrm>
        </p:spPr>
        <p:txBody>
          <a:bodyPr>
            <a:noAutofit/>
          </a:bodyPr>
          <a:lstStyle/>
          <a:p>
            <a:pPr>
              <a:buNone/>
            </a:pPr>
            <a:r>
              <a:rPr lang="en-US" dirty="0" smtClean="0">
                <a:solidFill>
                  <a:srgbClr val="0070C0"/>
                </a:solidFill>
              </a:rPr>
              <a:t>Definition:  </a:t>
            </a:r>
            <a:br>
              <a:rPr lang="en-US" dirty="0" smtClean="0">
                <a:solidFill>
                  <a:srgbClr val="0070C0"/>
                </a:solidFill>
              </a:rPr>
            </a:br>
            <a:r>
              <a:rPr lang="en-US" dirty="0" smtClean="0"/>
              <a:t>A store is a structure or room where commodities are kept for safety and are available to users as and when required. </a:t>
            </a:r>
          </a:p>
          <a:p>
            <a:pPr>
              <a:buNone/>
            </a:pPr>
            <a:endParaRPr lang="en-US" dirty="0" smtClean="0">
              <a:solidFill>
                <a:srgbClr val="0070C0"/>
              </a:solidFill>
            </a:endParaRPr>
          </a:p>
          <a:p>
            <a:pPr>
              <a:buNone/>
            </a:pPr>
            <a:r>
              <a:rPr lang="en-US" dirty="0" smtClean="0">
                <a:solidFill>
                  <a:srgbClr val="0070C0"/>
                </a:solidFill>
              </a:rPr>
              <a:t>Reason for storage: </a:t>
            </a:r>
          </a:p>
          <a:p>
            <a:pPr lvl="1">
              <a:buClr>
                <a:srgbClr val="0070C0"/>
              </a:buClr>
              <a:buFont typeface="Arial" panose="020B0604020202020204" pitchFamily="34" charset="0"/>
              <a:buChar char="•"/>
            </a:pPr>
            <a:r>
              <a:rPr lang="en-US" dirty="0"/>
              <a:t>Safety of commodities from theft and Damage</a:t>
            </a:r>
          </a:p>
          <a:p>
            <a:pPr lvl="1">
              <a:buClr>
                <a:srgbClr val="0070C0"/>
              </a:buClr>
              <a:buFont typeface="Arial" panose="020B0604020202020204" pitchFamily="34" charset="0"/>
              <a:buChar char="•"/>
            </a:pPr>
            <a:r>
              <a:rPr lang="en-US" dirty="0"/>
              <a:t>Easy accessibility</a:t>
            </a:r>
          </a:p>
          <a:p>
            <a:pPr lvl="1">
              <a:buClr>
                <a:srgbClr val="0070C0"/>
              </a:buClr>
              <a:buFont typeface="Arial" panose="020B0604020202020204" pitchFamily="34" charset="0"/>
              <a:buChar char="•"/>
            </a:pPr>
            <a:r>
              <a:rPr lang="en-US" dirty="0"/>
              <a:t>Easy monitoring and planning</a:t>
            </a:r>
          </a:p>
          <a:p>
            <a:pPr lvl="1">
              <a:buClr>
                <a:srgbClr val="0070C0"/>
              </a:buClr>
              <a:buFont typeface="Arial" panose="020B0604020202020204" pitchFamily="34" charset="0"/>
              <a:buChar char="•"/>
            </a:pPr>
            <a:r>
              <a:rPr lang="en-US" dirty="0"/>
              <a:t>To ensure uninterrupted supplies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985033"/>
            <a:ext cx="676992" cy="756335"/>
          </a:xfrm>
          <a:prstGeom prst="rect">
            <a:avLst/>
          </a:prstGeom>
        </p:spPr>
      </p:pic>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82454405"/>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effectLst>
                  <a:outerShdw blurRad="38100" dist="38100" dir="2700000" algn="tl">
                    <a:srgbClr val="000000">
                      <a:alpha val="43137"/>
                    </a:srgbClr>
                  </a:outerShdw>
                </a:effectLst>
                <a:latin typeface="Tekton Pro Cond" pitchFamily="34" charset="0"/>
              </a:rPr>
              <a:t>Storage Guidelines</a:t>
            </a:r>
            <a:endParaRPr lang="en-US" b="1" i="1" dirty="0">
              <a:effectLst>
                <a:outerShdw blurRad="38100" dist="38100" dir="2700000" algn="tl">
                  <a:srgbClr val="000000">
                    <a:alpha val="43137"/>
                  </a:srgbClr>
                </a:outerShdw>
              </a:effectLst>
              <a:latin typeface="Tekton Pro Cond" pitchFamily="34" charset="0"/>
            </a:endParaRPr>
          </a:p>
        </p:txBody>
      </p:sp>
      <p:sp>
        <p:nvSpPr>
          <p:cNvPr id="3" name="Content Placeholder 2"/>
          <p:cNvSpPr>
            <a:spLocks noGrp="1"/>
          </p:cNvSpPr>
          <p:nvPr>
            <p:ph sz="half" idx="2"/>
          </p:nvPr>
        </p:nvSpPr>
        <p:spPr>
          <a:xfrm>
            <a:off x="457200" y="2174875"/>
            <a:ext cx="8219256" cy="2838301"/>
          </a:xfrm>
        </p:spPr>
        <p:txBody>
          <a:bodyPr/>
          <a:lstStyle/>
          <a:p>
            <a:pPr marL="0" indent="0">
              <a:buNone/>
            </a:pPr>
            <a:r>
              <a:rPr lang="en-US" sz="3000" dirty="0" smtClean="0"/>
              <a:t>These are the laid down standards on how to store commodities. It means that commodities are kept in such a manner to protect their quality and integrity while, at the same time, making them available for use (It is how the commodities are stored) </a:t>
            </a:r>
          </a:p>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985033"/>
            <a:ext cx="676992" cy="756335"/>
          </a:xfrm>
          <a:prstGeom prst="rect">
            <a:avLst/>
          </a:prstGeom>
        </p:spPr>
      </p:pic>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06350257"/>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547480"/>
            <a:ext cx="6048672" cy="1143000"/>
          </a:xfrm>
        </p:spPr>
        <p:txBody>
          <a:bodyPr>
            <a:normAutofit/>
          </a:bodyPr>
          <a:lstStyle/>
          <a:p>
            <a:r>
              <a:rPr lang="en-US" sz="3600" i="1" dirty="0" smtClean="0">
                <a:effectLst>
                  <a:outerShdw blurRad="38100" dist="38100" dir="2700000" algn="tl">
                    <a:srgbClr val="000000">
                      <a:alpha val="43137"/>
                    </a:srgbClr>
                  </a:outerShdw>
                </a:effectLst>
                <a:latin typeface="Tekton Pro Cond" pitchFamily="34" charset="0"/>
              </a:rPr>
              <a:t>Guidelines</a:t>
            </a:r>
            <a:endParaRPr lang="en-US" sz="3600" i="1" dirty="0">
              <a:effectLst>
                <a:outerShdw blurRad="38100" dist="38100" dir="2700000" algn="tl">
                  <a:srgbClr val="000000">
                    <a:alpha val="43137"/>
                  </a:srgbClr>
                </a:outerShdw>
              </a:effectLst>
              <a:latin typeface="Tekton Pro Cond" pitchFamily="34" charset="0"/>
            </a:endParaRPr>
          </a:p>
        </p:txBody>
      </p:sp>
      <p:sp>
        <p:nvSpPr>
          <p:cNvPr id="3" name="Content Placeholder 2"/>
          <p:cNvSpPr>
            <a:spLocks noGrp="1"/>
          </p:cNvSpPr>
          <p:nvPr>
            <p:ph sz="half" idx="2"/>
          </p:nvPr>
        </p:nvSpPr>
        <p:spPr>
          <a:xfrm>
            <a:off x="323528" y="1844824"/>
            <a:ext cx="8147248" cy="3414365"/>
          </a:xfrm>
        </p:spPr>
        <p:txBody>
          <a:bodyPr>
            <a:noAutofit/>
          </a:bodyPr>
          <a:lstStyle/>
          <a:p>
            <a:pPr lvl="1">
              <a:buClr>
                <a:srgbClr val="0070C0"/>
              </a:buClr>
              <a:buFont typeface="Arial" panose="020B0604020202020204" pitchFamily="34" charset="0"/>
              <a:buChar char="•"/>
            </a:pPr>
            <a:r>
              <a:rPr lang="en-US" dirty="0"/>
              <a:t>Clean and disinfect storeroom regularly, and take precautions to discourage harmful insects and rodents from entering the storage area </a:t>
            </a:r>
          </a:p>
          <a:p>
            <a:pPr lvl="1">
              <a:buClr>
                <a:srgbClr val="0070C0"/>
              </a:buClr>
              <a:buFont typeface="Arial" panose="020B0604020202020204" pitchFamily="34" charset="0"/>
              <a:buChar char="•"/>
            </a:pPr>
            <a:r>
              <a:rPr lang="en-US" dirty="0"/>
              <a:t>Store health commodities in a dry, well-lit, well-ventilated storeroom -out of direct sunlight </a:t>
            </a:r>
          </a:p>
          <a:p>
            <a:pPr lvl="1">
              <a:buClr>
                <a:srgbClr val="0070C0"/>
              </a:buClr>
              <a:buFont typeface="Arial" panose="020B0604020202020204" pitchFamily="34" charset="0"/>
              <a:buChar char="•"/>
            </a:pPr>
            <a:r>
              <a:rPr lang="en-US" dirty="0"/>
              <a:t>Protect storeroom from water penetration </a:t>
            </a:r>
          </a:p>
          <a:p>
            <a:pPr lvl="1">
              <a:buClr>
                <a:srgbClr val="0070C0"/>
              </a:buClr>
              <a:buFont typeface="Arial" panose="020B0604020202020204" pitchFamily="34" charset="0"/>
              <a:buChar char="•"/>
            </a:pPr>
            <a:r>
              <a:rPr lang="en-US" dirty="0"/>
              <a:t>Maintain cold storage, including a cold chain as required </a:t>
            </a:r>
          </a:p>
          <a:p>
            <a:pPr lvl="1">
              <a:buClr>
                <a:srgbClr val="0070C0"/>
              </a:buClr>
              <a:buFont typeface="Arial" panose="020B0604020202020204" pitchFamily="34" charset="0"/>
              <a:buChar char="•"/>
            </a:pPr>
            <a:r>
              <a:rPr lang="en-US" dirty="0"/>
              <a:t>Arrange cartons/boxes with arrows pointing up and with identification labels, expiry dates and manufacturing dates clearly visible </a:t>
            </a:r>
          </a:p>
          <a:p>
            <a:pPr lvl="1">
              <a:buClr>
                <a:srgbClr val="0070C0"/>
              </a:buClr>
              <a:buFont typeface="Arial" panose="020B0604020202020204" pitchFamily="34" charset="0"/>
              <a:buChar char="•"/>
            </a:pPr>
            <a:r>
              <a:rPr lang="en-US" dirty="0"/>
              <a:t>Store health commodities to facilitate “first-to-expire, first-out” (FEFO) procedures and stock management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985033"/>
            <a:ext cx="676992" cy="756335"/>
          </a:xfrm>
          <a:prstGeom prst="rect">
            <a:avLst/>
          </a:prstGeom>
        </p:spPr>
      </p:pic>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21657094"/>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836712"/>
            <a:ext cx="8229600" cy="1143000"/>
          </a:xfrm>
        </p:spPr>
        <p:txBody>
          <a:bodyPr>
            <a:noAutofit/>
          </a:bodyPr>
          <a:lstStyle/>
          <a:p>
            <a:r>
              <a:rPr lang="en-US" sz="2800" b="1" i="1" dirty="0" smtClean="0">
                <a:effectLst>
                  <a:outerShdw blurRad="38100" dist="38100" dir="2700000" algn="tl">
                    <a:srgbClr val="000000">
                      <a:alpha val="43137"/>
                    </a:srgbClr>
                  </a:outerShdw>
                </a:effectLst>
                <a:latin typeface="Tekton Pro Cond" pitchFamily="34" charset="0"/>
              </a:rPr>
              <a:t>Departmental Linkages for FP commodities</a:t>
            </a:r>
            <a:endParaRPr lang="en-US" sz="2800" b="1" i="1" dirty="0">
              <a:effectLst>
                <a:outerShdw blurRad="38100" dist="38100" dir="2700000" algn="tl">
                  <a:srgbClr val="000000">
                    <a:alpha val="43137"/>
                  </a:srgbClr>
                </a:outerShdw>
              </a:effectLst>
              <a:latin typeface="Tekton Pro Cond" pitchFamily="34" charset="0"/>
            </a:endParaRPr>
          </a:p>
        </p:txBody>
      </p:sp>
      <p:sp>
        <p:nvSpPr>
          <p:cNvPr id="3" name="Content Placeholder 2"/>
          <p:cNvSpPr>
            <a:spLocks noGrp="1"/>
          </p:cNvSpPr>
          <p:nvPr>
            <p:ph sz="half" idx="2"/>
          </p:nvPr>
        </p:nvSpPr>
        <p:spPr>
          <a:xfrm>
            <a:off x="611560" y="2132856"/>
            <a:ext cx="8003232" cy="3342357"/>
          </a:xfrm>
        </p:spPr>
        <p:txBody>
          <a:bodyPr>
            <a:normAutofit/>
          </a:bodyPr>
          <a:lstStyle/>
          <a:p>
            <a:pPr lvl="1">
              <a:lnSpc>
                <a:spcPct val="110000"/>
              </a:lnSpc>
              <a:buClr>
                <a:srgbClr val="0070C0"/>
              </a:buClr>
              <a:buFont typeface="Arial" panose="020B0604020202020204" pitchFamily="34" charset="0"/>
              <a:buChar char="•"/>
            </a:pPr>
            <a:r>
              <a:rPr lang="en-US" sz="2400" dirty="0"/>
              <a:t>All relevant departments should link up for needed FP commodities e.g., the bulk store, pharmacy, and MCH</a:t>
            </a:r>
          </a:p>
          <a:p>
            <a:pPr lvl="1">
              <a:lnSpc>
                <a:spcPct val="110000"/>
              </a:lnSpc>
              <a:buClr>
                <a:srgbClr val="0070C0"/>
              </a:buClr>
              <a:buFont typeface="Arial" panose="020B0604020202020204" pitchFamily="34" charset="0"/>
              <a:buChar char="•"/>
            </a:pPr>
            <a:r>
              <a:rPr lang="en-US" sz="2400" dirty="0"/>
              <a:t>Dispensing data from all departments should be aggregated and reconciled with that of the MCH/FP and pharmacy for the required periodic reports. </a:t>
            </a:r>
          </a:p>
          <a:p>
            <a:endParaRPr lang="en-US" sz="30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985033"/>
            <a:ext cx="676992" cy="756335"/>
          </a:xfrm>
          <a:prstGeom prst="rect">
            <a:avLst/>
          </a:prstGeom>
        </p:spPr>
      </p:pic>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98121209"/>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143000"/>
          </a:xfrm>
        </p:spPr>
        <p:txBody>
          <a:bodyPr/>
          <a:lstStyle/>
          <a:p>
            <a:r>
              <a:rPr lang="en-US" b="1" i="1" dirty="0" smtClean="0">
                <a:effectLst>
                  <a:outerShdw blurRad="38100" dist="38100" dir="2700000" algn="tl">
                    <a:srgbClr val="000000">
                      <a:alpha val="43137"/>
                    </a:srgbClr>
                  </a:outerShdw>
                </a:effectLst>
                <a:latin typeface="Tekton Pro Cond" pitchFamily="34" charset="0"/>
              </a:rPr>
              <a:t>Monitoring &amp; Evaluation </a:t>
            </a:r>
            <a:endParaRPr lang="en-US" b="1" i="1" dirty="0">
              <a:effectLst>
                <a:outerShdw blurRad="38100" dist="38100" dir="2700000" algn="tl">
                  <a:srgbClr val="000000">
                    <a:alpha val="43137"/>
                  </a:srgbClr>
                </a:outerShdw>
              </a:effectLst>
              <a:latin typeface="Tekton Pro Cond" pitchFamily="34" charset="0"/>
            </a:endParaRPr>
          </a:p>
        </p:txBody>
      </p:sp>
      <p:sp>
        <p:nvSpPr>
          <p:cNvPr id="3" name="Content Placeholder 2"/>
          <p:cNvSpPr>
            <a:spLocks noGrp="1"/>
          </p:cNvSpPr>
          <p:nvPr>
            <p:ph sz="half" idx="2"/>
          </p:nvPr>
        </p:nvSpPr>
        <p:spPr>
          <a:xfrm>
            <a:off x="539552" y="1628800"/>
            <a:ext cx="8219256" cy="3951288"/>
          </a:xfrm>
        </p:spPr>
        <p:txBody>
          <a:bodyPr>
            <a:noAutofit/>
          </a:bodyPr>
          <a:lstStyle/>
          <a:p>
            <a:pPr>
              <a:buNone/>
            </a:pPr>
            <a:r>
              <a:rPr lang="en-US" sz="2700" b="1" dirty="0" smtClean="0"/>
              <a:t>Data collected by facilities is used nationally to calculate: </a:t>
            </a:r>
            <a:endParaRPr lang="en-US" sz="2700" dirty="0" smtClean="0"/>
          </a:p>
          <a:p>
            <a:pPr lvl="1">
              <a:buClr>
                <a:srgbClr val="0070C0"/>
              </a:buClr>
              <a:buFont typeface="Arial" panose="020B0604020202020204" pitchFamily="34" charset="0"/>
              <a:buChar char="•"/>
            </a:pPr>
            <a:r>
              <a:rPr lang="en-US" dirty="0"/>
              <a:t>Proportion of health facilities offering RH/FP services  </a:t>
            </a:r>
          </a:p>
          <a:p>
            <a:pPr lvl="1">
              <a:buClr>
                <a:srgbClr val="0070C0"/>
              </a:buClr>
              <a:buFont typeface="Arial" panose="020B0604020202020204" pitchFamily="34" charset="0"/>
              <a:buChar char="•"/>
            </a:pPr>
            <a:r>
              <a:rPr lang="en-US" dirty="0"/>
              <a:t>Number of clients accessing integrated RH/FP services in Health facilities</a:t>
            </a:r>
          </a:p>
          <a:p>
            <a:pPr lvl="1">
              <a:buClr>
                <a:srgbClr val="0070C0"/>
              </a:buClr>
              <a:buFont typeface="Arial" panose="020B0604020202020204" pitchFamily="34" charset="0"/>
              <a:buChar char="•"/>
            </a:pPr>
            <a:r>
              <a:rPr lang="en-US" dirty="0"/>
              <a:t>Number of facilities with no RH/FP commodities stock outs </a:t>
            </a:r>
          </a:p>
          <a:p>
            <a:pPr lvl="1">
              <a:buClr>
                <a:srgbClr val="0070C0"/>
              </a:buClr>
              <a:buFont typeface="Arial" panose="020B0604020202020204" pitchFamily="34" charset="0"/>
              <a:buChar char="•"/>
            </a:pPr>
            <a:r>
              <a:rPr lang="en-US" dirty="0"/>
              <a:t>Proportion of health facilities providing comprehensive and integrated RH/FP services </a:t>
            </a:r>
          </a:p>
          <a:p>
            <a:endParaRPr lang="en-US" sz="27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985033"/>
            <a:ext cx="676992" cy="756335"/>
          </a:xfrm>
          <a:prstGeom prst="rect">
            <a:avLst/>
          </a:prstGeom>
        </p:spPr>
      </p:pic>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594807"/>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1916832"/>
            <a:ext cx="9144000" cy="201622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218" name="Title 1"/>
          <p:cNvSpPr>
            <a:spLocks noGrp="1"/>
          </p:cNvSpPr>
          <p:nvPr>
            <p:ph type="ctrTitle"/>
          </p:nvPr>
        </p:nvSpPr>
        <p:spPr>
          <a:xfrm>
            <a:off x="215516" y="2204864"/>
            <a:ext cx="8748972" cy="1470025"/>
          </a:xfrm>
        </p:spPr>
        <p:txBody>
          <a:bodyPr>
            <a:normAutofit fontScale="90000"/>
          </a:bodyPr>
          <a:lstStyle/>
          <a:p>
            <a:r>
              <a:rPr lang="en-US" sz="5000" i="1" dirty="0" smtClean="0">
                <a:solidFill>
                  <a:schemeClr val="tx1"/>
                </a:solidFill>
                <a:effectLst>
                  <a:outerShdw blurRad="38100" dist="38100" dir="2700000" algn="tl">
                    <a:srgbClr val="000000">
                      <a:alpha val="43137"/>
                    </a:srgbClr>
                  </a:outerShdw>
                </a:effectLst>
                <a:latin typeface="Tekton Pro Cond" pitchFamily="34" charset="0"/>
              </a:rPr>
              <a:t>The Intrepid SMS Reporting System</a:t>
            </a:r>
            <a:endParaRPr lang="en-US" i="1" dirty="0" smtClean="0">
              <a:solidFill>
                <a:schemeClr val="tx1"/>
              </a:solidFill>
            </a:endParaRPr>
          </a:p>
        </p:txBody>
      </p:sp>
      <p:sp>
        <p:nvSpPr>
          <p:cNvPr id="3" name="Rectangle 2"/>
          <p:cNvSpPr txBox="1">
            <a:spLocks noChangeArrowheads="1"/>
          </p:cNvSpPr>
          <p:nvPr/>
        </p:nvSpPr>
        <p:spPr bwMode="auto">
          <a:xfrm>
            <a:off x="457200" y="274638"/>
            <a:ext cx="8229600" cy="1143000"/>
          </a:xfrm>
          <a:prstGeom prst="rect">
            <a:avLst/>
          </a:prstGeom>
          <a:noFill/>
          <a:ln w="9525">
            <a:noFill/>
            <a:miter lim="800000"/>
            <a:headEnd/>
            <a:tailEnd/>
          </a:ln>
        </p:spPr>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1720" y="3645024"/>
            <a:ext cx="5171759" cy="270631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1920" y="307702"/>
            <a:ext cx="1109040" cy="1239019"/>
          </a:xfrm>
          <a:prstGeom prst="rect">
            <a:avLst/>
          </a:prstGeom>
        </p:spPr>
      </p:pic>
    </p:spTree>
    <p:extLst>
      <p:ext uri="{BB962C8B-B14F-4D97-AF65-F5344CB8AC3E}">
        <p14:creationId xmlns:p14="http://schemas.microsoft.com/office/powerpoint/2010/main" val="3398999953"/>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Title 1"/>
          <p:cNvSpPr>
            <a:spLocks noGrp="1"/>
          </p:cNvSpPr>
          <p:nvPr>
            <p:ph type="title"/>
          </p:nvPr>
        </p:nvSpPr>
        <p:spPr>
          <a:xfrm>
            <a:off x="434625" y="188640"/>
            <a:ext cx="8229600" cy="954360"/>
          </a:xfrm>
        </p:spPr>
        <p:txBody>
          <a:bodyPr>
            <a:normAutofit/>
          </a:bodyPr>
          <a:lstStyle/>
          <a:p>
            <a:r>
              <a:rPr lang="en-US" sz="3600" b="1" dirty="0" smtClean="0">
                <a:solidFill>
                  <a:srgbClr val="0070C0"/>
                </a:solidFill>
                <a:effectLst>
                  <a:outerShdw blurRad="38100" dist="38100" dir="2700000" algn="tl">
                    <a:srgbClr val="000000">
                      <a:alpha val="43137"/>
                    </a:srgbClr>
                  </a:outerShdw>
                </a:effectLst>
                <a:latin typeface="Tekton Pro Cond" pitchFamily="34" charset="0"/>
              </a:rPr>
              <a:t>About Intrepid… </a:t>
            </a:r>
          </a:p>
        </p:txBody>
      </p:sp>
      <p:sp>
        <p:nvSpPr>
          <p:cNvPr id="11267" name="Content Placeholder 2"/>
          <p:cNvSpPr>
            <a:spLocks noGrp="1"/>
          </p:cNvSpPr>
          <p:nvPr>
            <p:ph idx="1"/>
          </p:nvPr>
        </p:nvSpPr>
        <p:spPr bwMode="auto">
          <a:xfrm>
            <a:off x="611560" y="1143000"/>
            <a:ext cx="8241831" cy="4464496"/>
          </a:xfrm>
          <a:noFill/>
          <a:ln>
            <a:miter lim="800000"/>
            <a:headEnd/>
            <a:tailEnd/>
          </a:ln>
        </p:spPr>
        <p:txBody>
          <a:bodyPr vert="horz" wrap="square" lIns="91440" tIns="45720" rIns="91440" bIns="45720" numCol="1" anchor="t" anchorCtr="0" compatLnSpc="1">
            <a:prstTxWarp prst="textNoShape">
              <a:avLst/>
            </a:prstTxWarp>
          </a:bodyPr>
          <a:lstStyle/>
          <a:p>
            <a:pPr>
              <a:buClr>
                <a:srgbClr val="0070C0"/>
              </a:buClr>
              <a:buFont typeface="Arial" panose="020B0604020202020204" pitchFamily="34" charset="0"/>
              <a:buChar char="•"/>
            </a:pPr>
            <a:r>
              <a:rPr lang="en-US" sz="2400" dirty="0" smtClean="0"/>
              <a:t>Intrepid is a simplified electronic tool for reporting and requesting Family Planning (FP) Commodities</a:t>
            </a:r>
          </a:p>
          <a:p>
            <a:pPr>
              <a:buClr>
                <a:srgbClr val="0070C0"/>
              </a:buClr>
              <a:buFont typeface="Arial" panose="020B0604020202020204" pitchFamily="34" charset="0"/>
              <a:buChar char="•"/>
            </a:pPr>
            <a:r>
              <a:rPr lang="en-US" sz="2400" dirty="0" smtClean="0"/>
              <a:t>Data is captured via an SMS message sent to an assigned number</a:t>
            </a:r>
          </a:p>
          <a:p>
            <a:pPr>
              <a:buClr>
                <a:srgbClr val="0070C0"/>
              </a:buClr>
              <a:buFont typeface="Arial" panose="020B0604020202020204" pitchFamily="34" charset="0"/>
              <a:buChar char="•"/>
            </a:pPr>
            <a:r>
              <a:rPr lang="en-US" sz="2400" dirty="0" smtClean="0"/>
              <a:t>The SMS data is automatically forwarded to a web interface where the data is displayed and can be analyzed – for action.</a:t>
            </a:r>
          </a:p>
          <a:p>
            <a:pPr>
              <a:buClr>
                <a:srgbClr val="0070C0"/>
              </a:buClr>
              <a:buFont typeface="Arial" panose="020B0604020202020204" pitchFamily="34" charset="0"/>
              <a:buChar char="•"/>
            </a:pPr>
            <a:r>
              <a:rPr lang="en-US" sz="2400" dirty="0" smtClean="0"/>
              <a:t>Intrepid enables an easy way of stock monitoring in Districts thereby enabling immediate reactions to identified gaps</a:t>
            </a:r>
          </a:p>
          <a:p>
            <a:pPr>
              <a:buClr>
                <a:srgbClr val="0070C0"/>
              </a:buClr>
              <a:buFont typeface="Arial" panose="020B0604020202020204" pitchFamily="34" charset="0"/>
              <a:buChar char="•"/>
            </a:pPr>
            <a:r>
              <a:rPr lang="en-US" sz="2400" dirty="0" smtClean="0"/>
              <a:t>Data from facilities can be shared between different stakeholders – DRH, KEMSA, District RHCs, etc. for immediate decision making.</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985033"/>
            <a:ext cx="676992" cy="756335"/>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5555471"/>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Title 1"/>
          <p:cNvSpPr>
            <a:spLocks noGrp="1"/>
          </p:cNvSpPr>
          <p:nvPr>
            <p:ph type="title"/>
          </p:nvPr>
        </p:nvSpPr>
        <p:spPr>
          <a:xfrm>
            <a:off x="323528" y="116632"/>
            <a:ext cx="8568952" cy="1143000"/>
          </a:xfrm>
        </p:spPr>
        <p:txBody>
          <a:bodyPr>
            <a:noAutofit/>
          </a:bodyPr>
          <a:lstStyle/>
          <a:p>
            <a:r>
              <a:rPr lang="en-US" sz="2400" i="1" dirty="0" smtClean="0">
                <a:solidFill>
                  <a:srgbClr val="0070C0"/>
                </a:solidFill>
                <a:effectLst>
                  <a:outerShdw blurRad="38100" dist="38100" dir="2700000" algn="tl">
                    <a:srgbClr val="000000">
                      <a:alpha val="43137"/>
                    </a:srgbClr>
                  </a:outerShdw>
                </a:effectLst>
                <a:latin typeface="Tekton Pro Cond" pitchFamily="34" charset="0"/>
              </a:rPr>
              <a:t>Basic Requirements of the Intrepid SMS reporting System</a:t>
            </a:r>
            <a:endParaRPr lang="en-GB" sz="2400" i="1" dirty="0" smtClean="0">
              <a:solidFill>
                <a:srgbClr val="0070C0"/>
              </a:solidFill>
              <a:effectLst>
                <a:outerShdw blurRad="38100" dist="38100" dir="2700000" algn="tl">
                  <a:srgbClr val="000000">
                    <a:alpha val="43137"/>
                  </a:srgbClr>
                </a:outerShdw>
              </a:effectLst>
              <a:latin typeface="Tekton Pro Cond" pitchFamily="34" charset="0"/>
            </a:endParaRPr>
          </a:p>
        </p:txBody>
      </p:sp>
      <p:sp>
        <p:nvSpPr>
          <p:cNvPr id="3" name="Content Placeholder 2"/>
          <p:cNvSpPr>
            <a:spLocks noGrp="1"/>
          </p:cNvSpPr>
          <p:nvPr>
            <p:ph idx="1"/>
          </p:nvPr>
        </p:nvSpPr>
        <p:spPr>
          <a:xfrm>
            <a:off x="683568" y="1772817"/>
            <a:ext cx="4032448" cy="4032448"/>
          </a:xfrm>
        </p:spPr>
        <p:txBody>
          <a:bodyPr>
            <a:normAutofit/>
          </a:bodyPr>
          <a:lstStyle/>
          <a:p>
            <a:pPr>
              <a:buClr>
                <a:srgbClr val="0070C0"/>
              </a:buClr>
              <a:buFont typeface="Arial" panose="020B0604020202020204" pitchFamily="34" charset="0"/>
              <a:buChar char="•"/>
              <a:defRPr/>
            </a:pPr>
            <a:r>
              <a:rPr lang="en-US" sz="2400" dirty="0"/>
              <a:t>M</a:t>
            </a:r>
            <a:r>
              <a:rPr lang="en-US" sz="2400" dirty="0" smtClean="0"/>
              <a:t>obile phone hand-set</a:t>
            </a:r>
          </a:p>
          <a:p>
            <a:pPr>
              <a:buClr>
                <a:srgbClr val="0070C0"/>
              </a:buClr>
              <a:buFont typeface="Arial" panose="020B0604020202020204" pitchFamily="34" charset="0"/>
              <a:buChar char="•"/>
              <a:defRPr/>
            </a:pPr>
            <a:r>
              <a:rPr lang="en-US" sz="2400" dirty="0" smtClean="0"/>
              <a:t>Mobile phone air-time</a:t>
            </a:r>
          </a:p>
          <a:p>
            <a:pPr>
              <a:buClr>
                <a:srgbClr val="0070C0"/>
              </a:buClr>
              <a:buFont typeface="Arial" panose="020B0604020202020204" pitchFamily="34" charset="0"/>
              <a:buChar char="•"/>
              <a:defRPr/>
            </a:pPr>
            <a:r>
              <a:rPr lang="en-US" sz="2400" dirty="0" smtClean="0"/>
              <a:t>Job Aids</a:t>
            </a:r>
          </a:p>
          <a:p>
            <a:pPr lvl="2">
              <a:buClr>
                <a:srgbClr val="0070C0"/>
              </a:buClr>
              <a:buFont typeface="Arial" panose="020B0604020202020204" pitchFamily="34" charset="0"/>
              <a:buChar char="•"/>
              <a:defRPr/>
            </a:pPr>
            <a:r>
              <a:rPr lang="en-US" sz="2000" dirty="0" smtClean="0"/>
              <a:t>Reference Booklet </a:t>
            </a:r>
          </a:p>
          <a:p>
            <a:pPr lvl="2">
              <a:buClr>
                <a:srgbClr val="0070C0"/>
              </a:buClr>
              <a:buFont typeface="Arial" panose="020B0604020202020204" pitchFamily="34" charset="0"/>
              <a:buChar char="•"/>
              <a:defRPr/>
            </a:pPr>
            <a:r>
              <a:rPr lang="en-US" sz="2000" dirty="0" smtClean="0"/>
              <a:t>Reference pocket card</a:t>
            </a:r>
            <a:endParaRPr lang="en-US" sz="2000" dirty="0"/>
          </a:p>
          <a:p>
            <a:pPr marL="342900" lvl="1" indent="-342900">
              <a:buClr>
                <a:srgbClr val="0070C0"/>
              </a:buClr>
              <a:buFont typeface="Arial" panose="020B0604020202020204" pitchFamily="34" charset="0"/>
              <a:buChar char="•"/>
              <a:defRPr/>
            </a:pPr>
            <a:r>
              <a:rPr lang="en-US" sz="2400" dirty="0"/>
              <a:t>Data </a:t>
            </a:r>
            <a:r>
              <a:rPr lang="en-US" sz="2400" dirty="0" smtClean="0"/>
              <a:t>sources</a:t>
            </a:r>
          </a:p>
          <a:p>
            <a:pPr lvl="2">
              <a:buClr>
                <a:srgbClr val="0070C0"/>
              </a:buClr>
              <a:buFont typeface="Arial" panose="020B0604020202020204" pitchFamily="34" charset="0"/>
              <a:buChar char="•"/>
              <a:defRPr/>
            </a:pPr>
            <a:r>
              <a:rPr lang="en-US" sz="2000" dirty="0" smtClean="0"/>
              <a:t>Contraceptives CDRR</a:t>
            </a:r>
          </a:p>
          <a:p>
            <a:pPr lvl="2">
              <a:buClr>
                <a:srgbClr val="0070C0"/>
              </a:buClr>
              <a:buFont typeface="Arial" panose="020B0604020202020204" pitchFamily="34" charset="0"/>
              <a:buChar char="•"/>
              <a:defRPr/>
            </a:pPr>
            <a:r>
              <a:rPr lang="en-US" sz="2000" dirty="0" smtClean="0"/>
              <a:t>Contraceptives DAR</a:t>
            </a:r>
          </a:p>
          <a:p>
            <a:pPr marL="342900" lvl="1" indent="-342900">
              <a:buClr>
                <a:srgbClr val="0070C0"/>
              </a:buClr>
              <a:buFont typeface="Arial" panose="020B0604020202020204" pitchFamily="34" charset="0"/>
              <a:buChar char="•"/>
              <a:defRPr/>
            </a:pPr>
            <a:r>
              <a:rPr lang="en-US" sz="2400" dirty="0"/>
              <a:t>Computer and Internet</a:t>
            </a:r>
          </a:p>
        </p:txBody>
      </p:sp>
      <p:pic>
        <p:nvPicPr>
          <p:cNvPr id="12293" name="Picture 1" descr="Nokia 6303i classic"/>
          <p:cNvPicPr>
            <a:picLocks noChangeAspect="1" noChangeArrowheads="1"/>
          </p:cNvPicPr>
          <p:nvPr/>
        </p:nvPicPr>
        <p:blipFill rotWithShape="1">
          <a:blip r:embed="rId2"/>
          <a:srcRect b="4167"/>
          <a:stretch/>
        </p:blipFill>
        <p:spPr bwMode="auto">
          <a:xfrm>
            <a:off x="4773904" y="2132856"/>
            <a:ext cx="1418934" cy="2016224"/>
          </a:xfrm>
          <a:prstGeom prst="rect">
            <a:avLst/>
          </a:prstGeom>
          <a:noFill/>
          <a:ln w="9525">
            <a:noFill/>
            <a:miter lim="800000"/>
            <a:headEnd/>
            <a:tailEnd/>
          </a:ln>
        </p:spPr>
      </p:pic>
      <p:pic>
        <p:nvPicPr>
          <p:cNvPr id="12294" name="Picture 2" descr="C:\Program Files (x86)\Microsoft Office\MEDIA\CAGCAT10\j0195384.wmf"/>
          <p:cNvPicPr>
            <a:picLocks noChangeAspect="1" noChangeArrowheads="1"/>
          </p:cNvPicPr>
          <p:nvPr/>
        </p:nvPicPr>
        <p:blipFill>
          <a:blip r:embed="rId3"/>
          <a:srcRect/>
          <a:stretch>
            <a:fillRect/>
          </a:stretch>
        </p:blipFill>
        <p:spPr bwMode="auto">
          <a:xfrm>
            <a:off x="6250726" y="2780928"/>
            <a:ext cx="2021136" cy="2064519"/>
          </a:xfrm>
          <a:prstGeom prst="rect">
            <a:avLst/>
          </a:prstGeom>
          <a:noFill/>
          <a:ln w="9525">
            <a:noFill/>
            <a:miter lim="800000"/>
            <a:headEnd/>
            <a:tailEnd/>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5985033"/>
            <a:ext cx="676992" cy="756335"/>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56972493"/>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Content Placeholder 2"/>
          <p:cNvSpPr>
            <a:spLocks noGrp="1"/>
          </p:cNvSpPr>
          <p:nvPr>
            <p:ph idx="1"/>
          </p:nvPr>
        </p:nvSpPr>
        <p:spPr bwMode="auto">
          <a:xfrm>
            <a:off x="791580" y="980728"/>
            <a:ext cx="7895220" cy="4680520"/>
          </a:xfrm>
          <a:noFill/>
          <a:ln>
            <a:miter lim="800000"/>
            <a:headEnd/>
            <a:tailEnd/>
          </a:ln>
        </p:spPr>
        <p:txBody>
          <a:bodyPr vert="horz" wrap="square" lIns="91440" tIns="45720" rIns="91440" bIns="45720" numCol="1" anchor="t" anchorCtr="0" compatLnSpc="1">
            <a:prstTxWarp prst="textNoShape">
              <a:avLst/>
            </a:prstTxWarp>
          </a:bodyPr>
          <a:lstStyle/>
          <a:p>
            <a:pPr eaLnBrk="1" hangingPunct="1">
              <a:spcBef>
                <a:spcPts val="1200"/>
              </a:spcBef>
              <a:spcAft>
                <a:spcPts val="1200"/>
              </a:spcAft>
              <a:buClr>
                <a:srgbClr val="0070C0"/>
              </a:buClr>
            </a:pPr>
            <a:r>
              <a:rPr lang="en-US" sz="2700" dirty="0" smtClean="0"/>
              <a:t>Reports FP commodity stocks at the facility level</a:t>
            </a:r>
          </a:p>
          <a:p>
            <a:pPr eaLnBrk="1" hangingPunct="1">
              <a:spcBef>
                <a:spcPts val="1200"/>
              </a:spcBef>
              <a:spcAft>
                <a:spcPts val="1200"/>
              </a:spcAft>
              <a:buClr>
                <a:srgbClr val="0070C0"/>
              </a:buClr>
            </a:pPr>
            <a:r>
              <a:rPr lang="en-US" sz="2700" dirty="0" smtClean="0"/>
              <a:t>Placing of FP commodity orders when need arises</a:t>
            </a:r>
          </a:p>
          <a:p>
            <a:pPr eaLnBrk="1" hangingPunct="1">
              <a:spcBef>
                <a:spcPts val="1200"/>
              </a:spcBef>
              <a:spcAft>
                <a:spcPts val="1200"/>
              </a:spcAft>
              <a:buClr>
                <a:srgbClr val="0070C0"/>
              </a:buClr>
            </a:pPr>
            <a:r>
              <a:rPr lang="en-US" sz="2700" dirty="0" smtClean="0"/>
              <a:t>Reports FP commodity stocks received from KEMSA</a:t>
            </a:r>
          </a:p>
          <a:p>
            <a:pPr eaLnBrk="1" hangingPunct="1">
              <a:spcBef>
                <a:spcPts val="1200"/>
              </a:spcBef>
              <a:spcAft>
                <a:spcPts val="1200"/>
              </a:spcAft>
              <a:buClr>
                <a:srgbClr val="0070C0"/>
              </a:buClr>
            </a:pPr>
            <a:r>
              <a:rPr lang="en-US" sz="2700" dirty="0" smtClean="0"/>
              <a:t>Reports FP commodity stocks received  from other sources or Issued to other facilities (+</a:t>
            </a:r>
            <a:r>
              <a:rPr lang="en-US" sz="2700" dirty="0" err="1" smtClean="0"/>
              <a:t>ve</a:t>
            </a:r>
            <a:r>
              <a:rPr lang="en-US" sz="2700" dirty="0" smtClean="0"/>
              <a:t> and –</a:t>
            </a:r>
            <a:r>
              <a:rPr lang="en-US" sz="2700" dirty="0" err="1" smtClean="0"/>
              <a:t>ve</a:t>
            </a:r>
            <a:r>
              <a:rPr lang="en-US" sz="2700" dirty="0" smtClean="0"/>
              <a:t> adjustments)</a:t>
            </a:r>
          </a:p>
          <a:p>
            <a:pPr eaLnBrk="1" hangingPunct="1">
              <a:spcBef>
                <a:spcPts val="1200"/>
              </a:spcBef>
              <a:spcAft>
                <a:spcPts val="1200"/>
              </a:spcAft>
              <a:buClr>
                <a:srgbClr val="0070C0"/>
              </a:buClr>
            </a:pPr>
            <a:r>
              <a:rPr lang="en-US" sz="2700" dirty="0" smtClean="0"/>
              <a:t>Allows for calculation of periodic FP commodity consumption </a:t>
            </a:r>
          </a:p>
        </p:txBody>
      </p:sp>
      <p:sp>
        <p:nvSpPr>
          <p:cNvPr id="6" name="Rectangle 5"/>
          <p:cNvSpPr/>
          <p:nvPr/>
        </p:nvSpPr>
        <p:spPr>
          <a:xfrm>
            <a:off x="107504" y="260648"/>
            <a:ext cx="8928992"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Tekton Pro Cond" pitchFamily="34" charset="0"/>
                <a:ea typeface="+mn-ea"/>
                <a:cs typeface="+mn-cs"/>
              </a:rPr>
              <a:t>Functions of the Intrepid SMS Reporting System</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5985033"/>
            <a:ext cx="676992" cy="756335"/>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382147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chemeClr val="bg1"/>
                </a:solidFill>
                <a:cs typeface="Times New Roman" pitchFamily="18" charset="0"/>
              </a:rPr>
              <a:t>Purpose of the Medical Eligibility Criteria</a:t>
            </a:r>
            <a:endParaRPr lang="en-US" b="1" dirty="0">
              <a:solidFill>
                <a:schemeClr val="bg1"/>
              </a:solidFill>
            </a:endParaRPr>
          </a:p>
        </p:txBody>
      </p:sp>
      <p:sp>
        <p:nvSpPr>
          <p:cNvPr id="3" name="Content Placeholder 2"/>
          <p:cNvSpPr>
            <a:spLocks noGrp="1"/>
          </p:cNvSpPr>
          <p:nvPr>
            <p:ph idx="1"/>
          </p:nvPr>
        </p:nvSpPr>
        <p:spPr/>
        <p:txBody>
          <a:bodyPr/>
          <a:lstStyle/>
          <a:p>
            <a:pPr marL="609600" indent="-609600">
              <a:buClr>
                <a:srgbClr val="0070C0"/>
              </a:buClr>
              <a:buFontTx/>
              <a:buAutoNum type="arabicPeriod"/>
            </a:pPr>
            <a:r>
              <a:rPr lang="en-US" dirty="0" smtClean="0">
                <a:cs typeface="Times New Roman" pitchFamily="18" charset="0"/>
              </a:rPr>
              <a:t>To base guidelines for family planning practices on the best available evidence</a:t>
            </a:r>
          </a:p>
          <a:p>
            <a:pPr marL="609600" indent="-609600">
              <a:buClr>
                <a:srgbClr val="0070C0"/>
              </a:buClr>
              <a:buFontTx/>
              <a:buAutoNum type="arabicPeriod"/>
            </a:pPr>
            <a:r>
              <a:rPr lang="en-US" dirty="0" smtClean="0">
                <a:cs typeface="Times New Roman" pitchFamily="18" charset="0"/>
              </a:rPr>
              <a:t>To address misconceptions regarding who can and cannot safely use contraception</a:t>
            </a:r>
          </a:p>
          <a:p>
            <a:pPr marL="609600" indent="-609600">
              <a:buClr>
                <a:srgbClr val="0070C0"/>
              </a:buClr>
              <a:buFontTx/>
              <a:buAutoNum type="arabicPeriod"/>
            </a:pPr>
            <a:r>
              <a:rPr lang="en-US" dirty="0" smtClean="0">
                <a:cs typeface="Times New Roman" pitchFamily="18" charset="0"/>
              </a:rPr>
              <a:t>To reduce medical barriers</a:t>
            </a:r>
          </a:p>
          <a:p>
            <a:pPr marL="609600" indent="-609600">
              <a:buClr>
                <a:srgbClr val="0070C0"/>
              </a:buClr>
              <a:buFontTx/>
              <a:buAutoNum type="arabicPeriod"/>
            </a:pPr>
            <a:r>
              <a:rPr lang="en-US" dirty="0" smtClean="0">
                <a:cs typeface="Times New Roman" pitchFamily="18" charset="0"/>
              </a:rPr>
              <a:t>To improve access and quality of care in family planning</a:t>
            </a:r>
          </a:p>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5978182"/>
            <a:ext cx="676992" cy="756335"/>
          </a:xfrm>
          <a:prstGeom prst="rect">
            <a:avLst/>
          </a:prstGeom>
        </p:spPr>
      </p:pic>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69442083"/>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Title 2"/>
          <p:cNvSpPr>
            <a:spLocks noGrp="1"/>
          </p:cNvSpPr>
          <p:nvPr>
            <p:ph type="title"/>
          </p:nvPr>
        </p:nvSpPr>
        <p:spPr>
          <a:xfrm>
            <a:off x="457200" y="274638"/>
            <a:ext cx="8229600" cy="778098"/>
          </a:xfrm>
        </p:spPr>
        <p:txBody>
          <a:bodyPr>
            <a:normAutofit/>
          </a:bodyPr>
          <a:lstStyle/>
          <a:p>
            <a:r>
              <a:rPr lang="en-GB" sz="3600" b="1" dirty="0" smtClean="0">
                <a:solidFill>
                  <a:srgbClr val="0070C0"/>
                </a:solidFill>
                <a:effectLst>
                  <a:outerShdw blurRad="38100" dist="38100" dir="2700000" algn="tl">
                    <a:srgbClr val="000000">
                      <a:alpha val="43137"/>
                    </a:srgbClr>
                  </a:outerShdw>
                </a:effectLst>
                <a:latin typeface="Tekton Pro Cond" pitchFamily="34" charset="0"/>
              </a:rPr>
              <a:t>PRODUCT CODES </a:t>
            </a:r>
            <a:endParaRPr lang="en-US" sz="3600" dirty="0" smtClean="0">
              <a:solidFill>
                <a:srgbClr val="0070C0"/>
              </a:solidFill>
              <a:effectLst>
                <a:outerShdw blurRad="38100" dist="38100" dir="2700000" algn="tl">
                  <a:srgbClr val="000000">
                    <a:alpha val="43137"/>
                  </a:srgbClr>
                </a:outerShdw>
              </a:effectLst>
              <a:latin typeface="Tekton Pro Cond" pitchFamily="34" charset="0"/>
            </a:endParaRPr>
          </a:p>
        </p:txBody>
      </p:sp>
      <p:sp>
        <p:nvSpPr>
          <p:cNvPr id="6" name="Content Placeholder 5"/>
          <p:cNvSpPr>
            <a:spLocks noGrp="1"/>
          </p:cNvSpPr>
          <p:nvPr>
            <p:ph idx="1"/>
          </p:nvPr>
        </p:nvSpPr>
        <p:spPr>
          <a:xfrm>
            <a:off x="683568" y="1412776"/>
            <a:ext cx="8159824" cy="3744416"/>
          </a:xfrm>
        </p:spPr>
        <p:txBody>
          <a:bodyPr/>
          <a:lstStyle/>
          <a:p>
            <a:pPr marL="457200" lvl="0" indent="-457200">
              <a:buClr>
                <a:srgbClr val="0070C0"/>
              </a:buClr>
              <a:buFont typeface="+mj-lt"/>
              <a:buAutoNum type="arabicPeriod"/>
            </a:pPr>
            <a:r>
              <a:rPr lang="en-GB" sz="2000" dirty="0" smtClean="0">
                <a:latin typeface="Arial Narrow" pitchFamily="34" charset="0"/>
                <a:cs typeface="Arial" pitchFamily="34" charset="0"/>
              </a:rPr>
              <a:t>	</a:t>
            </a:r>
            <a:r>
              <a:rPr lang="en-GB" sz="2000" b="1" dirty="0" smtClean="0">
                <a:latin typeface="Arial Narrow" pitchFamily="34" charset="0"/>
                <a:cs typeface="Arial" pitchFamily="34" charset="0"/>
              </a:rPr>
              <a:t>Male Condom</a:t>
            </a:r>
            <a:r>
              <a:rPr lang="en-US" sz="2000" b="1" dirty="0" smtClean="0">
                <a:latin typeface="Arial Narrow" pitchFamily="34" charset="0"/>
                <a:cs typeface="Arial" pitchFamily="34" charset="0"/>
              </a:rPr>
              <a:t> </a:t>
            </a:r>
          </a:p>
          <a:p>
            <a:pPr marL="457200" lvl="0" indent="-457200">
              <a:buClr>
                <a:srgbClr val="0070C0"/>
              </a:buClr>
              <a:buFont typeface="+mj-lt"/>
              <a:buAutoNum type="arabicPeriod"/>
            </a:pPr>
            <a:r>
              <a:rPr lang="en-GB" sz="2000" dirty="0" smtClean="0">
                <a:latin typeface="Arial Narrow" pitchFamily="34" charset="0"/>
                <a:cs typeface="Arial" pitchFamily="34" charset="0"/>
              </a:rPr>
              <a:t>	</a:t>
            </a:r>
            <a:r>
              <a:rPr lang="en-US" sz="2000" b="1" dirty="0" smtClean="0">
                <a:latin typeface="Arial Narrow" pitchFamily="34" charset="0"/>
                <a:cs typeface="Arial" pitchFamily="34" charset="0"/>
              </a:rPr>
              <a:t>(</a:t>
            </a:r>
            <a:r>
              <a:rPr lang="en-US" sz="2000" b="1" dirty="0" err="1" smtClean="0">
                <a:latin typeface="Arial Narrow" pitchFamily="34" charset="0"/>
                <a:cs typeface="Arial" pitchFamily="34" charset="0"/>
              </a:rPr>
              <a:t>Depo</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Provera</a:t>
            </a:r>
            <a:r>
              <a:rPr lang="en-US" sz="2000" b="1" dirty="0" smtClean="0">
                <a:latin typeface="Arial Narrow" pitchFamily="34" charset="0"/>
                <a:cs typeface="Arial" pitchFamily="34" charset="0"/>
              </a:rPr>
              <a:t>) </a:t>
            </a:r>
            <a:r>
              <a:rPr lang="en-GB" sz="2000" dirty="0" smtClean="0">
                <a:latin typeface="Arial Narrow" pitchFamily="34" charset="0"/>
                <a:cs typeface="Arial" pitchFamily="34" charset="0"/>
              </a:rPr>
              <a:t>Depot Medroxyprogesterone acetate (</a:t>
            </a:r>
            <a:r>
              <a:rPr lang="en-US" sz="2000" dirty="0" smtClean="0">
                <a:latin typeface="Arial Narrow" pitchFamily="34" charset="0"/>
                <a:cs typeface="Arial" pitchFamily="34" charset="0"/>
              </a:rPr>
              <a:t>DMPA </a:t>
            </a:r>
            <a:r>
              <a:rPr lang="en-GB" sz="2000" dirty="0" smtClean="0">
                <a:latin typeface="Arial Narrow" pitchFamily="34" charset="0"/>
                <a:cs typeface="Arial" pitchFamily="34" charset="0"/>
              </a:rPr>
              <a:t>150 mg)</a:t>
            </a:r>
            <a:endParaRPr lang="en-US" sz="2000" dirty="0" smtClean="0">
              <a:latin typeface="Arial Narrow" pitchFamily="34" charset="0"/>
              <a:cs typeface="Arial" pitchFamily="34" charset="0"/>
            </a:endParaRPr>
          </a:p>
          <a:p>
            <a:pPr marL="457200" lvl="0" indent="-457200">
              <a:buClr>
                <a:srgbClr val="0070C0"/>
              </a:buClr>
              <a:buFont typeface="+mj-lt"/>
              <a:buAutoNum type="arabicPeriod"/>
            </a:pPr>
            <a:r>
              <a:rPr lang="en-GB" sz="2000" dirty="0" smtClean="0">
                <a:latin typeface="Arial Narrow" pitchFamily="34" charset="0"/>
                <a:cs typeface="Arial" pitchFamily="34" charset="0"/>
              </a:rPr>
              <a:t>	</a:t>
            </a:r>
            <a:r>
              <a:rPr lang="en-US" sz="2000" b="1" dirty="0" smtClean="0">
                <a:latin typeface="Arial Narrow" pitchFamily="34" charset="0"/>
                <a:cs typeface="Arial" pitchFamily="34" charset="0"/>
              </a:rPr>
              <a:t>(</a:t>
            </a:r>
            <a:r>
              <a:rPr lang="en-US" sz="2000" b="1" dirty="0" err="1" smtClean="0">
                <a:latin typeface="Arial Narrow" pitchFamily="34" charset="0"/>
                <a:cs typeface="Arial" pitchFamily="34" charset="0"/>
              </a:rPr>
              <a:t>Microgynon</a:t>
            </a:r>
            <a:r>
              <a:rPr lang="en-US" sz="2000" b="1" dirty="0" smtClean="0">
                <a:latin typeface="Arial Narrow" pitchFamily="34" charset="0"/>
                <a:cs typeface="Arial" pitchFamily="34" charset="0"/>
              </a:rPr>
              <a:t>)</a:t>
            </a:r>
            <a:r>
              <a:rPr lang="en-US" sz="2000" dirty="0" smtClean="0">
                <a:latin typeface="Arial Narrow" pitchFamily="34" charset="0"/>
                <a:cs typeface="Arial" pitchFamily="34" charset="0"/>
              </a:rPr>
              <a:t> </a:t>
            </a:r>
            <a:r>
              <a:rPr lang="en-GB" sz="2000" dirty="0" smtClean="0">
                <a:latin typeface="Arial Narrow" pitchFamily="34" charset="0"/>
                <a:cs typeface="Arial" pitchFamily="34" charset="0"/>
              </a:rPr>
              <a:t>(COC) Levonorgestrel /Ethinylestradiol tab (0.15 mg/0.03 mg)</a:t>
            </a:r>
            <a:endParaRPr lang="en-US" sz="2000" dirty="0" smtClean="0">
              <a:latin typeface="Arial Narrow" pitchFamily="34" charset="0"/>
              <a:cs typeface="Arial" pitchFamily="34" charset="0"/>
            </a:endParaRPr>
          </a:p>
          <a:p>
            <a:pPr marL="457200" lvl="0" indent="-457200">
              <a:buClr>
                <a:srgbClr val="0070C0"/>
              </a:buClr>
              <a:buFont typeface="+mj-lt"/>
              <a:buAutoNum type="arabicPeriod"/>
            </a:pPr>
            <a:r>
              <a:rPr lang="en-GB" sz="2000" dirty="0" smtClean="0">
                <a:latin typeface="Arial Narrow" pitchFamily="34" charset="0"/>
                <a:cs typeface="Arial" pitchFamily="34" charset="0"/>
              </a:rPr>
              <a:t>	</a:t>
            </a:r>
            <a:r>
              <a:rPr lang="en-GB" sz="2000" b="1" dirty="0" smtClean="0">
                <a:latin typeface="Arial Narrow" pitchFamily="34" charset="0"/>
                <a:cs typeface="Arial" pitchFamily="34" charset="0"/>
              </a:rPr>
              <a:t>Female Condom</a:t>
            </a:r>
            <a:r>
              <a:rPr lang="en-US" sz="2000" b="1" dirty="0" smtClean="0">
                <a:latin typeface="Arial Narrow" pitchFamily="34" charset="0"/>
                <a:cs typeface="Arial" pitchFamily="34" charset="0"/>
              </a:rPr>
              <a:t> </a:t>
            </a:r>
          </a:p>
          <a:p>
            <a:pPr marL="457200" lvl="0" indent="-457200">
              <a:buClr>
                <a:srgbClr val="0070C0"/>
              </a:buClr>
              <a:buFont typeface="+mj-lt"/>
              <a:buAutoNum type="arabicPeriod"/>
            </a:pPr>
            <a:r>
              <a:rPr lang="en-GB" sz="2000" dirty="0" smtClean="0">
                <a:latin typeface="Arial Narrow" pitchFamily="34" charset="0"/>
                <a:cs typeface="Arial" pitchFamily="34" charset="0"/>
              </a:rPr>
              <a:t>	</a:t>
            </a:r>
            <a:r>
              <a:rPr lang="en-US" sz="2000" b="1" dirty="0" smtClean="0">
                <a:latin typeface="Arial Narrow" pitchFamily="34" charset="0"/>
                <a:cs typeface="Arial" pitchFamily="34" charset="0"/>
              </a:rPr>
              <a:t>(</a:t>
            </a:r>
            <a:r>
              <a:rPr lang="en-GB" sz="2000" b="1" dirty="0" smtClean="0">
                <a:latin typeface="Arial Narrow" pitchFamily="34" charset="0"/>
                <a:cs typeface="Arial" pitchFamily="34" charset="0"/>
              </a:rPr>
              <a:t>Jadelle) </a:t>
            </a:r>
            <a:r>
              <a:rPr lang="en-GB" sz="2000" dirty="0" smtClean="0">
                <a:latin typeface="Arial Narrow" pitchFamily="34" charset="0"/>
                <a:cs typeface="Arial" pitchFamily="34" charset="0"/>
              </a:rPr>
              <a:t>Levonorgestrel implant 75 mg</a:t>
            </a:r>
            <a:endParaRPr lang="en-US" sz="2000" dirty="0" smtClean="0">
              <a:latin typeface="Arial Narrow" pitchFamily="34" charset="0"/>
              <a:cs typeface="Arial" pitchFamily="34" charset="0"/>
            </a:endParaRPr>
          </a:p>
          <a:p>
            <a:pPr marL="457200" lvl="0" indent="-457200">
              <a:buClr>
                <a:srgbClr val="0070C0"/>
              </a:buClr>
              <a:buFont typeface="+mj-lt"/>
              <a:buAutoNum type="arabicPeriod"/>
            </a:pPr>
            <a:r>
              <a:rPr lang="en-GB" sz="2000" dirty="0" smtClean="0">
                <a:latin typeface="Arial Narrow" pitchFamily="34" charset="0"/>
                <a:cs typeface="Arial" pitchFamily="34" charset="0"/>
              </a:rPr>
              <a:t>	</a:t>
            </a:r>
            <a:r>
              <a:rPr lang="en-GB" sz="2000" b="1" dirty="0" smtClean="0">
                <a:latin typeface="Arial Narrow" pitchFamily="34" charset="0"/>
                <a:cs typeface="Arial" pitchFamily="34" charset="0"/>
              </a:rPr>
              <a:t>IUD Copper T</a:t>
            </a:r>
            <a:r>
              <a:rPr lang="en-US" sz="2000" b="1" dirty="0" smtClean="0">
                <a:latin typeface="Arial Narrow" pitchFamily="34" charset="0"/>
                <a:cs typeface="Arial" pitchFamily="34" charset="0"/>
              </a:rPr>
              <a:t> </a:t>
            </a:r>
          </a:p>
          <a:p>
            <a:pPr marL="457200" lvl="0" indent="-457200">
              <a:buClr>
                <a:srgbClr val="0070C0"/>
              </a:buClr>
              <a:buFont typeface="+mj-lt"/>
              <a:buAutoNum type="arabicPeriod"/>
            </a:pPr>
            <a:r>
              <a:rPr lang="en-GB" sz="2000" dirty="0" smtClean="0">
                <a:latin typeface="Arial Narrow" pitchFamily="34" charset="0"/>
                <a:cs typeface="Arial" pitchFamily="34" charset="0"/>
              </a:rPr>
              <a:t>	</a:t>
            </a:r>
            <a:r>
              <a:rPr lang="en-US" sz="2000" b="1" dirty="0" smtClean="0">
                <a:latin typeface="Arial Narrow" pitchFamily="34" charset="0"/>
                <a:cs typeface="Arial" pitchFamily="34" charset="0"/>
              </a:rPr>
              <a:t>(</a:t>
            </a:r>
            <a:r>
              <a:rPr lang="en-GB" sz="2000" b="1" dirty="0" err="1" smtClean="0">
                <a:latin typeface="Arial Narrow" pitchFamily="34" charset="0"/>
                <a:cs typeface="Arial" pitchFamily="34" charset="0"/>
              </a:rPr>
              <a:t>Microlut</a:t>
            </a:r>
            <a:r>
              <a:rPr lang="en-GB" sz="2000" b="1" dirty="0" smtClean="0">
                <a:latin typeface="Arial Narrow" pitchFamily="34" charset="0"/>
                <a:cs typeface="Arial" pitchFamily="34" charset="0"/>
              </a:rPr>
              <a:t>) </a:t>
            </a:r>
            <a:r>
              <a:rPr lang="en-GB" sz="2000" dirty="0" smtClean="0">
                <a:latin typeface="Arial Narrow" pitchFamily="34" charset="0"/>
                <a:cs typeface="Arial" pitchFamily="34" charset="0"/>
              </a:rPr>
              <a:t>(POP) Levonorgestrel tab 30 mcg </a:t>
            </a:r>
            <a:endParaRPr lang="en-US" sz="2000" dirty="0" smtClean="0">
              <a:latin typeface="Arial Narrow" pitchFamily="34" charset="0"/>
              <a:cs typeface="Arial" pitchFamily="34" charset="0"/>
            </a:endParaRPr>
          </a:p>
          <a:p>
            <a:pPr marL="457200" lvl="0" indent="-457200">
              <a:buClr>
                <a:srgbClr val="0070C0"/>
              </a:buClr>
              <a:buFont typeface="+mj-lt"/>
              <a:buAutoNum type="arabicPeriod"/>
            </a:pPr>
            <a:r>
              <a:rPr lang="en-GB" sz="2000" dirty="0" smtClean="0">
                <a:latin typeface="Arial Narrow" pitchFamily="34" charset="0"/>
                <a:cs typeface="Arial" pitchFamily="34" charset="0"/>
              </a:rPr>
              <a:t>	</a:t>
            </a:r>
            <a:r>
              <a:rPr lang="en-GB" sz="2000" b="1" dirty="0" smtClean="0">
                <a:latin typeface="Arial Narrow" pitchFamily="34" charset="0"/>
                <a:cs typeface="Arial" pitchFamily="34" charset="0"/>
              </a:rPr>
              <a:t>(EC) </a:t>
            </a:r>
            <a:r>
              <a:rPr lang="en-GB" sz="2000" dirty="0" smtClean="0">
                <a:latin typeface="Arial Narrow" pitchFamily="34" charset="0"/>
                <a:cs typeface="Arial" pitchFamily="34" charset="0"/>
              </a:rPr>
              <a:t>Levonorgestrel tab 750 mcg, Pair</a:t>
            </a:r>
            <a:endParaRPr lang="en-US" sz="2000" dirty="0" smtClean="0">
              <a:latin typeface="Arial Narrow" pitchFamily="34" charset="0"/>
              <a:cs typeface="Arial" pitchFamily="34" charset="0"/>
            </a:endParaRPr>
          </a:p>
          <a:p>
            <a:pPr marL="457200" lvl="0" indent="-457200">
              <a:buClr>
                <a:srgbClr val="0070C0"/>
              </a:buClr>
              <a:buFont typeface="+mj-lt"/>
              <a:buAutoNum type="arabicPeriod"/>
            </a:pPr>
            <a:r>
              <a:rPr lang="en-GB" sz="2000" dirty="0" smtClean="0">
                <a:latin typeface="Arial Narrow" pitchFamily="34" charset="0"/>
                <a:cs typeface="Arial" pitchFamily="34" charset="0"/>
              </a:rPr>
              <a:t> 	</a:t>
            </a:r>
            <a:r>
              <a:rPr lang="en-GB" sz="2000" b="1" dirty="0" smtClean="0">
                <a:latin typeface="Arial Narrow" pitchFamily="34" charset="0"/>
                <a:cs typeface="Arial" pitchFamily="34" charset="0"/>
              </a:rPr>
              <a:t>Cycle beads</a:t>
            </a:r>
            <a:endParaRPr lang="en-US" sz="2000" b="1" dirty="0" smtClean="0">
              <a:latin typeface="Arial Narrow" pitchFamily="34" charset="0"/>
              <a:cs typeface="Arial" pitchFamily="34" charset="0"/>
            </a:endParaRPr>
          </a:p>
          <a:p>
            <a:pPr marL="457200" lvl="0" indent="-457200">
              <a:buClr>
                <a:srgbClr val="0070C0"/>
              </a:buClr>
              <a:buFont typeface="+mj-lt"/>
              <a:buAutoNum type="arabicPeriod"/>
            </a:pPr>
            <a:r>
              <a:rPr lang="en-GB" sz="2000" dirty="0" smtClean="0">
                <a:latin typeface="Arial Narrow" pitchFamily="34" charset="0"/>
                <a:cs typeface="Arial" pitchFamily="34" charset="0"/>
              </a:rPr>
              <a:t>	</a:t>
            </a:r>
            <a:r>
              <a:rPr lang="en-GB" sz="2000" b="1" dirty="0" smtClean="0">
                <a:latin typeface="Arial Narrow" pitchFamily="34" charset="0"/>
                <a:cs typeface="Arial" pitchFamily="34" charset="0"/>
              </a:rPr>
              <a:t>(</a:t>
            </a:r>
            <a:r>
              <a:rPr lang="en-GB" sz="2000" b="1" dirty="0" err="1" smtClean="0">
                <a:latin typeface="Arial Narrow" pitchFamily="34" charset="0"/>
                <a:cs typeface="Arial" pitchFamily="34" charset="0"/>
              </a:rPr>
              <a:t>Implanon</a:t>
            </a:r>
            <a:r>
              <a:rPr lang="en-GB" sz="2000" b="1" dirty="0" smtClean="0">
                <a:latin typeface="Arial Narrow" pitchFamily="34" charset="0"/>
                <a:cs typeface="Arial" pitchFamily="34" charset="0"/>
              </a:rPr>
              <a:t>) </a:t>
            </a:r>
            <a:r>
              <a:rPr lang="en-GB" sz="2000" dirty="0" err="1" smtClean="0">
                <a:latin typeface="Arial Narrow" pitchFamily="34" charset="0"/>
                <a:cs typeface="Arial" pitchFamily="34" charset="0"/>
              </a:rPr>
              <a:t>Etonorgestrel</a:t>
            </a:r>
            <a:r>
              <a:rPr lang="en-GB" sz="2000" dirty="0" smtClean="0">
                <a:latin typeface="Arial Narrow" pitchFamily="34" charset="0"/>
                <a:cs typeface="Arial" pitchFamily="34" charset="0"/>
              </a:rPr>
              <a:t> Implant 68mg</a:t>
            </a:r>
            <a:endParaRPr lang="en-US" sz="2000" dirty="0" smtClean="0">
              <a:latin typeface="Arial Narrow" pitchFamily="34" charset="0"/>
              <a:cs typeface="Arial" pitchFamily="34" charset="0"/>
            </a:endParaRPr>
          </a:p>
          <a:p>
            <a:pPr marL="457200" indent="-457200">
              <a:buFont typeface="+mj-lt"/>
              <a:buAutoNum type="arabicPeriod"/>
            </a:pPr>
            <a:endParaRPr lang="en-US" sz="2000" dirty="0">
              <a:latin typeface="Arial Narrow" pitchFamily="34" charset="0"/>
              <a:cs typeface="Arial"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985033"/>
            <a:ext cx="676992" cy="756335"/>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52307235"/>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0" y="2378745"/>
            <a:ext cx="9144000" cy="14401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ctrTitle"/>
          </p:nvPr>
        </p:nvSpPr>
        <p:spPr>
          <a:xfrm>
            <a:off x="827584" y="2420888"/>
            <a:ext cx="7772400" cy="1470025"/>
          </a:xfrm>
        </p:spPr>
        <p:txBody>
          <a:bodyPr>
            <a:normAutofit/>
          </a:bodyPr>
          <a:lstStyle/>
          <a:p>
            <a:r>
              <a:rPr lang="en-US" sz="4500" i="1" dirty="0">
                <a:solidFill>
                  <a:schemeClr val="bg1"/>
                </a:solidFill>
                <a:effectLst>
                  <a:outerShdw blurRad="38100" dist="38100" dir="2700000" algn="tl">
                    <a:srgbClr val="000000">
                      <a:alpha val="43137"/>
                    </a:srgbClr>
                  </a:outerShdw>
                </a:effectLst>
                <a:latin typeface="Tekton Pro Cond" pitchFamily="34" charset="0"/>
              </a:rPr>
              <a:t>REPORTING </a:t>
            </a:r>
            <a:r>
              <a:rPr lang="en-US" sz="4500" i="1" dirty="0" smtClean="0">
                <a:solidFill>
                  <a:schemeClr val="bg1"/>
                </a:solidFill>
                <a:effectLst>
                  <a:outerShdw blurRad="38100" dist="38100" dir="2700000" algn="tl">
                    <a:srgbClr val="000000">
                      <a:alpha val="43137"/>
                    </a:srgbClr>
                  </a:outerShdw>
                </a:effectLst>
                <a:latin typeface="Tekton Pro Cond" pitchFamily="34" charset="0"/>
              </a:rPr>
              <a:t>PROCESS</a:t>
            </a:r>
            <a:endParaRPr lang="en-GB" sz="4500" i="1" dirty="0">
              <a:solidFill>
                <a:schemeClr val="bg1"/>
              </a:solidFill>
              <a:effectLst>
                <a:outerShdw blurRad="38100" dist="38100" dir="2700000" algn="tl">
                  <a:srgbClr val="000000">
                    <a:alpha val="43137"/>
                  </a:srgbClr>
                </a:outerShdw>
              </a:effectLst>
              <a:latin typeface="Tekton Pro Cond"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9412" y="3645024"/>
            <a:ext cx="5171759" cy="270631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1880" y="476672"/>
            <a:ext cx="1349598" cy="1507770"/>
          </a:xfrm>
          <a:prstGeom prst="rect">
            <a:avLst/>
          </a:prstGeom>
        </p:spPr>
      </p:pic>
    </p:spTree>
    <p:extLst>
      <p:ext uri="{BB962C8B-B14F-4D97-AF65-F5344CB8AC3E}">
        <p14:creationId xmlns:p14="http://schemas.microsoft.com/office/powerpoint/2010/main" val="743114202"/>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Title 1"/>
          <p:cNvSpPr>
            <a:spLocks noGrp="1"/>
          </p:cNvSpPr>
          <p:nvPr>
            <p:ph type="title"/>
          </p:nvPr>
        </p:nvSpPr>
        <p:spPr>
          <a:xfrm>
            <a:off x="323528" y="153297"/>
            <a:ext cx="8229600" cy="1143000"/>
          </a:xfrm>
        </p:spPr>
        <p:txBody>
          <a:bodyPr>
            <a:noAutofit/>
          </a:bodyPr>
          <a:lstStyle/>
          <a:p>
            <a:r>
              <a:rPr lang="en-US" sz="3200" i="1" dirty="0" smtClean="0">
                <a:effectLst>
                  <a:outerShdw blurRad="38100" dist="38100" dir="2700000" algn="tl">
                    <a:srgbClr val="000000">
                      <a:alpha val="43137"/>
                    </a:srgbClr>
                  </a:outerShdw>
                </a:effectLst>
                <a:latin typeface="Tekton Pro Cond" pitchFamily="34" charset="0"/>
              </a:rPr>
              <a:t>Intrepid SMS Reporting process</a:t>
            </a:r>
            <a:endParaRPr lang="en-GB" sz="3200" i="1" dirty="0" smtClean="0">
              <a:effectLst>
                <a:outerShdw blurRad="38100" dist="38100" dir="2700000" algn="tl">
                  <a:srgbClr val="000000">
                    <a:alpha val="43137"/>
                  </a:srgbClr>
                </a:outerShdw>
              </a:effectLst>
              <a:latin typeface="Tekton Pro Cond" pitchFamily="34" charset="0"/>
            </a:endParaRPr>
          </a:p>
        </p:txBody>
      </p:sp>
      <p:sp>
        <p:nvSpPr>
          <p:cNvPr id="16387" name="Content Placeholder 2"/>
          <p:cNvSpPr>
            <a:spLocks noGrp="1"/>
          </p:cNvSpPr>
          <p:nvPr>
            <p:ph sz="half" idx="1"/>
          </p:nvPr>
        </p:nvSpPr>
        <p:spPr bwMode="auto">
          <a:xfrm>
            <a:off x="457200" y="1277592"/>
            <a:ext cx="8496944" cy="4525963"/>
          </a:xfrm>
          <a:noFill/>
          <a:ln>
            <a:miter lim="800000"/>
            <a:headEnd/>
            <a:tailEnd/>
          </a:ln>
        </p:spPr>
        <p:txBody>
          <a:bodyPr vert="horz" wrap="square" lIns="91440" tIns="45720" rIns="91440" bIns="45720" numCol="1" anchor="t" anchorCtr="0" compatLnSpc="1">
            <a:prstTxWarp prst="textNoShape">
              <a:avLst/>
            </a:prstTxWarp>
          </a:bodyPr>
          <a:lstStyle/>
          <a:p>
            <a:pPr marL="0" indent="0">
              <a:buFont typeface="Wingdings" pitchFamily="2" charset="2"/>
              <a:buNone/>
            </a:pPr>
            <a:r>
              <a:rPr lang="en-US" sz="2200" b="1" dirty="0" smtClean="0">
                <a:solidFill>
                  <a:srgbClr val="FF0000"/>
                </a:solidFill>
              </a:rPr>
              <a:t>No spaces are to be included in the SMS process steps</a:t>
            </a:r>
          </a:p>
          <a:p>
            <a:pPr marL="0" indent="0">
              <a:buFont typeface="Wingdings" pitchFamily="2" charset="2"/>
              <a:buNone/>
            </a:pPr>
            <a:r>
              <a:rPr lang="en-US" sz="2200" b="1" dirty="0" smtClean="0">
                <a:solidFill>
                  <a:srgbClr val="FF0000"/>
                </a:solidFill>
              </a:rPr>
              <a:t>Send a separate SMS for each product</a:t>
            </a:r>
          </a:p>
          <a:p>
            <a:pPr marL="0" indent="0">
              <a:buFont typeface="Wingdings" pitchFamily="2" charset="2"/>
              <a:buNone/>
            </a:pPr>
            <a:r>
              <a:rPr lang="en-US" sz="2200" b="1" u="sng" dirty="0" smtClean="0"/>
              <a:t>Step 1</a:t>
            </a:r>
          </a:p>
          <a:p>
            <a:pPr marL="0" indent="0">
              <a:buFont typeface="Wingdings" pitchFamily="2" charset="2"/>
              <a:buNone/>
            </a:pPr>
            <a:r>
              <a:rPr lang="en-US" sz="2200" dirty="0" smtClean="0"/>
              <a:t>Create a new message in your phone and add the numerical value for the product you are reporting i.e. Product code e.g. 1 (for male condom), then insert the hash (#) symbol</a:t>
            </a:r>
          </a:p>
          <a:p>
            <a:pPr marL="0" indent="0">
              <a:buFont typeface="Wingdings" pitchFamily="2" charset="2"/>
              <a:buNone/>
            </a:pPr>
            <a:r>
              <a:rPr lang="en-US" sz="2200" b="1" u="sng" dirty="0" smtClean="0"/>
              <a:t>Step 2</a:t>
            </a:r>
          </a:p>
          <a:p>
            <a:pPr marL="0" indent="0">
              <a:buFont typeface="Wingdings" pitchFamily="2" charset="2"/>
              <a:buNone/>
            </a:pPr>
            <a:r>
              <a:rPr lang="en-US" sz="2200" dirty="0" smtClean="0"/>
              <a:t>Insert the letter </a:t>
            </a:r>
            <a:r>
              <a:rPr lang="en-US" sz="2200" b="1" dirty="0" smtClean="0">
                <a:solidFill>
                  <a:srgbClr val="0000FF"/>
                </a:solidFill>
              </a:rPr>
              <a:t>B</a:t>
            </a:r>
            <a:r>
              <a:rPr lang="en-US" sz="2200" dirty="0" smtClean="0"/>
              <a:t> for </a:t>
            </a:r>
            <a:r>
              <a:rPr lang="en-US" sz="2200" dirty="0" smtClean="0">
                <a:solidFill>
                  <a:srgbClr val="0000FF"/>
                </a:solidFill>
              </a:rPr>
              <a:t>Opening Balance</a:t>
            </a:r>
            <a:r>
              <a:rPr lang="en-US" sz="2200" dirty="0" smtClean="0"/>
              <a:t>, then the numerical value followed by the hash (#) symbol</a:t>
            </a:r>
          </a:p>
          <a:p>
            <a:pPr marL="0" indent="0">
              <a:buFont typeface="Wingdings" pitchFamily="2" charset="2"/>
              <a:buNone/>
            </a:pPr>
            <a:r>
              <a:rPr lang="en-US" sz="2200" b="1" u="sng" dirty="0" smtClean="0"/>
              <a:t>Step 3</a:t>
            </a:r>
          </a:p>
          <a:p>
            <a:pPr marL="0" indent="0">
              <a:buFont typeface="Wingdings" pitchFamily="2" charset="2"/>
              <a:buNone/>
            </a:pPr>
            <a:r>
              <a:rPr lang="en-US" sz="2200" dirty="0" smtClean="0"/>
              <a:t>Insert the letter </a:t>
            </a:r>
            <a:r>
              <a:rPr lang="en-US" sz="2200" b="1" dirty="0" smtClean="0">
                <a:solidFill>
                  <a:srgbClr val="7030A0"/>
                </a:solidFill>
              </a:rPr>
              <a:t>C</a:t>
            </a:r>
            <a:r>
              <a:rPr lang="en-US" sz="2200" dirty="0" smtClean="0"/>
              <a:t> for </a:t>
            </a:r>
            <a:r>
              <a:rPr lang="en-US" sz="2200" dirty="0" smtClean="0">
                <a:solidFill>
                  <a:srgbClr val="7030A0"/>
                </a:solidFill>
              </a:rPr>
              <a:t>Closing Balance</a:t>
            </a:r>
            <a:r>
              <a:rPr lang="en-US" sz="2200" dirty="0" smtClean="0"/>
              <a:t>, followed by its numerical value and then the hash (#) symbol</a:t>
            </a:r>
            <a:endParaRPr lang="en-GB" sz="2200" b="1" u="sng" dirty="0" smtClean="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985033"/>
            <a:ext cx="676992" cy="756335"/>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29754929"/>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274638"/>
            <a:ext cx="8229600" cy="706090"/>
          </a:xfrm>
        </p:spPr>
        <p:txBody>
          <a:bodyPr>
            <a:normAutofit/>
          </a:bodyPr>
          <a:lstStyle/>
          <a:p>
            <a:r>
              <a:rPr lang="en-US" sz="3600" dirty="0" smtClean="0">
                <a:effectLst>
                  <a:outerShdw blurRad="38100" dist="38100" dir="2700000" algn="tl">
                    <a:srgbClr val="000000">
                      <a:alpha val="43137"/>
                    </a:srgbClr>
                  </a:outerShdw>
                </a:effectLst>
                <a:latin typeface="Tekton Pro Cond" pitchFamily="34" charset="0"/>
              </a:rPr>
              <a:t>Intrepid SMS Reporting process</a:t>
            </a:r>
          </a:p>
        </p:txBody>
      </p:sp>
      <p:sp>
        <p:nvSpPr>
          <p:cNvPr id="17411" name="Content Placeholder 2"/>
          <p:cNvSpPr>
            <a:spLocks noGrp="1"/>
          </p:cNvSpPr>
          <p:nvPr>
            <p:ph sz="half" idx="1"/>
          </p:nvPr>
        </p:nvSpPr>
        <p:spPr bwMode="auto">
          <a:xfrm>
            <a:off x="827584" y="1131897"/>
            <a:ext cx="8003232" cy="4853136"/>
          </a:xfrm>
          <a:noFill/>
          <a:ln>
            <a:miter lim="800000"/>
            <a:headEnd/>
            <a:tailEnd/>
          </a:ln>
        </p:spPr>
        <p:txBody>
          <a:bodyPr vert="horz" wrap="square" lIns="91440" tIns="45720" rIns="91440" bIns="45720" numCol="1" anchor="t" anchorCtr="0" compatLnSpc="1">
            <a:prstTxWarp prst="textNoShape">
              <a:avLst/>
            </a:prstTxWarp>
          </a:bodyPr>
          <a:lstStyle/>
          <a:p>
            <a:pPr>
              <a:buFont typeface="Wingdings" pitchFamily="2" charset="2"/>
              <a:buNone/>
            </a:pPr>
            <a:r>
              <a:rPr lang="en-US" sz="2000" b="1" u="sng" dirty="0" smtClean="0"/>
              <a:t>Step 4</a:t>
            </a:r>
          </a:p>
          <a:p>
            <a:pPr marL="0" indent="0">
              <a:buNone/>
            </a:pPr>
            <a:r>
              <a:rPr lang="en-US" sz="2000" dirty="0" smtClean="0"/>
              <a:t>Insert the letter </a:t>
            </a:r>
            <a:r>
              <a:rPr lang="en-US" sz="2000" b="1" dirty="0" smtClean="0">
                <a:solidFill>
                  <a:srgbClr val="FF0000"/>
                </a:solidFill>
              </a:rPr>
              <a:t>Q</a:t>
            </a:r>
            <a:r>
              <a:rPr lang="en-US" sz="2000" dirty="0" smtClean="0"/>
              <a:t> for </a:t>
            </a:r>
            <a:r>
              <a:rPr lang="en-US" sz="2000" dirty="0" smtClean="0">
                <a:solidFill>
                  <a:srgbClr val="FF0000"/>
                </a:solidFill>
              </a:rPr>
              <a:t>Quantity Ordered</a:t>
            </a:r>
            <a:r>
              <a:rPr lang="en-US" sz="2000" dirty="0" smtClean="0"/>
              <a:t>, followed by the numerical value and the hash (#) symbol</a:t>
            </a:r>
          </a:p>
          <a:p>
            <a:pPr>
              <a:buFont typeface="Wingdings" pitchFamily="2" charset="2"/>
              <a:buNone/>
            </a:pPr>
            <a:r>
              <a:rPr lang="en-US" sz="2000" b="1" u="sng" dirty="0" smtClean="0"/>
              <a:t>Step 5</a:t>
            </a:r>
          </a:p>
          <a:p>
            <a:pPr marL="0" indent="0">
              <a:buNone/>
            </a:pPr>
            <a:r>
              <a:rPr lang="en-US" sz="2000" dirty="0" smtClean="0"/>
              <a:t>Insert the letter </a:t>
            </a:r>
            <a:r>
              <a:rPr lang="en-US" sz="2000" b="1" dirty="0" smtClean="0">
                <a:solidFill>
                  <a:srgbClr val="3333CC"/>
                </a:solidFill>
              </a:rPr>
              <a:t>R</a:t>
            </a:r>
            <a:r>
              <a:rPr lang="en-US" sz="2000" dirty="0" smtClean="0"/>
              <a:t> for </a:t>
            </a:r>
            <a:r>
              <a:rPr lang="en-US" sz="2000" dirty="0" smtClean="0">
                <a:solidFill>
                  <a:srgbClr val="3333CC"/>
                </a:solidFill>
              </a:rPr>
              <a:t>Received Quantity </a:t>
            </a:r>
            <a:r>
              <a:rPr lang="en-US" sz="2000" dirty="0" smtClean="0"/>
              <a:t>, followed by the numerical value and the hash (#) symbol</a:t>
            </a:r>
          </a:p>
          <a:p>
            <a:pPr>
              <a:buFont typeface="Wingdings" pitchFamily="2" charset="2"/>
              <a:buNone/>
            </a:pPr>
            <a:r>
              <a:rPr lang="en-US" sz="2000" b="1" u="sng" dirty="0" smtClean="0"/>
              <a:t>Step 6</a:t>
            </a:r>
          </a:p>
          <a:p>
            <a:pPr marL="0" indent="0">
              <a:buNone/>
            </a:pPr>
            <a:r>
              <a:rPr lang="en-US" sz="2000" dirty="0" smtClean="0"/>
              <a:t>This step can be included where adjustments in the stocks have been made, either positively or negatively. </a:t>
            </a:r>
            <a:r>
              <a:rPr lang="en-US" sz="2000" u="sng" dirty="0" smtClean="0"/>
              <a:t>Positive adjustments </a:t>
            </a:r>
            <a:r>
              <a:rPr lang="en-US" sz="2000" dirty="0" smtClean="0"/>
              <a:t>are stocks that the facility </a:t>
            </a:r>
            <a:r>
              <a:rPr lang="en-US" sz="2000" u="sng" dirty="0" smtClean="0"/>
              <a:t>has received </a:t>
            </a:r>
            <a:r>
              <a:rPr lang="en-US" sz="2000" dirty="0" smtClean="0"/>
              <a:t>in form of borrowed stocks or donations. </a:t>
            </a:r>
            <a:r>
              <a:rPr lang="en-US" sz="2000" u="sng" dirty="0" smtClean="0"/>
              <a:t>Negative adjustments </a:t>
            </a:r>
            <a:r>
              <a:rPr lang="en-US" sz="2000" dirty="0" smtClean="0"/>
              <a:t>are stocks that the facility has </a:t>
            </a:r>
            <a:r>
              <a:rPr lang="en-US" sz="2000" u="sng" dirty="0" smtClean="0"/>
              <a:t>given out or lent to another facility.</a:t>
            </a:r>
          </a:p>
          <a:p>
            <a:pPr marL="0" indent="0">
              <a:buNone/>
            </a:pPr>
            <a:r>
              <a:rPr lang="en-US" sz="2000" dirty="0" smtClean="0"/>
              <a:t>Insert the letter </a:t>
            </a:r>
            <a:r>
              <a:rPr lang="en-US" sz="2000" b="1" dirty="0" smtClean="0">
                <a:solidFill>
                  <a:srgbClr val="9966FF"/>
                </a:solidFill>
              </a:rPr>
              <a:t>AP</a:t>
            </a:r>
            <a:r>
              <a:rPr lang="en-US" sz="2000" dirty="0" smtClean="0">
                <a:solidFill>
                  <a:srgbClr val="9966FF"/>
                </a:solidFill>
              </a:rPr>
              <a:t> (Adjusted Positively) </a:t>
            </a:r>
            <a:r>
              <a:rPr lang="en-US" sz="2000" dirty="0" smtClean="0"/>
              <a:t>or </a:t>
            </a:r>
            <a:r>
              <a:rPr lang="en-US" sz="2000" b="1" dirty="0" smtClean="0">
                <a:solidFill>
                  <a:srgbClr val="0070C0"/>
                </a:solidFill>
              </a:rPr>
              <a:t>AN</a:t>
            </a:r>
            <a:r>
              <a:rPr lang="en-US" sz="2000" dirty="0" smtClean="0">
                <a:solidFill>
                  <a:srgbClr val="0070C0"/>
                </a:solidFill>
              </a:rPr>
              <a:t> (Adjusted Negatively) </a:t>
            </a:r>
            <a:r>
              <a:rPr lang="en-US" sz="2000" dirty="0" smtClean="0"/>
              <a:t>followed by the numerical value for the adjustment</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985033"/>
            <a:ext cx="676992" cy="756335"/>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12124709"/>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68760"/>
            <a:ext cx="8435280" cy="4176464"/>
          </a:xfrm>
        </p:spPr>
        <p:txBody>
          <a:bodyPr/>
          <a:lstStyle/>
          <a:p>
            <a:pPr>
              <a:buFont typeface="Wingdings" pitchFamily="2" charset="2"/>
              <a:buNone/>
              <a:defRPr/>
            </a:pPr>
            <a:r>
              <a:rPr lang="en-US" sz="2000" dirty="0" smtClean="0"/>
              <a:t> </a:t>
            </a:r>
            <a:r>
              <a:rPr lang="en-US" sz="2000" b="1" u="sng" dirty="0" smtClean="0"/>
              <a:t>Step 6</a:t>
            </a:r>
          </a:p>
          <a:p>
            <a:pPr marL="0" indent="0">
              <a:buNone/>
              <a:defRPr/>
            </a:pPr>
            <a:r>
              <a:rPr lang="en-US" sz="2000" dirty="0" smtClean="0"/>
              <a:t>Your message should look like the examples below</a:t>
            </a:r>
          </a:p>
          <a:p>
            <a:pPr>
              <a:buNone/>
              <a:defRPr/>
            </a:pPr>
            <a:r>
              <a:rPr lang="en-US" sz="2000" dirty="0" smtClean="0"/>
              <a:t>	1#B1000#C500#Q5000#R4000 </a:t>
            </a:r>
          </a:p>
          <a:p>
            <a:pPr>
              <a:buNone/>
              <a:defRPr/>
            </a:pPr>
            <a:r>
              <a:rPr lang="en-US" sz="2000" b="1" dirty="0" smtClean="0"/>
              <a:t>or</a:t>
            </a:r>
            <a:r>
              <a:rPr lang="en-US" sz="2000" dirty="0" smtClean="0"/>
              <a:t>     </a:t>
            </a:r>
          </a:p>
          <a:p>
            <a:pPr>
              <a:buNone/>
              <a:defRPr/>
            </a:pPr>
            <a:r>
              <a:rPr lang="en-US" sz="2000" dirty="0" smtClean="0"/>
              <a:t>	1#B1000#C500#Q5000#R4000#AP250</a:t>
            </a:r>
          </a:p>
          <a:p>
            <a:pPr>
              <a:buNone/>
              <a:defRPr/>
            </a:pPr>
            <a:r>
              <a:rPr lang="en-US" sz="2000" dirty="0" smtClean="0"/>
              <a:t>	</a:t>
            </a:r>
          </a:p>
          <a:p>
            <a:pPr marL="0" indent="0">
              <a:buNone/>
              <a:defRPr/>
            </a:pPr>
            <a:r>
              <a:rPr lang="en-US" sz="2000" dirty="0" smtClean="0"/>
              <a:t>Once your message is in order, send it to the number </a:t>
            </a:r>
          </a:p>
          <a:p>
            <a:pPr marL="0" indent="0" algn="ctr">
              <a:buFont typeface="Wingdings" pitchFamily="2" charset="2"/>
              <a:buNone/>
              <a:defRPr/>
            </a:pPr>
            <a:r>
              <a:rPr lang="en-US" sz="2000" b="1" dirty="0" smtClean="0">
                <a:solidFill>
                  <a:srgbClr val="7030A0"/>
                </a:solidFill>
              </a:rPr>
              <a:t>0732 238 164</a:t>
            </a:r>
          </a:p>
          <a:p>
            <a:pPr marL="0" indent="0">
              <a:buNone/>
              <a:defRPr/>
            </a:pPr>
            <a:r>
              <a:rPr lang="en-US" sz="2000" dirty="0" smtClean="0"/>
              <a:t>Kindly note that the letters can be in either capital or small letters</a:t>
            </a:r>
          </a:p>
          <a:p>
            <a:pPr marL="0" indent="0">
              <a:buNone/>
              <a:defRPr/>
            </a:pPr>
            <a:r>
              <a:rPr lang="en-US" sz="2000" dirty="0" smtClean="0"/>
              <a:t>You will get an Automated acknowledgement reply when the message is received</a:t>
            </a:r>
            <a:endParaRPr lang="en-US" sz="2000" dirty="0"/>
          </a:p>
        </p:txBody>
      </p:sp>
      <p:sp>
        <p:nvSpPr>
          <p:cNvPr id="6" name="Title 1"/>
          <p:cNvSpPr>
            <a:spLocks noGrp="1"/>
          </p:cNvSpPr>
          <p:nvPr>
            <p:ph type="title"/>
          </p:nvPr>
        </p:nvSpPr>
        <p:spPr>
          <a:xfrm>
            <a:off x="457200" y="274638"/>
            <a:ext cx="8229600" cy="706090"/>
          </a:xfrm>
        </p:spPr>
        <p:txBody>
          <a:bodyPr>
            <a:normAutofit/>
          </a:bodyPr>
          <a:lstStyle/>
          <a:p>
            <a:r>
              <a:rPr lang="en-US" sz="3600" dirty="0" smtClean="0">
                <a:effectLst>
                  <a:outerShdw blurRad="38100" dist="38100" dir="2700000" algn="tl">
                    <a:srgbClr val="000000">
                      <a:alpha val="43137"/>
                    </a:srgbClr>
                  </a:outerShdw>
                </a:effectLst>
                <a:latin typeface="Tekton Pro Cond" pitchFamily="34" charset="0"/>
              </a:rPr>
              <a:t>Intrepid SMS Reporting process</a:t>
            </a:r>
          </a:p>
        </p:txBody>
      </p:sp>
      <p:pic>
        <p:nvPicPr>
          <p:cNvPr id="5" name="Picture 4"/>
          <p:cNvPicPr>
            <a:picLocks noChangeAspect="1"/>
          </p:cNvPicPr>
          <p:nvPr/>
        </p:nvPicPr>
        <p:blipFill>
          <a:blip r:embed="rId2"/>
          <a:stretch>
            <a:fillRect/>
          </a:stretch>
        </p:blipFill>
        <p:spPr>
          <a:xfrm>
            <a:off x="323528" y="5877272"/>
            <a:ext cx="676715" cy="755970"/>
          </a:xfrm>
          <a:prstGeom prst="rect">
            <a:avLst/>
          </a:prstGeom>
        </p:spPr>
      </p:pic>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63081236"/>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Title 1"/>
          <p:cNvSpPr>
            <a:spLocks noGrp="1"/>
          </p:cNvSpPr>
          <p:nvPr>
            <p:ph type="title"/>
          </p:nvPr>
        </p:nvSpPr>
        <p:spPr>
          <a:xfrm>
            <a:off x="457200" y="274638"/>
            <a:ext cx="8229600" cy="850106"/>
          </a:xfrm>
        </p:spPr>
        <p:txBody>
          <a:bodyPr>
            <a:normAutofit/>
          </a:bodyPr>
          <a:lstStyle/>
          <a:p>
            <a:r>
              <a:rPr lang="en-US" sz="4000" b="1" dirty="0" smtClean="0">
                <a:effectLst>
                  <a:outerShdw blurRad="38100" dist="38100" dir="2700000" algn="tl">
                    <a:srgbClr val="000000">
                      <a:alpha val="43137"/>
                    </a:srgbClr>
                  </a:outerShdw>
                </a:effectLst>
                <a:latin typeface="Tekton Pro Cond" pitchFamily="34" charset="0"/>
              </a:rPr>
              <a:t>The SMS Sequence  </a:t>
            </a:r>
          </a:p>
        </p:txBody>
      </p:sp>
      <p:graphicFrame>
        <p:nvGraphicFramePr>
          <p:cNvPr id="5" name="Content Placeholder 4"/>
          <p:cNvGraphicFramePr>
            <a:graphicFrameLocks noGrp="1"/>
          </p:cNvGraphicFramePr>
          <p:nvPr>
            <p:ph sz="half" idx="1"/>
            <p:extLst/>
          </p:nvPr>
        </p:nvGraphicFramePr>
        <p:xfrm>
          <a:off x="529208" y="1412776"/>
          <a:ext cx="8219256" cy="46699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p:cNvGraphicFramePr/>
          <p:nvPr>
            <p:extLst/>
          </p:nvPr>
        </p:nvGraphicFramePr>
        <p:xfrm>
          <a:off x="1219200" y="6093296"/>
          <a:ext cx="7620000" cy="5334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0245" name="TextBox 7"/>
          <p:cNvSpPr txBox="1">
            <a:spLocks noChangeArrowheads="1"/>
          </p:cNvSpPr>
          <p:nvPr/>
        </p:nvSpPr>
        <p:spPr bwMode="auto">
          <a:xfrm>
            <a:off x="1233343" y="5770264"/>
            <a:ext cx="4634801" cy="338138"/>
          </a:xfrm>
          <a:prstGeom prst="rect">
            <a:avLst/>
          </a:prstGeom>
          <a:solidFill>
            <a:schemeClr val="tx1"/>
          </a:solid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So for example your SMS sequence looks like this …..</a:t>
            </a:r>
          </a:p>
        </p:txBody>
      </p:sp>
      <p:pic>
        <p:nvPicPr>
          <p:cNvPr id="8" name="Picture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51520" y="5985033"/>
            <a:ext cx="676992" cy="756335"/>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28227584"/>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Title 1"/>
          <p:cNvSpPr>
            <a:spLocks noGrp="1"/>
          </p:cNvSpPr>
          <p:nvPr>
            <p:ph type="title"/>
          </p:nvPr>
        </p:nvSpPr>
        <p:spPr>
          <a:xfrm>
            <a:off x="1403648" y="274638"/>
            <a:ext cx="6408712" cy="1143000"/>
          </a:xfrm>
        </p:spPr>
        <p:txBody>
          <a:bodyPr>
            <a:normAutofit/>
          </a:bodyPr>
          <a:lstStyle/>
          <a:p>
            <a:r>
              <a:rPr lang="en-US" sz="3600" dirty="0" smtClean="0">
                <a:effectLst>
                  <a:outerShdw blurRad="38100" dist="38100" dir="2700000" algn="tl">
                    <a:srgbClr val="000000">
                      <a:alpha val="43137"/>
                    </a:srgbClr>
                  </a:outerShdw>
                </a:effectLst>
                <a:latin typeface="Tekton Pro Cond" pitchFamily="34" charset="0"/>
              </a:rPr>
              <a:t>The Intrepid Interface</a:t>
            </a:r>
          </a:p>
        </p:txBody>
      </p:sp>
      <p:sp>
        <p:nvSpPr>
          <p:cNvPr id="7" name="Rectangle 4"/>
          <p:cNvSpPr>
            <a:spLocks noChangeArrowheads="1"/>
          </p:cNvSpPr>
          <p:nvPr/>
        </p:nvSpPr>
        <p:spPr bwMode="auto">
          <a:xfrm>
            <a:off x="1375420" y="5724809"/>
            <a:ext cx="6552728" cy="338554"/>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Where a disconnect is identified – an intervention can be made immediately</a:t>
            </a:r>
          </a:p>
        </p:txBody>
      </p:sp>
      <p:pic>
        <p:nvPicPr>
          <p:cNvPr id="20485" name="Picture 2"/>
          <p:cNvPicPr>
            <a:picLocks noChangeAspect="1" noChangeArrowheads="1"/>
          </p:cNvPicPr>
          <p:nvPr/>
        </p:nvPicPr>
        <p:blipFill>
          <a:blip r:embed="rId2"/>
          <a:srcRect/>
          <a:stretch>
            <a:fillRect/>
          </a:stretch>
        </p:blipFill>
        <p:spPr bwMode="auto">
          <a:xfrm>
            <a:off x="1224918" y="1545744"/>
            <a:ext cx="6853733" cy="3859191"/>
          </a:xfrm>
          <a:prstGeom prst="rect">
            <a:avLst/>
          </a:prstGeom>
          <a:noFill/>
          <a:ln w="9525">
            <a:noFill/>
            <a:miter lim="800000"/>
            <a:headEnd/>
            <a:tailEnd/>
          </a:ln>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5985033"/>
            <a:ext cx="676992" cy="756335"/>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46601765"/>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0" y="1916832"/>
            <a:ext cx="9144000" cy="201622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ctrTitle"/>
          </p:nvPr>
        </p:nvSpPr>
        <p:spPr>
          <a:xfrm>
            <a:off x="539552" y="2204864"/>
            <a:ext cx="8136904" cy="1470025"/>
          </a:xfrm>
        </p:spPr>
        <p:txBody>
          <a:bodyPr>
            <a:noAutofit/>
          </a:bodyPr>
          <a:lstStyle/>
          <a:p>
            <a:pPr marL="0" indent="0">
              <a:defRPr/>
            </a:pPr>
            <a:r>
              <a:rPr lang="en-US" i="1" dirty="0" smtClean="0">
                <a:solidFill>
                  <a:schemeClr val="tx1"/>
                </a:solidFill>
                <a:effectLst>
                  <a:outerShdw blurRad="38100" dist="38100" dir="2700000" algn="tl">
                    <a:srgbClr val="000000">
                      <a:alpha val="43137"/>
                    </a:srgbClr>
                  </a:outerShdw>
                </a:effectLst>
                <a:latin typeface="Tekton Pro Cond" pitchFamily="34" charset="0"/>
              </a:rPr>
              <a:t>Stakeholder Roles </a:t>
            </a:r>
            <a:br>
              <a:rPr lang="en-US" i="1" dirty="0" smtClean="0">
                <a:solidFill>
                  <a:schemeClr val="tx1"/>
                </a:solidFill>
                <a:effectLst>
                  <a:outerShdw blurRad="38100" dist="38100" dir="2700000" algn="tl">
                    <a:srgbClr val="000000">
                      <a:alpha val="43137"/>
                    </a:srgbClr>
                  </a:outerShdw>
                </a:effectLst>
                <a:latin typeface="Tekton Pro Cond" pitchFamily="34" charset="0"/>
              </a:rPr>
            </a:br>
            <a:r>
              <a:rPr lang="en-US" i="1" dirty="0" smtClean="0">
                <a:solidFill>
                  <a:schemeClr val="tx1"/>
                </a:solidFill>
                <a:effectLst>
                  <a:outerShdw blurRad="38100" dist="38100" dir="2700000" algn="tl">
                    <a:srgbClr val="000000">
                      <a:alpha val="43137"/>
                    </a:srgbClr>
                  </a:outerShdw>
                </a:effectLst>
                <a:latin typeface="Tekton Pro Cond" pitchFamily="34" charset="0"/>
              </a:rPr>
              <a:t>and Responsibilities </a:t>
            </a:r>
            <a:endParaRPr lang="en-GB" i="1" dirty="0">
              <a:solidFill>
                <a:schemeClr val="tx1"/>
              </a:solidFill>
              <a:effectLst>
                <a:outerShdw blurRad="38100" dist="38100" dir="2700000" algn="tl">
                  <a:srgbClr val="000000">
                    <a:alpha val="43137"/>
                  </a:srgbClr>
                </a:outerShdw>
              </a:effectLst>
              <a:latin typeface="Tekton Pro Cond"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9412" y="3645024"/>
            <a:ext cx="5171759" cy="270631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1920" y="332656"/>
            <a:ext cx="1289080" cy="1440160"/>
          </a:xfrm>
          <a:prstGeom prst="rect">
            <a:avLst/>
          </a:prstGeom>
        </p:spPr>
      </p:pic>
    </p:spTree>
    <p:extLst>
      <p:ext uri="{BB962C8B-B14F-4D97-AF65-F5344CB8AC3E}">
        <p14:creationId xmlns:p14="http://schemas.microsoft.com/office/powerpoint/2010/main" val="3636192116"/>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Title 1"/>
          <p:cNvSpPr>
            <a:spLocks noGrp="1"/>
          </p:cNvSpPr>
          <p:nvPr>
            <p:ph type="title"/>
          </p:nvPr>
        </p:nvSpPr>
        <p:spPr>
          <a:xfrm>
            <a:off x="457200" y="116632"/>
            <a:ext cx="8229600" cy="864096"/>
          </a:xfrm>
        </p:spPr>
        <p:txBody>
          <a:bodyPr>
            <a:normAutofit/>
          </a:bodyPr>
          <a:lstStyle/>
          <a:p>
            <a:r>
              <a:rPr lang="en-US" sz="2800" b="1" i="1" dirty="0" smtClean="0">
                <a:effectLst>
                  <a:outerShdw blurRad="38100" dist="38100" dir="2700000" algn="tl">
                    <a:srgbClr val="000000">
                      <a:alpha val="43137"/>
                    </a:srgbClr>
                  </a:outerShdw>
                </a:effectLst>
                <a:latin typeface="Tekton Pro Cond" pitchFamily="34" charset="0"/>
              </a:rPr>
              <a:t>Roles &amp; Responsibilities (1)</a:t>
            </a:r>
          </a:p>
        </p:txBody>
      </p:sp>
      <p:sp>
        <p:nvSpPr>
          <p:cNvPr id="22531" name="Content Placeholder 2"/>
          <p:cNvSpPr>
            <a:spLocks noGrp="1"/>
          </p:cNvSpPr>
          <p:nvPr>
            <p:ph sz="half" idx="2"/>
          </p:nvPr>
        </p:nvSpPr>
        <p:spPr bwMode="auto">
          <a:xfrm>
            <a:off x="621904" y="1268760"/>
            <a:ext cx="8064896" cy="4176464"/>
          </a:xfrm>
          <a:noFill/>
          <a:ln>
            <a:miter lim="800000"/>
            <a:headEnd/>
            <a:tailEnd/>
          </a:ln>
        </p:spPr>
        <p:txBody>
          <a:bodyPr vert="horz" wrap="square" lIns="91440" tIns="45720" rIns="91440" bIns="45720" numCol="1" anchor="t" anchorCtr="0" compatLnSpc="1">
            <a:prstTxWarp prst="textNoShape">
              <a:avLst/>
            </a:prstTxWarp>
          </a:bodyPr>
          <a:lstStyle/>
          <a:p>
            <a:pPr>
              <a:spcBef>
                <a:spcPts val="600"/>
              </a:spcBef>
              <a:spcAft>
                <a:spcPts val="600"/>
              </a:spcAft>
              <a:buFont typeface="Wingdings" pitchFamily="2" charset="2"/>
              <a:buNone/>
            </a:pPr>
            <a:r>
              <a:rPr lang="en-US" sz="2000" b="1" dirty="0" smtClean="0"/>
              <a:t>Facility In-charge:</a:t>
            </a:r>
          </a:p>
          <a:p>
            <a:pPr>
              <a:spcBef>
                <a:spcPts val="600"/>
              </a:spcBef>
              <a:spcAft>
                <a:spcPts val="600"/>
              </a:spcAft>
              <a:buClr>
                <a:srgbClr val="0070C0"/>
              </a:buClr>
            </a:pPr>
            <a:r>
              <a:rPr lang="en-US" sz="2000" dirty="0" smtClean="0"/>
              <a:t>The Facility in-charge or a designated assistant trained on Intrepid should SMS their FP commodity stocks report by the 5</a:t>
            </a:r>
            <a:r>
              <a:rPr lang="en-US" sz="2000" baseline="30000" dirty="0" smtClean="0"/>
              <a:t>th</a:t>
            </a:r>
            <a:r>
              <a:rPr lang="en-US" sz="2000" dirty="0" smtClean="0"/>
              <a:t> of every month, or when they run out of stock for any commodity</a:t>
            </a:r>
          </a:p>
          <a:p>
            <a:pPr>
              <a:spcBef>
                <a:spcPts val="600"/>
              </a:spcBef>
              <a:spcAft>
                <a:spcPts val="600"/>
              </a:spcAft>
              <a:buClr>
                <a:srgbClr val="0070C0"/>
              </a:buClr>
            </a:pPr>
            <a:r>
              <a:rPr lang="en-US" sz="2000" dirty="0" smtClean="0"/>
              <a:t>The quantity ordered should be sufficient for 3 months + one month’s buffer stock:</a:t>
            </a:r>
          </a:p>
          <a:p>
            <a:pPr marL="341313" lvl="1" indent="0">
              <a:spcBef>
                <a:spcPts val="600"/>
              </a:spcBef>
              <a:spcAft>
                <a:spcPts val="600"/>
              </a:spcAft>
              <a:buFont typeface="Wingdings" pitchFamily="2" charset="2"/>
              <a:buNone/>
            </a:pPr>
            <a:r>
              <a:rPr lang="en-US" dirty="0" smtClean="0"/>
              <a:t>Quantity ordered = (Opening Balance –Closing Balance) X 4 months (3 regular + 1 month buffer)</a:t>
            </a:r>
          </a:p>
          <a:p>
            <a:pPr>
              <a:spcBef>
                <a:spcPts val="600"/>
              </a:spcBef>
              <a:spcAft>
                <a:spcPts val="600"/>
              </a:spcAft>
              <a:buClr>
                <a:srgbClr val="0070C0"/>
              </a:buClr>
            </a:pPr>
            <a:r>
              <a:rPr lang="en-US" sz="2000" dirty="0" smtClean="0"/>
              <a:t>They should ensure the Intrepid report and the CDRR tally except for SMS reports sent between the month when a  stock-out is experienced	</a:t>
            </a:r>
            <a:r>
              <a:rPr lang="en-US" sz="2400" dirty="0" smtClean="0"/>
              <a:t>	 </a:t>
            </a:r>
          </a:p>
          <a:p>
            <a:pPr>
              <a:spcBef>
                <a:spcPts val="600"/>
              </a:spcBef>
              <a:spcAft>
                <a:spcPts val="600"/>
              </a:spcAft>
              <a:buFont typeface="Wingdings" pitchFamily="2" charset="2"/>
              <a:buNone/>
            </a:pPr>
            <a:r>
              <a:rPr lang="en-US" sz="2400" dirty="0" smtClean="0"/>
              <a:t>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985033"/>
            <a:ext cx="676992" cy="756335"/>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35922262"/>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normAutofit/>
          </a:bodyPr>
          <a:lstStyle/>
          <a:p>
            <a:r>
              <a:rPr lang="en-US" sz="3600" b="1" i="1" dirty="0" smtClean="0">
                <a:effectLst>
                  <a:outerShdw blurRad="38100" dist="38100" dir="2700000" algn="tl">
                    <a:srgbClr val="000000">
                      <a:alpha val="43137"/>
                    </a:srgbClr>
                  </a:outerShdw>
                </a:effectLst>
                <a:latin typeface="Tekton Pro Cond" pitchFamily="34" charset="0"/>
              </a:rPr>
              <a:t>Roles &amp; Responsibilities (2)</a:t>
            </a:r>
          </a:p>
        </p:txBody>
      </p:sp>
      <p:sp>
        <p:nvSpPr>
          <p:cNvPr id="23555" name="Content Placeholder 2"/>
          <p:cNvSpPr>
            <a:spLocks noGrp="1"/>
          </p:cNvSpPr>
          <p:nvPr>
            <p:ph sz="half" idx="2"/>
          </p:nvPr>
        </p:nvSpPr>
        <p:spPr bwMode="auto">
          <a:xfrm>
            <a:off x="755576" y="1700808"/>
            <a:ext cx="7931224" cy="3888432"/>
          </a:xfrm>
          <a:noFill/>
          <a:ln>
            <a:miter lim="800000"/>
            <a:headEnd/>
            <a:tailEnd/>
          </a:ln>
        </p:spPr>
        <p:txBody>
          <a:bodyPr vert="horz" wrap="square" lIns="91440" tIns="45720" rIns="91440" bIns="45720" numCol="1" anchor="t" anchorCtr="0" compatLnSpc="1">
            <a:prstTxWarp prst="textNoShape">
              <a:avLst/>
            </a:prstTxWarp>
          </a:bodyPr>
          <a:lstStyle/>
          <a:p>
            <a:pPr>
              <a:spcBef>
                <a:spcPts val="600"/>
              </a:spcBef>
              <a:spcAft>
                <a:spcPts val="600"/>
              </a:spcAft>
              <a:buFont typeface="Wingdings" pitchFamily="2" charset="2"/>
              <a:buNone/>
            </a:pPr>
            <a:r>
              <a:rPr lang="en-US" b="1" dirty="0" smtClean="0"/>
              <a:t>District RH Coordinators:</a:t>
            </a:r>
          </a:p>
          <a:p>
            <a:pPr>
              <a:spcBef>
                <a:spcPts val="600"/>
              </a:spcBef>
              <a:spcAft>
                <a:spcPts val="600"/>
              </a:spcAft>
              <a:buClr>
                <a:srgbClr val="0070C0"/>
              </a:buClr>
            </a:pPr>
            <a:r>
              <a:rPr lang="en-US" dirty="0" smtClean="0"/>
              <a:t>Retain a copy of the SDP CDRR form for the Tupange team to be collected by the 8</a:t>
            </a:r>
            <a:r>
              <a:rPr lang="en-US" baseline="30000" dirty="0" smtClean="0"/>
              <a:t>th</a:t>
            </a:r>
            <a:r>
              <a:rPr lang="en-US" dirty="0" smtClean="0"/>
              <a:t> of every month	</a:t>
            </a:r>
          </a:p>
          <a:p>
            <a:pPr>
              <a:spcBef>
                <a:spcPts val="600"/>
              </a:spcBef>
              <a:spcAft>
                <a:spcPts val="600"/>
              </a:spcAft>
              <a:buClr>
                <a:srgbClr val="0070C0"/>
              </a:buClr>
            </a:pPr>
            <a:r>
              <a:rPr lang="en-US" dirty="0" smtClean="0"/>
              <a:t>They should contact Tupange Commodity Security Officers incases where FP commodity supplies have not been made or when stocks in the district store run out</a:t>
            </a:r>
          </a:p>
          <a:p>
            <a:pPr>
              <a:spcBef>
                <a:spcPts val="600"/>
              </a:spcBef>
              <a:spcAft>
                <a:spcPts val="600"/>
              </a:spcAft>
              <a:buClr>
                <a:srgbClr val="0070C0"/>
              </a:buClr>
            </a:pPr>
            <a:r>
              <a:rPr lang="en-US" dirty="0" smtClean="0"/>
              <a:t>Coordinate re-distribution of FP commodities within facilities in the  district after receiving the monthly or pre-monthly report(s)	 </a:t>
            </a:r>
          </a:p>
          <a:p>
            <a:pPr>
              <a:spcBef>
                <a:spcPts val="600"/>
              </a:spcBef>
              <a:spcAft>
                <a:spcPts val="600"/>
              </a:spcAft>
              <a:buFont typeface="Wingdings" pitchFamily="2" charset="2"/>
              <a:buNone/>
            </a:pPr>
            <a:r>
              <a:rPr lang="en-US" sz="2700" dirty="0" smtClean="0"/>
              <a:t>	</a:t>
            </a:r>
          </a:p>
        </p:txBody>
      </p:sp>
      <p:pic>
        <p:nvPicPr>
          <p:cNvPr id="3" name="Picture 2"/>
          <p:cNvPicPr>
            <a:picLocks noChangeAspect="1"/>
          </p:cNvPicPr>
          <p:nvPr/>
        </p:nvPicPr>
        <p:blipFill>
          <a:blip r:embed="rId2"/>
          <a:stretch>
            <a:fillRect/>
          </a:stretch>
        </p:blipFill>
        <p:spPr>
          <a:xfrm>
            <a:off x="323528" y="5795908"/>
            <a:ext cx="676715" cy="755970"/>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917122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533400" y="457200"/>
            <a:ext cx="8229600" cy="1143000"/>
          </a:xfrm>
          <a:noFill/>
          <a:ln>
            <a:noFill/>
            <a:miter lim="800000"/>
            <a:headEnd/>
            <a:tailEnd/>
          </a:ln>
        </p:spPr>
        <p:txBody>
          <a:bodyPr vert="horz" wrap="square" lIns="91440" tIns="45720" rIns="91440" bIns="45720" numCol="1" anchor="t" anchorCtr="0" compatLnSpc="1">
            <a:prstTxWarp prst="textNoShape">
              <a:avLst/>
            </a:prstTxWarp>
            <a:noAutofit/>
          </a:bodyPr>
          <a:lstStyle/>
          <a:p>
            <a:r>
              <a:rPr lang="en-US" sz="3600" b="1" dirty="0"/>
              <a:t>Utilization of evidence-based information</a:t>
            </a:r>
          </a:p>
        </p:txBody>
      </p:sp>
      <p:sp>
        <p:nvSpPr>
          <p:cNvPr id="17411" name="Text Box 3"/>
          <p:cNvSpPr txBox="1">
            <a:spLocks noChangeArrowheads="1"/>
          </p:cNvSpPr>
          <p:nvPr/>
        </p:nvSpPr>
        <p:spPr bwMode="auto">
          <a:xfrm>
            <a:off x="3657600" y="1484784"/>
            <a:ext cx="1981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Research</a:t>
            </a:r>
          </a:p>
        </p:txBody>
      </p:sp>
      <p:sp>
        <p:nvSpPr>
          <p:cNvPr id="17412" name="Text Box 4"/>
          <p:cNvSpPr txBox="1">
            <a:spLocks noChangeArrowheads="1"/>
          </p:cNvSpPr>
          <p:nvPr/>
        </p:nvSpPr>
        <p:spPr bwMode="auto">
          <a:xfrm>
            <a:off x="3810000" y="2286000"/>
            <a:ext cx="175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Evidence</a:t>
            </a:r>
          </a:p>
        </p:txBody>
      </p:sp>
      <p:sp>
        <p:nvSpPr>
          <p:cNvPr id="17413" name="Text Box 5"/>
          <p:cNvSpPr txBox="1">
            <a:spLocks noChangeArrowheads="1"/>
          </p:cNvSpPr>
          <p:nvPr/>
        </p:nvSpPr>
        <p:spPr bwMode="auto">
          <a:xfrm>
            <a:off x="3657600" y="31242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Utilization</a:t>
            </a:r>
          </a:p>
        </p:txBody>
      </p:sp>
      <p:sp>
        <p:nvSpPr>
          <p:cNvPr id="17414" name="Text Box 6"/>
          <p:cNvSpPr txBox="1">
            <a:spLocks noChangeArrowheads="1"/>
          </p:cNvSpPr>
          <p:nvPr/>
        </p:nvSpPr>
        <p:spPr bwMode="auto">
          <a:xfrm>
            <a:off x="4191000" y="3810000"/>
            <a:ext cx="930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MEC</a:t>
            </a:r>
          </a:p>
        </p:txBody>
      </p:sp>
      <p:sp>
        <p:nvSpPr>
          <p:cNvPr id="17415" name="Text Box 7"/>
          <p:cNvSpPr txBox="1">
            <a:spLocks noChangeArrowheads="1"/>
          </p:cNvSpPr>
          <p:nvPr/>
        </p:nvSpPr>
        <p:spPr bwMode="auto">
          <a:xfrm>
            <a:off x="304800" y="4343400"/>
            <a:ext cx="25146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Policies/</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Strategies</a:t>
            </a:r>
          </a:p>
        </p:txBody>
      </p:sp>
      <p:sp>
        <p:nvSpPr>
          <p:cNvPr id="17416" name="Text Box 8"/>
          <p:cNvSpPr txBox="1">
            <a:spLocks noChangeArrowheads="1"/>
          </p:cNvSpPr>
          <p:nvPr/>
        </p:nvSpPr>
        <p:spPr bwMode="auto">
          <a:xfrm>
            <a:off x="3048000" y="4648200"/>
            <a:ext cx="350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Standards/Guidelines</a:t>
            </a:r>
          </a:p>
        </p:txBody>
      </p:sp>
      <p:sp>
        <p:nvSpPr>
          <p:cNvPr id="17417" name="Text Box 9"/>
          <p:cNvSpPr txBox="1">
            <a:spLocks noChangeArrowheads="1"/>
          </p:cNvSpPr>
          <p:nvPr/>
        </p:nvSpPr>
        <p:spPr bwMode="auto">
          <a:xfrm>
            <a:off x="6781800" y="46482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Job Aids</a:t>
            </a:r>
          </a:p>
        </p:txBody>
      </p:sp>
      <p:sp>
        <p:nvSpPr>
          <p:cNvPr id="17418" name="Text Box 10"/>
          <p:cNvSpPr txBox="1">
            <a:spLocks noChangeArrowheads="1"/>
          </p:cNvSpPr>
          <p:nvPr/>
        </p:nvSpPr>
        <p:spPr bwMode="auto">
          <a:xfrm>
            <a:off x="3124200" y="5562600"/>
            <a:ext cx="3571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Calibri"/>
                <a:ea typeface="+mn-ea"/>
                <a:cs typeface="+mn-cs"/>
              </a:rPr>
              <a:t>Quality Health Services</a:t>
            </a:r>
          </a:p>
        </p:txBody>
      </p:sp>
      <p:sp>
        <p:nvSpPr>
          <p:cNvPr id="17419" name="Line 11"/>
          <p:cNvSpPr>
            <a:spLocks noChangeShapeType="1"/>
          </p:cNvSpPr>
          <p:nvPr/>
        </p:nvSpPr>
        <p:spPr bwMode="auto">
          <a:xfrm>
            <a:off x="4648200" y="1981200"/>
            <a:ext cx="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7420" name="Line 12"/>
          <p:cNvSpPr>
            <a:spLocks noChangeShapeType="1"/>
          </p:cNvSpPr>
          <p:nvPr/>
        </p:nvSpPr>
        <p:spPr bwMode="auto">
          <a:xfrm>
            <a:off x="4648200" y="2819400"/>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7421" name="Line 13"/>
          <p:cNvSpPr>
            <a:spLocks noChangeShapeType="1"/>
          </p:cNvSpPr>
          <p:nvPr/>
        </p:nvSpPr>
        <p:spPr bwMode="auto">
          <a:xfrm>
            <a:off x="4648200" y="3581400"/>
            <a:ext cx="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7422" name="Line 14"/>
          <p:cNvSpPr>
            <a:spLocks noChangeShapeType="1"/>
          </p:cNvSpPr>
          <p:nvPr/>
        </p:nvSpPr>
        <p:spPr bwMode="auto">
          <a:xfrm flipH="1">
            <a:off x="2743200" y="4114800"/>
            <a:ext cx="144780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7423" name="Line 15"/>
          <p:cNvSpPr>
            <a:spLocks noChangeShapeType="1"/>
          </p:cNvSpPr>
          <p:nvPr/>
        </p:nvSpPr>
        <p:spPr bwMode="auto">
          <a:xfrm>
            <a:off x="5105400" y="4038600"/>
            <a:ext cx="213360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7424" name="Line 16"/>
          <p:cNvSpPr>
            <a:spLocks noChangeShapeType="1"/>
          </p:cNvSpPr>
          <p:nvPr/>
        </p:nvSpPr>
        <p:spPr bwMode="auto">
          <a:xfrm>
            <a:off x="4648200" y="4191000"/>
            <a:ext cx="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7425" name="Line 17"/>
          <p:cNvSpPr>
            <a:spLocks noChangeShapeType="1"/>
          </p:cNvSpPr>
          <p:nvPr/>
        </p:nvSpPr>
        <p:spPr bwMode="auto">
          <a:xfrm>
            <a:off x="2438400" y="5029200"/>
            <a:ext cx="106680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7426" name="Line 18"/>
          <p:cNvSpPr>
            <a:spLocks noChangeShapeType="1"/>
          </p:cNvSpPr>
          <p:nvPr/>
        </p:nvSpPr>
        <p:spPr bwMode="auto">
          <a:xfrm>
            <a:off x="4648200" y="5181600"/>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7427" name="Line 19"/>
          <p:cNvSpPr>
            <a:spLocks noChangeShapeType="1"/>
          </p:cNvSpPr>
          <p:nvPr/>
        </p:nvSpPr>
        <p:spPr bwMode="auto">
          <a:xfrm flipH="1">
            <a:off x="6629400" y="5181600"/>
            <a:ext cx="91440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pic>
        <p:nvPicPr>
          <p:cNvPr id="21" name="Picture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5978182"/>
            <a:ext cx="676992" cy="756335"/>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11362301"/>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normAutofit/>
          </a:bodyPr>
          <a:lstStyle/>
          <a:p>
            <a:r>
              <a:rPr lang="en-US" b="1" i="1" dirty="0" smtClean="0">
                <a:effectLst>
                  <a:outerShdw blurRad="38100" dist="38100" dir="2700000" algn="tl">
                    <a:srgbClr val="000000">
                      <a:alpha val="43137"/>
                    </a:srgbClr>
                  </a:outerShdw>
                </a:effectLst>
                <a:latin typeface="Tekton Pro Cond" pitchFamily="34" charset="0"/>
              </a:rPr>
              <a:t>Roles &amp; Responsibilities of (3)</a:t>
            </a:r>
          </a:p>
        </p:txBody>
      </p:sp>
      <p:sp>
        <p:nvSpPr>
          <p:cNvPr id="24579" name="Content Placeholder 2"/>
          <p:cNvSpPr>
            <a:spLocks noGrp="1"/>
          </p:cNvSpPr>
          <p:nvPr>
            <p:ph sz="half" idx="2"/>
          </p:nvPr>
        </p:nvSpPr>
        <p:spPr bwMode="auto">
          <a:xfrm>
            <a:off x="683568" y="1844824"/>
            <a:ext cx="8075240" cy="4032448"/>
          </a:xfrm>
          <a:noFill/>
          <a:ln>
            <a:miter lim="800000"/>
            <a:headEnd/>
            <a:tailEnd/>
          </a:ln>
        </p:spPr>
        <p:txBody>
          <a:bodyPr vert="horz" wrap="square" lIns="91440" tIns="45720" rIns="91440" bIns="45720" numCol="1" anchor="t" anchorCtr="0" compatLnSpc="1">
            <a:prstTxWarp prst="textNoShape">
              <a:avLst/>
            </a:prstTxWarp>
          </a:bodyPr>
          <a:lstStyle/>
          <a:p>
            <a:pPr>
              <a:spcBef>
                <a:spcPts val="600"/>
              </a:spcBef>
              <a:spcAft>
                <a:spcPts val="600"/>
              </a:spcAft>
              <a:buFont typeface="Wingdings" pitchFamily="2" charset="2"/>
              <a:buNone/>
            </a:pPr>
            <a:r>
              <a:rPr lang="en-US" b="1" dirty="0" smtClean="0"/>
              <a:t>Tupange Team:</a:t>
            </a:r>
          </a:p>
          <a:p>
            <a:pPr>
              <a:spcBef>
                <a:spcPts val="600"/>
              </a:spcBef>
              <a:spcAft>
                <a:spcPts val="600"/>
              </a:spcAft>
              <a:buClr>
                <a:srgbClr val="0070C0"/>
              </a:buClr>
            </a:pPr>
            <a:r>
              <a:rPr lang="en-US" dirty="0"/>
              <a:t>Make calls to facility in-charges or their designated deputies to remind them to SMS their reports on 3rd of every month </a:t>
            </a:r>
          </a:p>
          <a:p>
            <a:pPr>
              <a:spcBef>
                <a:spcPts val="600"/>
              </a:spcBef>
              <a:spcAft>
                <a:spcPts val="600"/>
              </a:spcAft>
              <a:buClr>
                <a:srgbClr val="0070C0"/>
              </a:buClr>
            </a:pPr>
            <a:r>
              <a:rPr lang="en-US" dirty="0"/>
              <a:t>Confirm and acknowledge receipt of all reports received – both the Intrepid SMS Reporting system and CDRR copies</a:t>
            </a:r>
          </a:p>
          <a:p>
            <a:pPr>
              <a:spcBef>
                <a:spcPts val="600"/>
              </a:spcBef>
              <a:spcAft>
                <a:spcPts val="600"/>
              </a:spcAft>
              <a:buClr>
                <a:srgbClr val="0070C0"/>
              </a:buClr>
            </a:pPr>
            <a:r>
              <a:rPr lang="en-US" dirty="0"/>
              <a:t>Follow-up with DRH and KEMSA to ensure FP commodities are supplied on time and in sufficient quantities	</a:t>
            </a:r>
          </a:p>
          <a:p>
            <a:pPr>
              <a:spcBef>
                <a:spcPts val="600"/>
              </a:spcBef>
              <a:spcAft>
                <a:spcPts val="600"/>
              </a:spcAft>
              <a:buClr>
                <a:srgbClr val="0070C0"/>
              </a:buClr>
            </a:pPr>
            <a:r>
              <a:rPr lang="en-US" dirty="0"/>
              <a:t>Support re-distribution of FP commodities between facilities in the district.</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985033"/>
            <a:ext cx="676992" cy="756335"/>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97502242"/>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Title 1"/>
          <p:cNvSpPr>
            <a:spLocks noGrp="1"/>
          </p:cNvSpPr>
          <p:nvPr>
            <p:ph type="title"/>
          </p:nvPr>
        </p:nvSpPr>
        <p:spPr>
          <a:xfrm>
            <a:off x="457200" y="404664"/>
            <a:ext cx="8229600" cy="875084"/>
          </a:xfrm>
        </p:spPr>
        <p:txBody>
          <a:bodyPr>
            <a:normAutofit/>
          </a:bodyPr>
          <a:lstStyle/>
          <a:p>
            <a:r>
              <a:rPr lang="en-US" sz="3600" b="1" i="1" dirty="0" smtClean="0">
                <a:effectLst>
                  <a:outerShdw blurRad="38100" dist="38100" dir="2700000" algn="tl">
                    <a:srgbClr val="000000">
                      <a:alpha val="43137"/>
                    </a:srgbClr>
                  </a:outerShdw>
                </a:effectLst>
                <a:latin typeface="Tekton Pro Cond" pitchFamily="34" charset="0"/>
              </a:rPr>
              <a:t>Advantages of the intrepid system</a:t>
            </a:r>
            <a:endParaRPr lang="en-GB" sz="3600" b="1" i="1" dirty="0" smtClean="0">
              <a:effectLst>
                <a:outerShdw blurRad="38100" dist="38100" dir="2700000" algn="tl">
                  <a:srgbClr val="000000">
                    <a:alpha val="43137"/>
                  </a:srgbClr>
                </a:outerShdw>
              </a:effectLst>
              <a:latin typeface="Tekton Pro Cond" pitchFamily="34" charset="0"/>
            </a:endParaRPr>
          </a:p>
        </p:txBody>
      </p:sp>
      <p:sp>
        <p:nvSpPr>
          <p:cNvPr id="25603" name="Content Placeholder 2"/>
          <p:cNvSpPr>
            <a:spLocks noGrp="1"/>
          </p:cNvSpPr>
          <p:nvPr>
            <p:ph sz="half" idx="2"/>
          </p:nvPr>
        </p:nvSpPr>
        <p:spPr bwMode="auto">
          <a:xfrm>
            <a:off x="574368" y="1466512"/>
            <a:ext cx="8147248" cy="3960440"/>
          </a:xfrm>
          <a:noFill/>
          <a:ln>
            <a:miter lim="800000"/>
            <a:headEnd/>
            <a:tailEnd/>
          </a:ln>
        </p:spPr>
        <p:txBody>
          <a:bodyPr vert="horz" wrap="square" lIns="91440" tIns="45720" rIns="91440" bIns="45720" numCol="1" anchor="t" anchorCtr="0" compatLnSpc="1">
            <a:prstTxWarp prst="textNoShape">
              <a:avLst/>
            </a:prstTxWarp>
          </a:bodyPr>
          <a:lstStyle/>
          <a:p>
            <a:pPr>
              <a:spcBef>
                <a:spcPts val="600"/>
              </a:spcBef>
              <a:spcAft>
                <a:spcPts val="600"/>
              </a:spcAft>
              <a:buClr>
                <a:srgbClr val="0070C0"/>
              </a:buClr>
            </a:pPr>
            <a:r>
              <a:rPr lang="en-US" dirty="0"/>
              <a:t>Facilitates immediate reaction to sudden stock fluctuations, either over- or under-stocks</a:t>
            </a:r>
          </a:p>
          <a:p>
            <a:pPr>
              <a:spcBef>
                <a:spcPts val="600"/>
              </a:spcBef>
              <a:spcAft>
                <a:spcPts val="600"/>
              </a:spcAft>
              <a:buClr>
                <a:srgbClr val="0070C0"/>
              </a:buClr>
            </a:pPr>
            <a:r>
              <a:rPr lang="en-US" dirty="0"/>
              <a:t>Minimizes data quality challenges due to use of manual tools</a:t>
            </a:r>
          </a:p>
          <a:p>
            <a:pPr>
              <a:spcBef>
                <a:spcPts val="600"/>
              </a:spcBef>
              <a:spcAft>
                <a:spcPts val="600"/>
              </a:spcAft>
              <a:buClr>
                <a:srgbClr val="0070C0"/>
              </a:buClr>
            </a:pPr>
            <a:r>
              <a:rPr lang="en-US" dirty="0"/>
              <a:t>Minimizes delays in reporting</a:t>
            </a:r>
          </a:p>
          <a:p>
            <a:pPr>
              <a:spcBef>
                <a:spcPts val="600"/>
              </a:spcBef>
              <a:spcAft>
                <a:spcPts val="600"/>
              </a:spcAft>
              <a:buClr>
                <a:srgbClr val="0070C0"/>
              </a:buClr>
            </a:pPr>
            <a:r>
              <a:rPr lang="en-US" dirty="0"/>
              <a:t>Allows reporting to be done at any time of the month and not necessarily at the end</a:t>
            </a:r>
          </a:p>
          <a:p>
            <a:pPr>
              <a:spcBef>
                <a:spcPts val="600"/>
              </a:spcBef>
              <a:spcAft>
                <a:spcPts val="600"/>
              </a:spcAft>
              <a:buClr>
                <a:srgbClr val="0070C0"/>
              </a:buClr>
            </a:pPr>
            <a:r>
              <a:rPr lang="en-US" dirty="0"/>
              <a:t>It forms an interface with all key sectors in the FP commodity supply chain cycle and therefore avails the necessary data to all at the same time </a:t>
            </a:r>
            <a:endParaRPr lang="en-GB"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985033"/>
            <a:ext cx="676992" cy="756335"/>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86313224"/>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normAutofit/>
          </a:bodyPr>
          <a:lstStyle/>
          <a:p>
            <a:r>
              <a:rPr lang="en-US" sz="3200" b="1" i="1" dirty="0" smtClean="0">
                <a:effectLst>
                  <a:outerShdw blurRad="38100" dist="38100" dir="2700000" algn="tl">
                    <a:srgbClr val="000000">
                      <a:alpha val="43137"/>
                    </a:srgbClr>
                  </a:outerShdw>
                </a:effectLst>
                <a:latin typeface="Tekton Pro Cond" pitchFamily="34" charset="0"/>
              </a:rPr>
              <a:t>Conclusion </a:t>
            </a:r>
            <a:endParaRPr lang="en-GB" sz="3200" b="1" i="1" dirty="0" smtClean="0">
              <a:effectLst>
                <a:outerShdw blurRad="38100" dist="38100" dir="2700000" algn="tl">
                  <a:srgbClr val="000000">
                    <a:alpha val="43137"/>
                  </a:srgbClr>
                </a:outerShdw>
              </a:effectLst>
              <a:latin typeface="Tekton Pro Cond" pitchFamily="34" charset="0"/>
            </a:endParaRPr>
          </a:p>
        </p:txBody>
      </p:sp>
      <p:sp>
        <p:nvSpPr>
          <p:cNvPr id="26627" name="Content Placeholder 2"/>
          <p:cNvSpPr>
            <a:spLocks noGrp="1"/>
          </p:cNvSpPr>
          <p:nvPr>
            <p:ph sz="half" idx="2"/>
          </p:nvPr>
        </p:nvSpPr>
        <p:spPr bwMode="auto">
          <a:xfrm>
            <a:off x="323528" y="1417638"/>
            <a:ext cx="8496944" cy="3744416"/>
          </a:xfrm>
          <a:noFill/>
          <a:ln>
            <a:miter lim="800000"/>
            <a:headEnd/>
            <a:tailEnd/>
          </a:ln>
        </p:spPr>
        <p:txBody>
          <a:bodyPr vert="horz" wrap="square" lIns="91440" tIns="45720" rIns="91440" bIns="45720" numCol="1" anchor="t" anchorCtr="0" compatLnSpc="1">
            <a:prstTxWarp prst="textNoShape">
              <a:avLst/>
            </a:prstTxWarp>
          </a:bodyPr>
          <a:lstStyle/>
          <a:p>
            <a:pPr>
              <a:spcBef>
                <a:spcPts val="600"/>
              </a:spcBef>
              <a:spcAft>
                <a:spcPts val="600"/>
              </a:spcAft>
              <a:buClr>
                <a:srgbClr val="0070C0"/>
              </a:buClr>
            </a:pPr>
            <a:r>
              <a:rPr lang="en-US" dirty="0" smtClean="0"/>
              <a:t>Timely, accurate, complete and consistent reporting is the key to an efficient Logistics Management Information System (LMIS). </a:t>
            </a:r>
          </a:p>
          <a:p>
            <a:pPr>
              <a:spcBef>
                <a:spcPts val="600"/>
              </a:spcBef>
              <a:spcAft>
                <a:spcPts val="600"/>
              </a:spcAft>
              <a:buClr>
                <a:srgbClr val="0070C0"/>
              </a:buClr>
            </a:pPr>
            <a:r>
              <a:rPr lang="en-US" dirty="0" smtClean="0"/>
              <a:t>The LMIS is the main source of information for any supply chain system and is important for planning, financing, procurement and distribution of Family Planning commodities.</a:t>
            </a:r>
          </a:p>
          <a:p>
            <a:pPr>
              <a:spcBef>
                <a:spcPts val="600"/>
              </a:spcBef>
              <a:spcAft>
                <a:spcPts val="600"/>
              </a:spcAft>
              <a:buClr>
                <a:srgbClr val="0070C0"/>
              </a:buClr>
            </a:pPr>
            <a:r>
              <a:rPr lang="en-US" dirty="0" smtClean="0"/>
              <a:t>The Intrepid SMS reporting system uses current mobile phone technology to ensure efficient and convenient reporting and allows for speedy and accurate decision making. </a:t>
            </a:r>
            <a:endParaRPr lang="en-GB" dirty="0" smtClean="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985033"/>
            <a:ext cx="676992" cy="756335"/>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02298216"/>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15954" y="432948"/>
            <a:ext cx="8229600" cy="1143000"/>
          </a:xfrm>
        </p:spPr>
        <p:txBody>
          <a:bodyPr>
            <a:noAutofit/>
          </a:bodyPr>
          <a:lstStyle/>
          <a:p>
            <a:r>
              <a:rPr lang="en-GB" sz="3200" b="1" i="1" dirty="0" smtClean="0">
                <a:effectLst>
                  <a:outerShdw blurRad="38100" dist="38100" dir="2700000" algn="tl">
                    <a:srgbClr val="000000">
                      <a:alpha val="43137"/>
                    </a:srgbClr>
                  </a:outerShdw>
                </a:effectLst>
                <a:latin typeface="Tekton Pro Cond" pitchFamily="34" charset="0"/>
              </a:rPr>
              <a:t>Provider-Initiated Family Planning (PIFP)</a:t>
            </a:r>
            <a:endParaRPr lang="en-GB" sz="3200" b="1" i="1" dirty="0">
              <a:effectLst>
                <a:outerShdw blurRad="38100" dist="38100" dir="2700000" algn="tl">
                  <a:srgbClr val="000000">
                    <a:alpha val="43137"/>
                  </a:srgbClr>
                </a:outerShdw>
              </a:effectLst>
              <a:latin typeface="Tekton Pro Cond" pitchFamily="34" charset="0"/>
            </a:endParaRPr>
          </a:p>
        </p:txBody>
      </p:sp>
      <p:grpSp>
        <p:nvGrpSpPr>
          <p:cNvPr id="8" name="Group 7"/>
          <p:cNvGrpSpPr/>
          <p:nvPr/>
        </p:nvGrpSpPr>
        <p:grpSpPr>
          <a:xfrm>
            <a:off x="5348117" y="2309750"/>
            <a:ext cx="3328614" cy="3312798"/>
            <a:chOff x="5724128" y="2699986"/>
            <a:chExt cx="3456384" cy="2990630"/>
          </a:xfrm>
        </p:grpSpPr>
        <p:pic>
          <p:nvPicPr>
            <p:cNvPr id="1032" name="Picture 8" descr="http://l.thumbs.canstockphoto.com/canstock1647702.jpg"/>
            <p:cNvPicPr>
              <a:picLocks noChangeAspect="1" noChangeArrowheads="1"/>
            </p:cNvPicPr>
            <p:nvPr/>
          </p:nvPicPr>
          <p:blipFill rotWithShape="1">
            <a:blip r:embed="rId2">
              <a:extLst>
                <a:ext uri="{28A0092B-C50C-407E-A947-70E740481C1C}">
                  <a14:useLocalDpi xmlns:a14="http://schemas.microsoft.com/office/drawing/2010/main" val="0"/>
                </a:ext>
              </a:extLst>
            </a:blip>
            <a:srcRect l="23120" t="50000" r="-1"/>
            <a:stretch/>
          </p:blipFill>
          <p:spPr bwMode="auto">
            <a:xfrm>
              <a:off x="6517601" y="3429000"/>
              <a:ext cx="1671414" cy="12168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156176" y="4644202"/>
              <a:ext cx="268054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smtClean="0">
                  <a:ln>
                    <a:noFill/>
                  </a:ln>
                  <a:solidFill>
                    <a:prstClr val="black"/>
                  </a:solidFill>
                  <a:effectLst/>
                  <a:uLnTx/>
                  <a:uFillTx/>
                  <a:latin typeface="Arial" pitchFamily="34" charset="0"/>
                  <a:ea typeface="SimSun" pitchFamily="2" charset="-122"/>
                  <a:cs typeface="Arial" pitchFamily="34" charset="0"/>
                </a:rPr>
                <a:t>Ask me about FP</a:t>
              </a:r>
              <a:endParaRPr kumimoji="0" lang="en-GB" sz="2400" b="1" i="0" u="none" strike="noStrike" kern="1200" cap="none" spc="0" normalizeH="0" baseline="0" noProof="0" dirty="0">
                <a:ln>
                  <a:noFill/>
                </a:ln>
                <a:solidFill>
                  <a:prstClr val="black"/>
                </a:solidFill>
                <a:effectLst/>
                <a:uLnTx/>
                <a:uFillTx/>
                <a:latin typeface="Arial" pitchFamily="34" charset="0"/>
                <a:ea typeface="SimSun" pitchFamily="2" charset="-122"/>
                <a:cs typeface="Arial" pitchFamily="34" charset="0"/>
              </a:endParaRPr>
            </a:p>
          </p:txBody>
        </p:sp>
        <p:sp>
          <p:nvSpPr>
            <p:cNvPr id="5" name="Oval 4"/>
            <p:cNvSpPr/>
            <p:nvPr/>
          </p:nvSpPr>
          <p:spPr>
            <a:xfrm>
              <a:off x="5724128" y="2699986"/>
              <a:ext cx="3456384" cy="2990630"/>
            </a:xfrm>
            <a:prstGeom prst="ellipse">
              <a:avLst/>
            </a:prstGeom>
            <a:noFill/>
            <a:ln w="187325">
              <a:solidFill>
                <a:srgbClr val="FF5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p:cNvSpPr/>
            <p:nvPr/>
          </p:nvSpPr>
          <p:spPr>
            <a:xfrm>
              <a:off x="6993029" y="2918996"/>
              <a:ext cx="110736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alibri"/>
                  <a:ea typeface="+mn-ea"/>
                  <a:cs typeface="+mn-cs"/>
                </a:rPr>
                <a:t>PIFP</a:t>
              </a:r>
              <a:endParaRPr kumimoji="0" lang="en-GB" sz="1800" b="1" i="0" u="none" strike="noStrike" kern="1200" cap="none" spc="0" normalizeH="0" baseline="0" noProof="0" dirty="0">
                <a:ln>
                  <a:noFill/>
                </a:ln>
                <a:solidFill>
                  <a:srgbClr val="00B050"/>
                </a:solidFill>
                <a:effectLst/>
                <a:uLnTx/>
                <a:uFillTx/>
                <a:latin typeface="Calibri"/>
                <a:ea typeface="+mn-ea"/>
                <a:cs typeface="+mn-cs"/>
              </a:endParaRPr>
            </a:p>
          </p:txBody>
        </p:sp>
      </p:gr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2846668"/>
            <a:ext cx="4066874" cy="2128138"/>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5985033"/>
            <a:ext cx="676992" cy="756335"/>
          </a:xfrm>
          <a:prstGeom prst="rect">
            <a:avLst/>
          </a:prstGeom>
        </p:spPr>
      </p:pic>
      <p:sp>
        <p:nvSpPr>
          <p:cNvPr id="6" name="Slide Number Placeholder 5"/>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87093414"/>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80"/>
            <a:ext cx="8229600" cy="706090"/>
          </a:xfrm>
        </p:spPr>
        <p:txBody>
          <a:bodyPr>
            <a:normAutofit/>
          </a:bodyPr>
          <a:lstStyle/>
          <a:p>
            <a:r>
              <a:rPr lang="en-GB" sz="3600" b="1" dirty="0" smtClean="0">
                <a:effectLst>
                  <a:outerShdw blurRad="38100" dist="38100" dir="2700000" algn="tl">
                    <a:srgbClr val="000000">
                      <a:alpha val="43137"/>
                    </a:srgbClr>
                  </a:outerShdw>
                </a:effectLst>
                <a:latin typeface="Tekton Pro Cond" pitchFamily="34" charset="0"/>
              </a:rPr>
              <a:t>What is PIFP ?</a:t>
            </a:r>
            <a:endParaRPr lang="en-GB" sz="3600" b="1" dirty="0">
              <a:effectLst>
                <a:outerShdw blurRad="38100" dist="38100" dir="2700000" algn="tl">
                  <a:srgbClr val="000000">
                    <a:alpha val="43137"/>
                  </a:srgbClr>
                </a:outerShdw>
              </a:effectLst>
              <a:latin typeface="Tekton Pro Cond" pitchFamily="34" charset="0"/>
            </a:endParaRPr>
          </a:p>
        </p:txBody>
      </p:sp>
      <p:sp>
        <p:nvSpPr>
          <p:cNvPr id="3" name="Content Placeholder 2"/>
          <p:cNvSpPr>
            <a:spLocks noGrp="1"/>
          </p:cNvSpPr>
          <p:nvPr>
            <p:ph idx="1"/>
          </p:nvPr>
        </p:nvSpPr>
        <p:spPr>
          <a:xfrm>
            <a:off x="457200" y="1600201"/>
            <a:ext cx="8229600" cy="3124943"/>
          </a:xfrm>
        </p:spPr>
        <p:txBody>
          <a:bodyPr>
            <a:normAutofit/>
          </a:bodyPr>
          <a:lstStyle/>
          <a:p>
            <a:pPr>
              <a:buClr>
                <a:srgbClr val="0070C0"/>
              </a:buClr>
            </a:pPr>
            <a:r>
              <a:rPr lang="en-GB" sz="2400" dirty="0" smtClean="0"/>
              <a:t>Refers to family planning provision which is recommended by health care workers to </a:t>
            </a:r>
            <a:r>
              <a:rPr lang="en-GB" sz="2400" dirty="0"/>
              <a:t>women and </a:t>
            </a:r>
            <a:r>
              <a:rPr lang="en-GB" sz="2400" dirty="0" smtClean="0"/>
              <a:t>men of reproductive age attending health care facilities as part of routine medical care </a:t>
            </a:r>
          </a:p>
          <a:p>
            <a:pPr>
              <a:buClr>
                <a:srgbClr val="0070C0"/>
              </a:buClr>
            </a:pPr>
            <a:r>
              <a:rPr lang="en-GB" sz="2400" dirty="0" smtClean="0"/>
              <a:t>The main purpose is to ensure no missed opportunity to offer FP</a:t>
            </a:r>
          </a:p>
          <a:p>
            <a:pPr>
              <a:buClr>
                <a:srgbClr val="0070C0"/>
              </a:buClr>
            </a:pPr>
            <a:r>
              <a:rPr lang="en-GB" sz="2400" dirty="0" smtClean="0"/>
              <a:t>It is a new strategy to improving integration of FP services in clinical settings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965140"/>
            <a:ext cx="676992" cy="756335"/>
          </a:xfrm>
          <a:prstGeom prst="rect">
            <a:avLst/>
          </a:prstGeom>
        </p:spPr>
      </p:pic>
      <p:sp>
        <p:nvSpPr>
          <p:cNvPr id="6" name="Slide Number Placeholder 5"/>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05143137"/>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b="1" i="1" dirty="0" smtClean="0">
                <a:effectLst>
                  <a:outerShdw blurRad="38100" dist="38100" dir="2700000" algn="tl">
                    <a:srgbClr val="000000">
                      <a:alpha val="43137"/>
                    </a:srgbClr>
                  </a:outerShdw>
                </a:effectLst>
                <a:latin typeface="Tekton Pro Cond" pitchFamily="34" charset="0"/>
              </a:rPr>
              <a:t>Rationale for PIFP</a:t>
            </a:r>
            <a:endParaRPr lang="en-GB" sz="3200" b="1" i="1" dirty="0">
              <a:effectLst>
                <a:outerShdw blurRad="38100" dist="38100" dir="2700000" algn="tl">
                  <a:srgbClr val="000000">
                    <a:alpha val="43137"/>
                  </a:srgbClr>
                </a:outerShdw>
              </a:effectLst>
              <a:latin typeface="Tekton Pro Cond" pitchFamily="34" charset="0"/>
            </a:endParaRPr>
          </a:p>
        </p:txBody>
      </p:sp>
      <p:sp>
        <p:nvSpPr>
          <p:cNvPr id="5" name="Content Placeholder 4"/>
          <p:cNvSpPr>
            <a:spLocks noGrp="1"/>
          </p:cNvSpPr>
          <p:nvPr>
            <p:ph idx="1"/>
          </p:nvPr>
        </p:nvSpPr>
        <p:spPr>
          <a:xfrm>
            <a:off x="1043608" y="1600201"/>
            <a:ext cx="7643192" cy="2764904"/>
          </a:xfrm>
        </p:spPr>
        <p:txBody>
          <a:bodyPr>
            <a:noAutofit/>
          </a:bodyPr>
          <a:lstStyle/>
          <a:p>
            <a:pPr>
              <a:buClr>
                <a:srgbClr val="0070C0"/>
              </a:buClr>
            </a:pPr>
            <a:r>
              <a:rPr lang="en-GB" sz="2800" dirty="0"/>
              <a:t>Assists to identify clients’ unmet need for Family Planning and make client aware of FP</a:t>
            </a:r>
          </a:p>
          <a:p>
            <a:pPr>
              <a:buClr>
                <a:srgbClr val="0070C0"/>
              </a:buClr>
            </a:pPr>
            <a:r>
              <a:rPr lang="en-GB" sz="2800" dirty="0"/>
              <a:t>Facilitates integration of FP and other clinical services </a:t>
            </a:r>
          </a:p>
          <a:p>
            <a:pPr>
              <a:buClr>
                <a:srgbClr val="0070C0"/>
              </a:buClr>
            </a:pPr>
            <a:r>
              <a:rPr lang="en-GB" sz="2800" dirty="0"/>
              <a:t>Is a cost effective approach fo</a:t>
            </a:r>
            <a:r>
              <a:rPr lang="en-GB" sz="2800" dirty="0" smtClean="0"/>
              <a:t>r clients </a:t>
            </a:r>
          </a:p>
          <a:p>
            <a:pPr marL="0" indent="0">
              <a:buNone/>
            </a:pPr>
            <a:r>
              <a:rPr lang="en-US" dirty="0"/>
              <a:t> </a:t>
            </a:r>
            <a:endParaRPr lang="en-GB"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965140"/>
            <a:ext cx="676992" cy="756335"/>
          </a:xfrm>
          <a:prstGeom prst="rect">
            <a:avLst/>
          </a:prstGeom>
        </p:spPr>
      </p:pic>
      <p:sp>
        <p:nvSpPr>
          <p:cNvPr id="7" name="Slide Number Placeholder 6"/>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57552369"/>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normAutofit/>
          </a:bodyPr>
          <a:lstStyle/>
          <a:p>
            <a:r>
              <a:rPr lang="en-GB" sz="3600" b="1" i="1" dirty="0" smtClean="0">
                <a:effectLst>
                  <a:outerShdw blurRad="38100" dist="38100" dir="2700000" algn="tl">
                    <a:srgbClr val="000000">
                      <a:alpha val="43137"/>
                    </a:srgbClr>
                  </a:outerShdw>
                </a:effectLst>
                <a:latin typeface="Tekton Pro Cond" pitchFamily="34" charset="0"/>
              </a:rPr>
              <a:t>Benefits of PIFP</a:t>
            </a:r>
            <a:endParaRPr lang="en-GB" sz="3600" b="1" i="1" dirty="0">
              <a:effectLst>
                <a:outerShdw blurRad="38100" dist="38100" dir="2700000" algn="tl">
                  <a:srgbClr val="000000">
                    <a:alpha val="43137"/>
                  </a:srgbClr>
                </a:outerShdw>
              </a:effectLst>
              <a:latin typeface="Tekton Pro Cond" pitchFamily="34" charset="0"/>
            </a:endParaRPr>
          </a:p>
        </p:txBody>
      </p:sp>
      <p:sp>
        <p:nvSpPr>
          <p:cNvPr id="3" name="Content Placeholder 2"/>
          <p:cNvSpPr>
            <a:spLocks noGrp="1"/>
          </p:cNvSpPr>
          <p:nvPr>
            <p:ph idx="1"/>
          </p:nvPr>
        </p:nvSpPr>
        <p:spPr>
          <a:xfrm>
            <a:off x="827584" y="1124744"/>
            <a:ext cx="7744120" cy="4741987"/>
          </a:xfrm>
        </p:spPr>
        <p:txBody>
          <a:bodyPr>
            <a:normAutofit/>
          </a:bodyPr>
          <a:lstStyle/>
          <a:p>
            <a:pPr marL="0" indent="0">
              <a:buNone/>
            </a:pPr>
            <a:r>
              <a:rPr lang="en-GB" sz="2500" b="1" dirty="0" smtClean="0"/>
              <a:t>To Clients</a:t>
            </a:r>
          </a:p>
          <a:p>
            <a:pPr marL="457200" indent="-285750">
              <a:buClr>
                <a:srgbClr val="0070C0"/>
              </a:buClr>
            </a:pPr>
            <a:r>
              <a:rPr lang="en-US" sz="2500" dirty="0" smtClean="0">
                <a:solidFill>
                  <a:prstClr val="black"/>
                </a:solidFill>
              </a:rPr>
              <a:t>Client is able to determine his/her need for FP</a:t>
            </a:r>
          </a:p>
          <a:p>
            <a:pPr marL="457200" indent="-285750">
              <a:buClr>
                <a:srgbClr val="0070C0"/>
              </a:buClr>
            </a:pPr>
            <a:r>
              <a:rPr lang="en-US" sz="2500" dirty="0" smtClean="0">
                <a:solidFill>
                  <a:prstClr val="black"/>
                </a:solidFill>
              </a:rPr>
              <a:t>Is cost effective as client is able to get multiple services during the same visit</a:t>
            </a:r>
          </a:p>
          <a:p>
            <a:pPr marL="457200" indent="-285750">
              <a:buClr>
                <a:srgbClr val="0070C0"/>
              </a:buClr>
            </a:pPr>
            <a:r>
              <a:rPr lang="en-US" sz="2500" dirty="0" smtClean="0">
                <a:solidFill>
                  <a:prstClr val="black"/>
                </a:solidFill>
              </a:rPr>
              <a:t>Reduces </a:t>
            </a:r>
            <a:r>
              <a:rPr lang="en-US" sz="2500" dirty="0">
                <a:solidFill>
                  <a:prstClr val="black"/>
                </a:solidFill>
              </a:rPr>
              <a:t>risk of unwanted pregnancies</a:t>
            </a:r>
          </a:p>
          <a:p>
            <a:pPr marL="0" lvl="0" indent="0">
              <a:buNone/>
            </a:pPr>
            <a:r>
              <a:rPr lang="en-GB" sz="2500" b="1" dirty="0" smtClean="0"/>
              <a:t>To service providers </a:t>
            </a:r>
          </a:p>
          <a:p>
            <a:pPr>
              <a:buClr>
                <a:srgbClr val="0070C0"/>
              </a:buClr>
            </a:pPr>
            <a:r>
              <a:rPr lang="en-GB" sz="2500" dirty="0" smtClean="0">
                <a:solidFill>
                  <a:prstClr val="black"/>
                </a:solidFill>
              </a:rPr>
              <a:t>Assists to comprehensively meet client FP needs</a:t>
            </a:r>
          </a:p>
          <a:p>
            <a:pPr>
              <a:buClr>
                <a:srgbClr val="0070C0"/>
              </a:buClr>
            </a:pPr>
            <a:r>
              <a:rPr lang="en-US" sz="2500" dirty="0">
                <a:solidFill>
                  <a:prstClr val="black"/>
                </a:solidFill>
              </a:rPr>
              <a:t>Helps offer better quality service </a:t>
            </a:r>
          </a:p>
          <a:p>
            <a:pPr marL="0" lvl="0" indent="0">
              <a:buNone/>
            </a:pPr>
            <a:r>
              <a:rPr lang="en-GB" sz="2500" b="1" dirty="0" smtClean="0"/>
              <a:t>To health facility </a:t>
            </a:r>
          </a:p>
          <a:p>
            <a:pPr>
              <a:buClr>
                <a:srgbClr val="0070C0"/>
              </a:buClr>
            </a:pPr>
            <a:r>
              <a:rPr lang="en-US" sz="2500" dirty="0">
                <a:solidFill>
                  <a:prstClr val="black"/>
                </a:solidFill>
              </a:rPr>
              <a:t>Leads to increased FP uptake in all service </a:t>
            </a:r>
            <a:r>
              <a:rPr lang="en-US" sz="2500" dirty="0" smtClean="0">
                <a:solidFill>
                  <a:prstClr val="black"/>
                </a:solidFill>
              </a:rPr>
              <a:t>areas</a:t>
            </a:r>
          </a:p>
          <a:p>
            <a:pPr marL="0" indent="0">
              <a:buNone/>
            </a:pPr>
            <a:endParaRPr lang="en-GB" sz="2500" dirty="0">
              <a:solidFill>
                <a:prstClr val="black"/>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965140"/>
            <a:ext cx="676992" cy="756335"/>
          </a:xfrm>
          <a:prstGeom prst="rect">
            <a:avLst/>
          </a:prstGeom>
        </p:spPr>
      </p:pic>
      <p:sp>
        <p:nvSpPr>
          <p:cNvPr id="6" name="Slide Number Placeholder 5"/>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20488829"/>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48709" y="295751"/>
            <a:ext cx="5478198" cy="793062"/>
          </a:xfrm>
        </p:spPr>
        <p:txBody>
          <a:bodyPr>
            <a:normAutofit/>
          </a:bodyPr>
          <a:lstStyle/>
          <a:p>
            <a:r>
              <a:rPr lang="en-GB" sz="3600" b="1" i="1" dirty="0" smtClean="0">
                <a:effectLst>
                  <a:outerShdw blurRad="38100" dist="38100" dir="2700000" algn="tl">
                    <a:srgbClr val="000000">
                      <a:alpha val="43137"/>
                    </a:srgbClr>
                  </a:outerShdw>
                </a:effectLst>
                <a:latin typeface="Tekton Pro Cond" pitchFamily="34" charset="0"/>
              </a:rPr>
              <a:t>The PIFP Process</a:t>
            </a:r>
            <a:endParaRPr lang="en-GB" sz="3600" b="1" i="1" dirty="0">
              <a:effectLst>
                <a:outerShdw blurRad="38100" dist="38100" dir="2700000" algn="tl">
                  <a:srgbClr val="000000">
                    <a:alpha val="43137"/>
                  </a:srgbClr>
                </a:outerShdw>
              </a:effectLst>
              <a:latin typeface="Tekton Pro Cond" pitchFamily="34" charset="0"/>
            </a:endParaRPr>
          </a:p>
        </p:txBody>
      </p:sp>
      <p:graphicFrame>
        <p:nvGraphicFramePr>
          <p:cNvPr id="6" name="Diagram 5"/>
          <p:cNvGraphicFramePr/>
          <p:nvPr>
            <p:extLst/>
          </p:nvPr>
        </p:nvGraphicFramePr>
        <p:xfrm>
          <a:off x="1115617" y="1965540"/>
          <a:ext cx="6120680" cy="38397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3" name="Group 12"/>
          <p:cNvGrpSpPr/>
          <p:nvPr/>
        </p:nvGrpSpPr>
        <p:grpSpPr>
          <a:xfrm>
            <a:off x="6012160" y="1071704"/>
            <a:ext cx="2152835" cy="2051818"/>
            <a:chOff x="5220072" y="3284984"/>
            <a:chExt cx="3456384" cy="2990630"/>
          </a:xfrm>
        </p:grpSpPr>
        <p:pic>
          <p:nvPicPr>
            <p:cNvPr id="14" name="Picture 8" descr="http://l.thumbs.canstockphoto.com/canstock1647702.jpg"/>
            <p:cNvPicPr>
              <a:picLocks noChangeAspect="1" noChangeArrowheads="1"/>
            </p:cNvPicPr>
            <p:nvPr/>
          </p:nvPicPr>
          <p:blipFill rotWithShape="1">
            <a:blip r:embed="rId7">
              <a:extLst>
                <a:ext uri="{28A0092B-C50C-407E-A947-70E740481C1C}">
                  <a14:useLocalDpi xmlns:a14="http://schemas.microsoft.com/office/drawing/2010/main" val="0"/>
                </a:ext>
              </a:extLst>
            </a:blip>
            <a:srcRect l="23120" t="50000" r="-1"/>
            <a:stretch/>
          </p:blipFill>
          <p:spPr bwMode="auto">
            <a:xfrm>
              <a:off x="6013546" y="4013999"/>
              <a:ext cx="1671414" cy="121682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5652119" y="5229200"/>
              <a:ext cx="2729940" cy="8523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smtClean="0">
                  <a:ln>
                    <a:noFill/>
                  </a:ln>
                  <a:solidFill>
                    <a:prstClr val="black"/>
                  </a:solidFill>
                  <a:effectLst/>
                  <a:uLnTx/>
                  <a:uFillTx/>
                  <a:latin typeface="Arial" pitchFamily="34" charset="0"/>
                  <a:ea typeface="SimSun" pitchFamily="2" charset="-122"/>
                  <a:cs typeface="Arial" pitchFamily="34" charset="0"/>
                </a:rPr>
                <a:t>Ask me about FP</a:t>
              </a:r>
              <a:endParaRPr kumimoji="0" lang="en-GB" sz="1600" b="1" i="0" u="none" strike="noStrike" kern="1200" cap="none" spc="0" normalizeH="0" baseline="0" noProof="0" dirty="0">
                <a:ln>
                  <a:noFill/>
                </a:ln>
                <a:solidFill>
                  <a:prstClr val="black"/>
                </a:solidFill>
                <a:effectLst/>
                <a:uLnTx/>
                <a:uFillTx/>
                <a:latin typeface="Arial" pitchFamily="34" charset="0"/>
                <a:ea typeface="SimSun" pitchFamily="2" charset="-122"/>
                <a:cs typeface="Arial" pitchFamily="34" charset="0"/>
              </a:endParaRPr>
            </a:p>
          </p:txBody>
        </p:sp>
        <p:sp>
          <p:nvSpPr>
            <p:cNvPr id="16" name="Oval 15"/>
            <p:cNvSpPr/>
            <p:nvPr/>
          </p:nvSpPr>
          <p:spPr>
            <a:xfrm>
              <a:off x="5220072" y="3284984"/>
              <a:ext cx="3456384" cy="2990630"/>
            </a:xfrm>
            <a:prstGeom prst="ellipse">
              <a:avLst/>
            </a:prstGeom>
            <a:noFill/>
            <a:ln w="187325">
              <a:solidFill>
                <a:srgbClr val="FF5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6500746" y="3503995"/>
              <a:ext cx="1373307" cy="7402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50"/>
                  </a:solidFill>
                  <a:effectLst/>
                  <a:uLnTx/>
                  <a:uFillTx/>
                  <a:latin typeface="Calibri"/>
                  <a:ea typeface="+mn-ea"/>
                  <a:cs typeface="+mn-cs"/>
                </a:rPr>
                <a:t>PIFP</a:t>
              </a:r>
              <a:endParaRPr kumimoji="0" lang="en-GB" sz="1600" b="1" i="0" u="none" strike="noStrike" kern="1200" cap="none" spc="0" normalizeH="0" baseline="0" noProof="0" dirty="0">
                <a:ln>
                  <a:noFill/>
                </a:ln>
                <a:solidFill>
                  <a:srgbClr val="00B050"/>
                </a:solidFill>
                <a:effectLst/>
                <a:uLnTx/>
                <a:uFillTx/>
                <a:latin typeface="Calibri"/>
                <a:ea typeface="+mn-ea"/>
                <a:cs typeface="+mn-cs"/>
              </a:endParaRPr>
            </a:p>
          </p:txBody>
        </p:sp>
      </p:gr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1520" y="5965140"/>
            <a:ext cx="676992" cy="756335"/>
          </a:xfrm>
          <a:prstGeom prst="rect">
            <a:avLst/>
          </a:prstGeom>
        </p:spPr>
      </p:pic>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63546867"/>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i="1" dirty="0" smtClean="0">
                <a:effectLst>
                  <a:outerShdw blurRad="38100" dist="38100" dir="2700000" algn="tl">
                    <a:srgbClr val="000000">
                      <a:alpha val="43137"/>
                    </a:srgbClr>
                  </a:outerShdw>
                </a:effectLst>
                <a:latin typeface="Tekton Pro Cond" pitchFamily="34" charset="0"/>
              </a:rPr>
              <a:t>Screening Questions for FP need</a:t>
            </a:r>
            <a:endParaRPr lang="en-GB" sz="3600" i="1" dirty="0">
              <a:effectLst>
                <a:outerShdw blurRad="38100" dist="38100" dir="2700000" algn="tl">
                  <a:srgbClr val="000000">
                    <a:alpha val="43137"/>
                  </a:srgbClr>
                </a:outerShdw>
              </a:effectLst>
              <a:latin typeface="Tekton Pro Cond" pitchFamily="34" charset="0"/>
            </a:endParaRPr>
          </a:p>
        </p:txBody>
      </p:sp>
      <p:sp>
        <p:nvSpPr>
          <p:cNvPr id="3" name="Content Placeholder 2"/>
          <p:cNvSpPr>
            <a:spLocks noGrp="1"/>
          </p:cNvSpPr>
          <p:nvPr>
            <p:ph idx="1"/>
          </p:nvPr>
        </p:nvSpPr>
        <p:spPr>
          <a:xfrm>
            <a:off x="683568" y="1772816"/>
            <a:ext cx="7704856" cy="2869779"/>
          </a:xfrm>
        </p:spPr>
        <p:txBody>
          <a:bodyPr/>
          <a:lstStyle/>
          <a:p>
            <a:pPr marL="0" indent="0">
              <a:buClr>
                <a:srgbClr val="0070C0"/>
              </a:buClr>
              <a:buNone/>
            </a:pPr>
            <a:r>
              <a:rPr lang="en-GB" sz="2500" dirty="0" smtClean="0"/>
              <a:t>These set of guided questions help service provider quickly identify who needs FP information, counselling, service and/or referral</a:t>
            </a:r>
          </a:p>
          <a:p>
            <a:pPr lvl="1">
              <a:buClr>
                <a:srgbClr val="0070C0"/>
              </a:buClr>
              <a:buFont typeface="Arial" panose="020B0604020202020204" pitchFamily="34" charset="0"/>
              <a:buChar char="•"/>
            </a:pPr>
            <a:r>
              <a:rPr lang="en-GB" sz="1800" dirty="0" smtClean="0"/>
              <a:t>Q1 Do you have children ?</a:t>
            </a:r>
          </a:p>
          <a:p>
            <a:pPr lvl="1">
              <a:buClr>
                <a:srgbClr val="0070C0"/>
              </a:buClr>
              <a:buFont typeface="Arial" panose="020B0604020202020204" pitchFamily="34" charset="0"/>
              <a:buChar char="•"/>
            </a:pPr>
            <a:r>
              <a:rPr lang="en-GB" sz="1800" dirty="0" smtClean="0"/>
              <a:t>Q2 Would you like to have a child soon ?</a:t>
            </a:r>
          </a:p>
          <a:p>
            <a:pPr lvl="1">
              <a:buClr>
                <a:srgbClr val="0070C0"/>
              </a:buClr>
              <a:buFont typeface="Arial" panose="020B0604020202020204" pitchFamily="34" charset="0"/>
              <a:buChar char="•"/>
            </a:pPr>
            <a:r>
              <a:rPr lang="en-GB" sz="1800" dirty="0" smtClean="0"/>
              <a:t>Q3 Are you using any FP method?</a:t>
            </a:r>
          </a:p>
          <a:p>
            <a:pPr lvl="1">
              <a:buClr>
                <a:srgbClr val="0070C0"/>
              </a:buClr>
              <a:buFont typeface="Arial" panose="020B0604020202020204" pitchFamily="34" charset="0"/>
              <a:buChar char="•"/>
            </a:pPr>
            <a:r>
              <a:rPr lang="en-GB" sz="1800" dirty="0" smtClean="0"/>
              <a:t>Q4 Do you want to use an FP method? </a:t>
            </a:r>
            <a:r>
              <a:rPr lang="en-GB" sz="1800" i="1" dirty="0" smtClean="0"/>
              <a:t>(See screening job aid for details</a:t>
            </a:r>
            <a:r>
              <a:rPr lang="en-GB" sz="1800" dirty="0" smtClean="0"/>
              <a:t>)</a:t>
            </a:r>
            <a:endParaRPr lang="en-GB" sz="18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965140"/>
            <a:ext cx="676992" cy="756335"/>
          </a:xfrm>
          <a:prstGeom prst="rect">
            <a:avLst/>
          </a:prstGeom>
        </p:spPr>
      </p:pic>
      <p:sp>
        <p:nvSpPr>
          <p:cNvPr id="6" name="Slide Number Placeholder 5"/>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51012791"/>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08532"/>
          </a:xfrm>
        </p:spPr>
        <p:txBody>
          <a:bodyPr>
            <a:normAutofit/>
          </a:bodyPr>
          <a:lstStyle/>
          <a:p>
            <a:r>
              <a:rPr lang="en-GB" sz="3200" b="1" i="1" dirty="0" smtClean="0">
                <a:effectLst>
                  <a:outerShdw blurRad="38100" dist="38100" dir="2700000" algn="tl">
                    <a:srgbClr val="000000">
                      <a:alpha val="43137"/>
                    </a:srgbClr>
                  </a:outerShdw>
                </a:effectLst>
                <a:latin typeface="Tekton Pro Cond" pitchFamily="34" charset="0"/>
              </a:rPr>
              <a:t>Implementation of PIFP</a:t>
            </a:r>
            <a:endParaRPr lang="en-GB" sz="3200" b="1" i="1" dirty="0">
              <a:effectLst>
                <a:outerShdw blurRad="38100" dist="38100" dir="2700000" algn="tl">
                  <a:srgbClr val="000000">
                    <a:alpha val="43137"/>
                  </a:srgbClr>
                </a:outerShdw>
              </a:effectLst>
              <a:latin typeface="Tekton Pro Cond" pitchFamily="34" charset="0"/>
            </a:endParaRPr>
          </a:p>
        </p:txBody>
      </p:sp>
      <p:sp>
        <p:nvSpPr>
          <p:cNvPr id="3" name="Content Placeholder 2"/>
          <p:cNvSpPr>
            <a:spLocks noGrp="1"/>
          </p:cNvSpPr>
          <p:nvPr>
            <p:ph idx="1"/>
          </p:nvPr>
        </p:nvSpPr>
        <p:spPr>
          <a:xfrm>
            <a:off x="683568" y="1301934"/>
            <a:ext cx="7920880" cy="4464495"/>
          </a:xfrm>
        </p:spPr>
        <p:txBody>
          <a:bodyPr>
            <a:normAutofit fontScale="70000" lnSpcReduction="20000"/>
          </a:bodyPr>
          <a:lstStyle/>
          <a:p>
            <a:pPr marL="514350" indent="-514350">
              <a:buClr>
                <a:srgbClr val="0070C0"/>
              </a:buClr>
              <a:buFont typeface="+mj-lt"/>
              <a:buAutoNum type="arabicPeriod"/>
            </a:pPr>
            <a:r>
              <a:rPr lang="en-GB" dirty="0" smtClean="0"/>
              <a:t>Conduct whole-site orientation of health facility staff (clinical and non-clinical) on family planning</a:t>
            </a:r>
          </a:p>
          <a:p>
            <a:pPr marL="514350" indent="-514350">
              <a:buClr>
                <a:srgbClr val="0070C0"/>
              </a:buClr>
              <a:buFont typeface="+mj-lt"/>
              <a:buAutoNum type="arabicPeriod"/>
            </a:pPr>
            <a:r>
              <a:rPr lang="en-GB" dirty="0" smtClean="0"/>
              <a:t>Identify service areas within the facility where PIFP can be implemented </a:t>
            </a:r>
          </a:p>
          <a:p>
            <a:pPr marL="514350" indent="-514350">
              <a:buClr>
                <a:srgbClr val="0070C0"/>
              </a:buClr>
              <a:buFont typeface="+mj-lt"/>
              <a:buAutoNum type="arabicPeriod"/>
            </a:pPr>
            <a:r>
              <a:rPr lang="en-GB" dirty="0" smtClean="0"/>
              <a:t>Train service providers in these areas on PIFP approach including orientation on job-aids, data tools</a:t>
            </a:r>
            <a:r>
              <a:rPr lang="en-GB" dirty="0"/>
              <a:t> </a:t>
            </a:r>
            <a:r>
              <a:rPr lang="en-GB" dirty="0" smtClean="0"/>
              <a:t>and referral tools</a:t>
            </a:r>
          </a:p>
          <a:p>
            <a:pPr marL="514350" indent="-514350">
              <a:buClr>
                <a:srgbClr val="0070C0"/>
              </a:buClr>
              <a:buFont typeface="+mj-lt"/>
              <a:buAutoNum type="arabicPeriod"/>
            </a:pPr>
            <a:r>
              <a:rPr lang="en-GB" dirty="0" smtClean="0"/>
              <a:t>Provide supporting IEC materials, job aids, badges (“ask me about FP”)</a:t>
            </a:r>
          </a:p>
          <a:p>
            <a:pPr marL="514350" indent="-514350">
              <a:buClr>
                <a:srgbClr val="0070C0"/>
              </a:buClr>
              <a:buFont typeface="+mj-lt"/>
              <a:buAutoNum type="arabicPeriod"/>
            </a:pPr>
            <a:r>
              <a:rPr lang="en-GB" dirty="0" smtClean="0"/>
              <a:t>Identify a PIFP champion in the department /facility to fast-track implementation</a:t>
            </a:r>
          </a:p>
          <a:p>
            <a:pPr marL="514350" indent="-514350">
              <a:buClr>
                <a:srgbClr val="0070C0"/>
              </a:buClr>
              <a:buFont typeface="+mj-lt"/>
              <a:buAutoNum type="arabicPeriod"/>
            </a:pPr>
            <a:r>
              <a:rPr lang="en-GB" dirty="0" smtClean="0"/>
              <a:t>Conduct periodic trainee follow-up and mentorship visits to address service provider challenges</a:t>
            </a:r>
          </a:p>
          <a:p>
            <a:pPr marL="514350" indent="-514350">
              <a:buClr>
                <a:srgbClr val="0070C0"/>
              </a:buClr>
              <a:buFont typeface="+mj-lt"/>
              <a:buAutoNum type="arabicPeriod"/>
            </a:pPr>
            <a:r>
              <a:rPr lang="en-GB" dirty="0" smtClean="0"/>
              <a:t>Conduct supportive supervision for quality assurance </a:t>
            </a:r>
          </a:p>
          <a:p>
            <a:pPr marL="514350" indent="-514350">
              <a:buClr>
                <a:srgbClr val="0070C0"/>
              </a:buClr>
              <a:buFont typeface="+mj-lt"/>
              <a:buAutoNum type="arabicPeriod"/>
            </a:pPr>
            <a:r>
              <a:rPr lang="en-GB" dirty="0" smtClean="0"/>
              <a:t>Review records and track referrals to evaluate FP uptake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965140"/>
            <a:ext cx="676992" cy="756335"/>
          </a:xfrm>
          <a:prstGeom prst="rect">
            <a:avLst/>
          </a:prstGeom>
        </p:spPr>
      </p:pic>
      <p:sp>
        <p:nvSpPr>
          <p:cNvPr id="6" name="Slide Number Placeholder 5"/>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366882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bg1"/>
                </a:solidFill>
              </a:rPr>
              <a:t>Utilization of evidence-based </a:t>
            </a:r>
            <a:r>
              <a:rPr lang="en-US" b="1" dirty="0" smtClean="0">
                <a:solidFill>
                  <a:schemeClr val="bg1"/>
                </a:solidFill>
              </a:rPr>
              <a:t>information</a:t>
            </a:r>
            <a:endParaRPr lang="en-GB" dirty="0">
              <a:solidFill>
                <a:schemeClr val="bg1"/>
              </a:solidFill>
            </a:endParaRPr>
          </a:p>
        </p:txBody>
      </p:sp>
      <p:sp>
        <p:nvSpPr>
          <p:cNvPr id="5" name="Text Box 3"/>
          <p:cNvSpPr txBox="1">
            <a:spLocks noChangeArrowheads="1"/>
          </p:cNvSpPr>
          <p:nvPr/>
        </p:nvSpPr>
        <p:spPr bwMode="auto">
          <a:xfrm>
            <a:off x="3657600" y="1484784"/>
            <a:ext cx="1981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Research</a:t>
            </a:r>
          </a:p>
        </p:txBody>
      </p:sp>
      <p:sp>
        <p:nvSpPr>
          <p:cNvPr id="6" name="Text Box 4"/>
          <p:cNvSpPr txBox="1">
            <a:spLocks noChangeArrowheads="1"/>
          </p:cNvSpPr>
          <p:nvPr/>
        </p:nvSpPr>
        <p:spPr bwMode="auto">
          <a:xfrm>
            <a:off x="3810000" y="2286000"/>
            <a:ext cx="175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Evidence</a:t>
            </a:r>
          </a:p>
        </p:txBody>
      </p:sp>
      <p:sp>
        <p:nvSpPr>
          <p:cNvPr id="7" name="Text Box 5"/>
          <p:cNvSpPr txBox="1">
            <a:spLocks noChangeArrowheads="1"/>
          </p:cNvSpPr>
          <p:nvPr/>
        </p:nvSpPr>
        <p:spPr bwMode="auto">
          <a:xfrm>
            <a:off x="3657600" y="31242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Utilization</a:t>
            </a:r>
          </a:p>
        </p:txBody>
      </p:sp>
      <p:sp>
        <p:nvSpPr>
          <p:cNvPr id="8" name="Text Box 6"/>
          <p:cNvSpPr txBox="1">
            <a:spLocks noChangeArrowheads="1"/>
          </p:cNvSpPr>
          <p:nvPr/>
        </p:nvSpPr>
        <p:spPr bwMode="auto">
          <a:xfrm>
            <a:off x="4191000" y="3810000"/>
            <a:ext cx="930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MEC</a:t>
            </a:r>
          </a:p>
        </p:txBody>
      </p:sp>
      <p:sp>
        <p:nvSpPr>
          <p:cNvPr id="9" name="Text Box 7"/>
          <p:cNvSpPr txBox="1">
            <a:spLocks noChangeArrowheads="1"/>
          </p:cNvSpPr>
          <p:nvPr/>
        </p:nvSpPr>
        <p:spPr bwMode="auto">
          <a:xfrm>
            <a:off x="304800" y="4343400"/>
            <a:ext cx="25146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Policies/</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Strategies</a:t>
            </a:r>
          </a:p>
        </p:txBody>
      </p:sp>
      <p:sp>
        <p:nvSpPr>
          <p:cNvPr id="10" name="Text Box 8"/>
          <p:cNvSpPr txBox="1">
            <a:spLocks noChangeArrowheads="1"/>
          </p:cNvSpPr>
          <p:nvPr/>
        </p:nvSpPr>
        <p:spPr bwMode="auto">
          <a:xfrm>
            <a:off x="3048000" y="4648200"/>
            <a:ext cx="350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Standards/Guidelines</a:t>
            </a:r>
          </a:p>
        </p:txBody>
      </p:sp>
      <p:sp>
        <p:nvSpPr>
          <p:cNvPr id="11" name="Text Box 9"/>
          <p:cNvSpPr txBox="1">
            <a:spLocks noChangeArrowheads="1"/>
          </p:cNvSpPr>
          <p:nvPr/>
        </p:nvSpPr>
        <p:spPr bwMode="auto">
          <a:xfrm>
            <a:off x="6781800" y="46482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Job Aids</a:t>
            </a:r>
          </a:p>
        </p:txBody>
      </p:sp>
      <p:sp>
        <p:nvSpPr>
          <p:cNvPr id="12" name="Text Box 10"/>
          <p:cNvSpPr txBox="1">
            <a:spLocks noChangeArrowheads="1"/>
          </p:cNvSpPr>
          <p:nvPr/>
        </p:nvSpPr>
        <p:spPr bwMode="auto">
          <a:xfrm>
            <a:off x="3124200" y="5562600"/>
            <a:ext cx="3571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Calibri"/>
                <a:ea typeface="+mn-ea"/>
                <a:cs typeface="+mn-cs"/>
              </a:rPr>
              <a:t>Quality Health Services</a:t>
            </a:r>
          </a:p>
        </p:txBody>
      </p:sp>
      <p:sp>
        <p:nvSpPr>
          <p:cNvPr id="13" name="Line 11"/>
          <p:cNvSpPr>
            <a:spLocks noChangeShapeType="1"/>
          </p:cNvSpPr>
          <p:nvPr/>
        </p:nvSpPr>
        <p:spPr bwMode="auto">
          <a:xfrm>
            <a:off x="4648200" y="1981200"/>
            <a:ext cx="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Line 12"/>
          <p:cNvSpPr>
            <a:spLocks noChangeShapeType="1"/>
          </p:cNvSpPr>
          <p:nvPr/>
        </p:nvSpPr>
        <p:spPr bwMode="auto">
          <a:xfrm>
            <a:off x="4648200" y="2819400"/>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Line 13"/>
          <p:cNvSpPr>
            <a:spLocks noChangeShapeType="1"/>
          </p:cNvSpPr>
          <p:nvPr/>
        </p:nvSpPr>
        <p:spPr bwMode="auto">
          <a:xfrm>
            <a:off x="4648200" y="3581400"/>
            <a:ext cx="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Line 14"/>
          <p:cNvSpPr>
            <a:spLocks noChangeShapeType="1"/>
          </p:cNvSpPr>
          <p:nvPr/>
        </p:nvSpPr>
        <p:spPr bwMode="auto">
          <a:xfrm flipH="1">
            <a:off x="2743200" y="4114800"/>
            <a:ext cx="144780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Line 15"/>
          <p:cNvSpPr>
            <a:spLocks noChangeShapeType="1"/>
          </p:cNvSpPr>
          <p:nvPr/>
        </p:nvSpPr>
        <p:spPr bwMode="auto">
          <a:xfrm>
            <a:off x="5105400" y="4038600"/>
            <a:ext cx="213360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Line 16"/>
          <p:cNvSpPr>
            <a:spLocks noChangeShapeType="1"/>
          </p:cNvSpPr>
          <p:nvPr/>
        </p:nvSpPr>
        <p:spPr bwMode="auto">
          <a:xfrm>
            <a:off x="4648200" y="4191000"/>
            <a:ext cx="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Line 17"/>
          <p:cNvSpPr>
            <a:spLocks noChangeShapeType="1"/>
          </p:cNvSpPr>
          <p:nvPr/>
        </p:nvSpPr>
        <p:spPr bwMode="auto">
          <a:xfrm>
            <a:off x="2438400" y="5029200"/>
            <a:ext cx="106680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Line 18"/>
          <p:cNvSpPr>
            <a:spLocks noChangeShapeType="1"/>
          </p:cNvSpPr>
          <p:nvPr/>
        </p:nvSpPr>
        <p:spPr bwMode="auto">
          <a:xfrm>
            <a:off x="4648200" y="5181600"/>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Line 19"/>
          <p:cNvSpPr>
            <a:spLocks noChangeShapeType="1"/>
          </p:cNvSpPr>
          <p:nvPr/>
        </p:nvSpPr>
        <p:spPr bwMode="auto">
          <a:xfrm flipH="1">
            <a:off x="6629400" y="5181600"/>
            <a:ext cx="91440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5978182"/>
            <a:ext cx="676992" cy="756335"/>
          </a:xfrm>
          <a:prstGeom prst="rect">
            <a:avLst/>
          </a:prstGeom>
        </p:spPr>
      </p:pic>
      <p:sp>
        <p:nvSpPr>
          <p:cNvPr id="23" name="Slide Number Placeholder 2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93432551"/>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78396" y="260687"/>
            <a:ext cx="7787208" cy="740868"/>
          </a:xfrm>
        </p:spPr>
        <p:txBody>
          <a:bodyPr>
            <a:normAutofit/>
          </a:bodyPr>
          <a:lstStyle/>
          <a:p>
            <a:r>
              <a:rPr lang="en-GB" sz="3600" i="1" dirty="0" smtClean="0">
                <a:effectLst>
                  <a:outerShdw blurRad="38100" dist="38100" dir="2700000" algn="tl">
                    <a:srgbClr val="000000">
                      <a:alpha val="43137"/>
                    </a:srgbClr>
                  </a:outerShdw>
                </a:effectLst>
                <a:latin typeface="Tekton Pro Cond" pitchFamily="34" charset="0"/>
              </a:rPr>
              <a:t>Who can Provide PIFP</a:t>
            </a:r>
            <a:endParaRPr lang="en-GB" sz="3600" i="1" dirty="0">
              <a:effectLst>
                <a:outerShdw blurRad="38100" dist="38100" dir="2700000" algn="tl">
                  <a:srgbClr val="000000">
                    <a:alpha val="43137"/>
                  </a:srgbClr>
                </a:outerShdw>
              </a:effectLst>
              <a:latin typeface="Tekton Pro Cond" pitchFamily="34" charset="0"/>
            </a:endParaRPr>
          </a:p>
        </p:txBody>
      </p:sp>
      <p:graphicFrame>
        <p:nvGraphicFramePr>
          <p:cNvPr id="4" name="Content Placeholder 3"/>
          <p:cNvGraphicFramePr>
            <a:graphicFrameLocks noGrp="1"/>
          </p:cNvGraphicFramePr>
          <p:nvPr>
            <p:ph idx="1"/>
            <p:extLst/>
          </p:nvPr>
        </p:nvGraphicFramePr>
        <p:xfrm>
          <a:off x="678396" y="1268760"/>
          <a:ext cx="7787208" cy="4768474"/>
        </p:xfrm>
        <a:graphic>
          <a:graphicData uri="http://schemas.openxmlformats.org/drawingml/2006/table">
            <a:tbl>
              <a:tblPr firstRow="1" bandRow="1">
                <a:tableStyleId>{5C22544A-7EE6-4342-B048-85BDC9FD1C3A}</a:tableStyleId>
              </a:tblPr>
              <a:tblGrid>
                <a:gridCol w="1157300">
                  <a:extLst>
                    <a:ext uri="{9D8B030D-6E8A-4147-A177-3AD203B41FA5}">
                      <a16:colId xmlns:a16="http://schemas.microsoft.com/office/drawing/2014/main" val="20000"/>
                    </a:ext>
                  </a:extLst>
                </a:gridCol>
                <a:gridCol w="896602">
                  <a:extLst>
                    <a:ext uri="{9D8B030D-6E8A-4147-A177-3AD203B41FA5}">
                      <a16:colId xmlns:a16="http://schemas.microsoft.com/office/drawing/2014/main" val="20001"/>
                    </a:ext>
                  </a:extLst>
                </a:gridCol>
                <a:gridCol w="1090194">
                  <a:extLst>
                    <a:ext uri="{9D8B030D-6E8A-4147-A177-3AD203B41FA5}">
                      <a16:colId xmlns:a16="http://schemas.microsoft.com/office/drawing/2014/main" val="20002"/>
                    </a:ext>
                  </a:extLst>
                </a:gridCol>
                <a:gridCol w="885782">
                  <a:extLst>
                    <a:ext uri="{9D8B030D-6E8A-4147-A177-3AD203B41FA5}">
                      <a16:colId xmlns:a16="http://schemas.microsoft.com/office/drawing/2014/main" val="20003"/>
                    </a:ext>
                  </a:extLst>
                </a:gridCol>
                <a:gridCol w="953920">
                  <a:extLst>
                    <a:ext uri="{9D8B030D-6E8A-4147-A177-3AD203B41FA5}">
                      <a16:colId xmlns:a16="http://schemas.microsoft.com/office/drawing/2014/main" val="20004"/>
                    </a:ext>
                  </a:extLst>
                </a:gridCol>
                <a:gridCol w="1012268">
                  <a:extLst>
                    <a:ext uri="{9D8B030D-6E8A-4147-A177-3AD203B41FA5}">
                      <a16:colId xmlns:a16="http://schemas.microsoft.com/office/drawing/2014/main" val="20005"/>
                    </a:ext>
                  </a:extLst>
                </a:gridCol>
                <a:gridCol w="817741">
                  <a:extLst>
                    <a:ext uri="{9D8B030D-6E8A-4147-A177-3AD203B41FA5}">
                      <a16:colId xmlns:a16="http://schemas.microsoft.com/office/drawing/2014/main" val="20006"/>
                    </a:ext>
                  </a:extLst>
                </a:gridCol>
                <a:gridCol w="973401">
                  <a:extLst>
                    <a:ext uri="{9D8B030D-6E8A-4147-A177-3AD203B41FA5}">
                      <a16:colId xmlns:a16="http://schemas.microsoft.com/office/drawing/2014/main" val="20007"/>
                    </a:ext>
                  </a:extLst>
                </a:gridCol>
              </a:tblGrid>
              <a:tr h="726206">
                <a:tc>
                  <a:txBody>
                    <a:bodyPr/>
                    <a:lstStyle/>
                    <a:p>
                      <a:r>
                        <a:rPr lang="en-GB" sz="1400" b="1" dirty="0" smtClean="0"/>
                        <a:t>Provider/</a:t>
                      </a:r>
                      <a:r>
                        <a:rPr lang="en-GB" sz="1400" b="1" baseline="0" dirty="0" smtClean="0"/>
                        <a:t> Method</a:t>
                      </a:r>
                      <a:endParaRPr lang="en-GB" sz="1400" b="1" dirty="0"/>
                    </a:p>
                  </a:txBody>
                  <a:tcPr marL="87089" marR="87089"/>
                </a:tc>
                <a:tc>
                  <a:txBody>
                    <a:bodyPr/>
                    <a:lstStyle/>
                    <a:p>
                      <a:r>
                        <a:rPr lang="en-GB" sz="1400" b="1" dirty="0" smtClean="0"/>
                        <a:t>Male</a:t>
                      </a:r>
                      <a:r>
                        <a:rPr lang="en-GB" sz="1400" b="1" baseline="0" dirty="0" smtClean="0"/>
                        <a:t>/Female Condom</a:t>
                      </a:r>
                      <a:endParaRPr lang="en-GB" sz="1400" b="1" dirty="0"/>
                    </a:p>
                  </a:txBody>
                  <a:tcPr marL="87089" marR="87089"/>
                </a:tc>
                <a:tc>
                  <a:txBody>
                    <a:bodyPr/>
                    <a:lstStyle/>
                    <a:p>
                      <a:r>
                        <a:rPr lang="en-GB" sz="1400" b="1" dirty="0" smtClean="0"/>
                        <a:t>Pills (COCs,</a:t>
                      </a:r>
                      <a:r>
                        <a:rPr lang="en-GB" sz="1400" b="1" baseline="0" dirty="0" smtClean="0"/>
                        <a:t> POPs, ECs</a:t>
                      </a:r>
                      <a:r>
                        <a:rPr lang="en-GB" sz="1400" b="1" dirty="0" smtClean="0"/>
                        <a:t>)</a:t>
                      </a:r>
                      <a:endParaRPr lang="en-GB" sz="1400" b="1" dirty="0"/>
                    </a:p>
                  </a:txBody>
                  <a:tcPr marL="87089" marR="87089"/>
                </a:tc>
                <a:tc>
                  <a:txBody>
                    <a:bodyPr/>
                    <a:lstStyle/>
                    <a:p>
                      <a:r>
                        <a:rPr lang="en-GB" sz="1400" b="1" dirty="0" smtClean="0"/>
                        <a:t>LAM</a:t>
                      </a:r>
                      <a:endParaRPr lang="en-GB" sz="1400" b="1" dirty="0"/>
                    </a:p>
                  </a:txBody>
                  <a:tcPr marL="87089" marR="87089"/>
                </a:tc>
                <a:tc>
                  <a:txBody>
                    <a:bodyPr/>
                    <a:lstStyle/>
                    <a:p>
                      <a:r>
                        <a:rPr lang="en-GB" sz="1400" b="1" dirty="0" smtClean="0"/>
                        <a:t>Injectable </a:t>
                      </a:r>
                      <a:endParaRPr lang="en-GB" sz="1400" b="1" dirty="0"/>
                    </a:p>
                  </a:txBody>
                  <a:tcPr marL="87089" marR="87089"/>
                </a:tc>
                <a:tc>
                  <a:txBody>
                    <a:bodyPr/>
                    <a:lstStyle/>
                    <a:p>
                      <a:r>
                        <a:rPr lang="en-GB" sz="1400" b="1" dirty="0" smtClean="0"/>
                        <a:t>SDM</a:t>
                      </a:r>
                      <a:endParaRPr lang="en-GB" sz="1400" b="1" dirty="0"/>
                    </a:p>
                  </a:txBody>
                  <a:tcPr marL="87089" marR="87089"/>
                </a:tc>
                <a:tc>
                  <a:txBody>
                    <a:bodyPr/>
                    <a:lstStyle/>
                    <a:p>
                      <a:r>
                        <a:rPr lang="en-GB" sz="1400" b="1" dirty="0" smtClean="0"/>
                        <a:t>IUCD/Implants</a:t>
                      </a:r>
                      <a:endParaRPr lang="en-GB" sz="1400" b="1" dirty="0"/>
                    </a:p>
                  </a:txBody>
                  <a:tcPr marL="87089" marR="87089"/>
                </a:tc>
                <a:tc>
                  <a:txBody>
                    <a:bodyPr/>
                    <a:lstStyle/>
                    <a:p>
                      <a:r>
                        <a:rPr lang="en-GB" sz="1400" b="1" dirty="0" smtClean="0"/>
                        <a:t>Permanent method (BTL, NSV)</a:t>
                      </a:r>
                      <a:endParaRPr lang="en-GB" sz="1400" b="1" dirty="0"/>
                    </a:p>
                  </a:txBody>
                  <a:tcPr marL="87089" marR="87089"/>
                </a:tc>
                <a:extLst>
                  <a:ext uri="{0D108BD9-81ED-4DB2-BD59-A6C34878D82A}">
                    <a16:rowId xmlns:a16="http://schemas.microsoft.com/office/drawing/2014/main" val="10000"/>
                  </a:ext>
                </a:extLst>
              </a:tr>
              <a:tr h="590042">
                <a:tc>
                  <a:txBody>
                    <a:bodyPr/>
                    <a:lstStyle/>
                    <a:p>
                      <a:r>
                        <a:rPr lang="en-GB" sz="1200" b="1" dirty="0" smtClean="0"/>
                        <a:t>Medical Doctor</a:t>
                      </a:r>
                      <a:endParaRPr lang="en-GB" sz="1200" b="1" dirty="0"/>
                    </a:p>
                  </a:txBody>
                  <a:tcPr marL="87089" marR="87089"/>
                </a:tc>
                <a:tc>
                  <a:txBody>
                    <a:bodyPr/>
                    <a:lstStyle/>
                    <a:p>
                      <a:r>
                        <a:rPr lang="en-GB" sz="1100" dirty="0" smtClean="0"/>
                        <a:t>Info</a:t>
                      </a:r>
                      <a:r>
                        <a:rPr lang="en-GB" sz="1100" baseline="0" dirty="0" smtClean="0"/>
                        <a:t>, counsel &amp; Provide</a:t>
                      </a:r>
                      <a:endParaRPr lang="en-GB" sz="1100" dirty="0"/>
                    </a:p>
                  </a:txBody>
                  <a:tcPr marL="87089" marR="87089"/>
                </a:tc>
                <a:tc>
                  <a:txBody>
                    <a:bodyPr/>
                    <a:lstStyle/>
                    <a:p>
                      <a:r>
                        <a:rPr lang="en-GB" sz="1100" dirty="0" smtClean="0"/>
                        <a:t>Info</a:t>
                      </a:r>
                      <a:r>
                        <a:rPr lang="en-GB" sz="1100" baseline="0" dirty="0" smtClean="0"/>
                        <a:t>, counsel &amp; Provide</a:t>
                      </a:r>
                      <a:endParaRPr lang="en-GB" sz="1100" dirty="0"/>
                    </a:p>
                  </a:txBody>
                  <a:tcPr marL="87089" marR="87089"/>
                </a:tc>
                <a:tc>
                  <a:txBody>
                    <a:bodyPr/>
                    <a:lstStyle/>
                    <a:p>
                      <a:r>
                        <a:rPr lang="en-GB" sz="1100" dirty="0" smtClean="0"/>
                        <a:t>Info</a:t>
                      </a:r>
                      <a:r>
                        <a:rPr lang="en-GB" sz="1100" baseline="0" dirty="0" smtClean="0"/>
                        <a:t>, counsel &amp; Provide</a:t>
                      </a:r>
                      <a:endParaRPr lang="en-GB" sz="1100" dirty="0"/>
                    </a:p>
                  </a:txBody>
                  <a:tcPr marL="87089" marR="87089"/>
                </a:tc>
                <a:tc>
                  <a:txBody>
                    <a:bodyPr/>
                    <a:lstStyle/>
                    <a:p>
                      <a:r>
                        <a:rPr lang="en-GB" sz="1100" dirty="0" smtClean="0"/>
                        <a:t>Info</a:t>
                      </a:r>
                      <a:r>
                        <a:rPr lang="en-GB" sz="1100" baseline="0" dirty="0" smtClean="0"/>
                        <a:t>, counsel &amp; Provide</a:t>
                      </a:r>
                      <a:endParaRPr lang="en-GB" sz="1100" dirty="0"/>
                    </a:p>
                  </a:txBody>
                  <a:tcPr marL="87089" marR="87089"/>
                </a:tc>
                <a:tc>
                  <a:txBody>
                    <a:bodyPr/>
                    <a:lstStyle/>
                    <a:p>
                      <a:r>
                        <a:rPr lang="en-GB" sz="1100" dirty="0" smtClean="0"/>
                        <a:t>Info</a:t>
                      </a:r>
                      <a:r>
                        <a:rPr lang="en-GB" sz="1100" baseline="0" dirty="0" smtClean="0"/>
                        <a:t>, counsel &amp; Provide</a:t>
                      </a:r>
                      <a:endParaRPr lang="en-GB" sz="1100" dirty="0"/>
                    </a:p>
                  </a:txBody>
                  <a:tcPr marL="87089" marR="87089"/>
                </a:tc>
                <a:tc>
                  <a:txBody>
                    <a:bodyPr/>
                    <a:lstStyle/>
                    <a:p>
                      <a:r>
                        <a:rPr lang="en-GB" sz="1100" smtClean="0"/>
                        <a:t>Info</a:t>
                      </a:r>
                      <a:r>
                        <a:rPr lang="en-GB" sz="1100" baseline="0" smtClean="0"/>
                        <a:t>, counsel &amp; Provide</a:t>
                      </a:r>
                      <a:endParaRPr lang="en-GB" sz="1100" dirty="0"/>
                    </a:p>
                  </a:txBody>
                  <a:tcPr marL="87089" marR="87089"/>
                </a:tc>
                <a:tc>
                  <a:txBody>
                    <a:bodyPr/>
                    <a:lstStyle/>
                    <a:p>
                      <a:r>
                        <a:rPr lang="en-GB" sz="1100" dirty="0" smtClean="0"/>
                        <a:t>Info</a:t>
                      </a:r>
                      <a:r>
                        <a:rPr lang="en-GB" sz="1100" baseline="0" dirty="0" smtClean="0"/>
                        <a:t>, counsel &amp; Provide</a:t>
                      </a:r>
                      <a:endParaRPr lang="en-GB" sz="1100" dirty="0"/>
                    </a:p>
                  </a:txBody>
                  <a:tcPr marL="87089" marR="87089"/>
                </a:tc>
                <a:extLst>
                  <a:ext uri="{0D108BD9-81ED-4DB2-BD59-A6C34878D82A}">
                    <a16:rowId xmlns:a16="http://schemas.microsoft.com/office/drawing/2014/main" val="10001"/>
                  </a:ext>
                </a:extLst>
              </a:tr>
              <a:tr h="594192">
                <a:tc>
                  <a:txBody>
                    <a:bodyPr/>
                    <a:lstStyle/>
                    <a:p>
                      <a:r>
                        <a:rPr lang="en-GB" sz="1200" b="1" dirty="0" smtClean="0"/>
                        <a:t>Nurse/Midwife</a:t>
                      </a:r>
                      <a:endParaRPr lang="en-GB" sz="1200" b="1" dirty="0"/>
                    </a:p>
                  </a:txBody>
                  <a:tcPr marL="87089" marR="87089"/>
                </a:tc>
                <a:tc>
                  <a:txBody>
                    <a:bodyPr/>
                    <a:lstStyle/>
                    <a:p>
                      <a:r>
                        <a:rPr lang="en-GB" sz="1100" smtClean="0"/>
                        <a:t>Info</a:t>
                      </a:r>
                      <a:r>
                        <a:rPr lang="en-GB" sz="1100" baseline="0" smtClean="0"/>
                        <a:t>, counsel &amp; Provide</a:t>
                      </a:r>
                      <a:endParaRPr lang="en-GB" sz="1100" dirty="0"/>
                    </a:p>
                  </a:txBody>
                  <a:tcPr marL="87089" marR="87089"/>
                </a:tc>
                <a:tc>
                  <a:txBody>
                    <a:bodyPr/>
                    <a:lstStyle/>
                    <a:p>
                      <a:r>
                        <a:rPr lang="en-GB" sz="1100" dirty="0" smtClean="0"/>
                        <a:t>Info</a:t>
                      </a:r>
                      <a:r>
                        <a:rPr lang="en-GB" sz="1100" baseline="0" dirty="0" smtClean="0"/>
                        <a:t>, counsel &amp; Provide</a:t>
                      </a:r>
                      <a:endParaRPr lang="en-GB" sz="1100" dirty="0"/>
                    </a:p>
                  </a:txBody>
                  <a:tcPr marL="87089" marR="87089"/>
                </a:tc>
                <a:tc>
                  <a:txBody>
                    <a:bodyPr/>
                    <a:lstStyle/>
                    <a:p>
                      <a:r>
                        <a:rPr lang="en-GB" sz="1100" dirty="0" smtClean="0"/>
                        <a:t>Info</a:t>
                      </a:r>
                      <a:r>
                        <a:rPr lang="en-GB" sz="1100" baseline="0" dirty="0" smtClean="0"/>
                        <a:t>, counsel &amp; Provide</a:t>
                      </a:r>
                      <a:endParaRPr lang="en-GB" sz="1100" dirty="0"/>
                    </a:p>
                  </a:txBody>
                  <a:tcPr marL="87089" marR="87089"/>
                </a:tc>
                <a:tc>
                  <a:txBody>
                    <a:bodyPr/>
                    <a:lstStyle/>
                    <a:p>
                      <a:r>
                        <a:rPr lang="en-GB" sz="1100" dirty="0" smtClean="0"/>
                        <a:t>Info</a:t>
                      </a:r>
                      <a:r>
                        <a:rPr lang="en-GB" sz="1100" baseline="0" dirty="0" smtClean="0"/>
                        <a:t>, counsel &amp; Provide</a:t>
                      </a:r>
                      <a:endParaRPr lang="en-GB" sz="1100" dirty="0"/>
                    </a:p>
                  </a:txBody>
                  <a:tcPr marL="87089" marR="87089"/>
                </a:tc>
                <a:tc>
                  <a:txBody>
                    <a:bodyPr/>
                    <a:lstStyle/>
                    <a:p>
                      <a:r>
                        <a:rPr lang="en-GB" sz="1100" dirty="0" smtClean="0"/>
                        <a:t>Info</a:t>
                      </a:r>
                      <a:r>
                        <a:rPr lang="en-GB" sz="1100" baseline="0" dirty="0" smtClean="0"/>
                        <a:t>, counsel &amp; Provide</a:t>
                      </a:r>
                      <a:endParaRPr lang="en-GB" sz="1100" dirty="0"/>
                    </a:p>
                  </a:txBody>
                  <a:tcPr marL="87089" marR="87089"/>
                </a:tc>
                <a:tc>
                  <a:txBody>
                    <a:bodyPr/>
                    <a:lstStyle/>
                    <a:p>
                      <a:r>
                        <a:rPr lang="en-GB" sz="1100" dirty="0" smtClean="0"/>
                        <a:t>Info</a:t>
                      </a:r>
                      <a:r>
                        <a:rPr lang="en-GB" sz="1100" baseline="0" dirty="0" smtClean="0"/>
                        <a:t>, counsel &amp; Provide</a:t>
                      </a:r>
                      <a:endParaRPr lang="en-GB" sz="1100" dirty="0"/>
                    </a:p>
                  </a:txBody>
                  <a:tcPr marL="87089" marR="87089"/>
                </a:tc>
                <a:tc>
                  <a:txBody>
                    <a:bodyPr/>
                    <a:lstStyle/>
                    <a:p>
                      <a:r>
                        <a:rPr lang="en-GB" sz="1100" dirty="0" smtClean="0"/>
                        <a:t>Info,</a:t>
                      </a:r>
                      <a:r>
                        <a:rPr lang="en-GB" sz="1100" baseline="0" dirty="0" smtClean="0"/>
                        <a:t> counsel and refer</a:t>
                      </a:r>
                      <a:endParaRPr lang="en-GB" sz="1100" dirty="0"/>
                    </a:p>
                  </a:txBody>
                  <a:tcPr marL="87089" marR="87089"/>
                </a:tc>
                <a:extLst>
                  <a:ext uri="{0D108BD9-81ED-4DB2-BD59-A6C34878D82A}">
                    <a16:rowId xmlns:a16="http://schemas.microsoft.com/office/drawing/2014/main" val="10002"/>
                  </a:ext>
                </a:extLst>
              </a:tr>
              <a:tr h="594192">
                <a:tc>
                  <a:txBody>
                    <a:bodyPr/>
                    <a:lstStyle/>
                    <a:p>
                      <a:r>
                        <a:rPr lang="en-GB" sz="1200" b="1" dirty="0" smtClean="0"/>
                        <a:t>Clinical Officer</a:t>
                      </a:r>
                      <a:r>
                        <a:rPr lang="en-GB" sz="1200" b="1" baseline="0" dirty="0" smtClean="0"/>
                        <a:t> </a:t>
                      </a:r>
                      <a:endParaRPr lang="en-GB" sz="1200" b="1" dirty="0"/>
                    </a:p>
                  </a:txBody>
                  <a:tcPr marL="87089" marR="87089"/>
                </a:tc>
                <a:tc>
                  <a:txBody>
                    <a:bodyPr/>
                    <a:lstStyle/>
                    <a:p>
                      <a:r>
                        <a:rPr lang="en-GB" sz="1100" dirty="0" smtClean="0"/>
                        <a:t>Info</a:t>
                      </a:r>
                      <a:r>
                        <a:rPr lang="en-GB" sz="1100" baseline="0" dirty="0" smtClean="0"/>
                        <a:t>, counsel &amp; Provide</a:t>
                      </a:r>
                      <a:endParaRPr lang="en-GB" sz="1100" dirty="0"/>
                    </a:p>
                  </a:txBody>
                  <a:tcPr marL="87089" marR="87089"/>
                </a:tc>
                <a:tc>
                  <a:txBody>
                    <a:bodyPr/>
                    <a:lstStyle/>
                    <a:p>
                      <a:r>
                        <a:rPr lang="en-GB" sz="1100" dirty="0" smtClean="0"/>
                        <a:t>Info</a:t>
                      </a:r>
                      <a:r>
                        <a:rPr lang="en-GB" sz="1100" baseline="0" dirty="0" smtClean="0"/>
                        <a:t>, counsel &amp; Provide</a:t>
                      </a:r>
                      <a:endParaRPr lang="en-GB" sz="1100" dirty="0"/>
                    </a:p>
                  </a:txBody>
                  <a:tcPr marL="87089" marR="87089"/>
                </a:tc>
                <a:tc>
                  <a:txBody>
                    <a:bodyPr/>
                    <a:lstStyle/>
                    <a:p>
                      <a:r>
                        <a:rPr lang="en-GB" sz="1100" dirty="0" smtClean="0"/>
                        <a:t>Info</a:t>
                      </a:r>
                      <a:r>
                        <a:rPr lang="en-GB" sz="1100" baseline="0" dirty="0" smtClean="0"/>
                        <a:t>, counsel &amp; Provide</a:t>
                      </a:r>
                      <a:endParaRPr lang="en-GB" sz="1100" dirty="0"/>
                    </a:p>
                  </a:txBody>
                  <a:tcPr marL="87089" marR="87089"/>
                </a:tc>
                <a:tc>
                  <a:txBody>
                    <a:bodyPr/>
                    <a:lstStyle/>
                    <a:p>
                      <a:r>
                        <a:rPr lang="en-GB" sz="1100" dirty="0" smtClean="0"/>
                        <a:t>Info</a:t>
                      </a:r>
                      <a:r>
                        <a:rPr lang="en-GB" sz="1100" baseline="0" dirty="0" smtClean="0"/>
                        <a:t>, counsel &amp; Provide</a:t>
                      </a:r>
                      <a:endParaRPr lang="en-GB" sz="1100" dirty="0"/>
                    </a:p>
                  </a:txBody>
                  <a:tcPr marL="87089" marR="87089"/>
                </a:tc>
                <a:tc>
                  <a:txBody>
                    <a:bodyPr/>
                    <a:lstStyle/>
                    <a:p>
                      <a:r>
                        <a:rPr lang="en-GB" sz="1100" dirty="0" smtClean="0"/>
                        <a:t>Info</a:t>
                      </a:r>
                      <a:r>
                        <a:rPr lang="en-GB" sz="1100" baseline="0" dirty="0" smtClean="0"/>
                        <a:t>, counsel &amp; Provide</a:t>
                      </a:r>
                      <a:endParaRPr lang="en-GB" sz="1100" dirty="0"/>
                    </a:p>
                  </a:txBody>
                  <a:tcPr marL="87089" marR="87089"/>
                </a:tc>
                <a:tc>
                  <a:txBody>
                    <a:bodyPr/>
                    <a:lstStyle/>
                    <a:p>
                      <a:r>
                        <a:rPr lang="en-GB" sz="1100" dirty="0" smtClean="0"/>
                        <a:t>Info</a:t>
                      </a:r>
                      <a:r>
                        <a:rPr lang="en-GB" sz="1100" baseline="0" dirty="0" smtClean="0"/>
                        <a:t>, counsel &amp; Provide</a:t>
                      </a:r>
                      <a:endParaRPr lang="en-GB" sz="1100" dirty="0"/>
                    </a:p>
                  </a:txBody>
                  <a:tcPr marL="87089" marR="87089"/>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smtClean="0"/>
                        <a:t>Info,</a:t>
                      </a:r>
                      <a:r>
                        <a:rPr lang="en-GB" sz="1100" baseline="0" dirty="0" smtClean="0"/>
                        <a:t> counsel and refer</a:t>
                      </a:r>
                      <a:endParaRPr lang="en-GB" sz="1100" dirty="0" smtClean="0"/>
                    </a:p>
                    <a:p>
                      <a:endParaRPr lang="en-GB" sz="1100" dirty="0"/>
                    </a:p>
                  </a:txBody>
                  <a:tcPr marL="87089" marR="87089"/>
                </a:tc>
                <a:extLst>
                  <a:ext uri="{0D108BD9-81ED-4DB2-BD59-A6C34878D82A}">
                    <a16:rowId xmlns:a16="http://schemas.microsoft.com/office/drawing/2014/main" val="10003"/>
                  </a:ext>
                </a:extLst>
              </a:tr>
              <a:tr h="66695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smtClean="0"/>
                        <a:t>Pharmacy Staff </a:t>
                      </a:r>
                    </a:p>
                  </a:txBody>
                  <a:tcPr marL="87089" marR="87089"/>
                </a:tc>
                <a:tc>
                  <a:txBody>
                    <a:bodyPr/>
                    <a:lstStyle/>
                    <a:p>
                      <a:r>
                        <a:rPr lang="en-GB" sz="1100" dirty="0" smtClean="0"/>
                        <a:t>Info</a:t>
                      </a:r>
                      <a:r>
                        <a:rPr lang="en-GB" sz="1100" baseline="0" dirty="0" smtClean="0"/>
                        <a:t>, counsel &amp; Provide</a:t>
                      </a:r>
                      <a:endParaRPr lang="en-GB" sz="1100" dirty="0"/>
                    </a:p>
                  </a:txBody>
                  <a:tcPr marL="87089" marR="87089"/>
                </a:tc>
                <a:tc>
                  <a:txBody>
                    <a:bodyPr/>
                    <a:lstStyle/>
                    <a:p>
                      <a:r>
                        <a:rPr lang="en-GB" sz="1100" dirty="0" smtClean="0"/>
                        <a:t>Info</a:t>
                      </a:r>
                      <a:r>
                        <a:rPr lang="en-GB" sz="1100" baseline="0" dirty="0" smtClean="0"/>
                        <a:t>, counsel &amp; provide</a:t>
                      </a:r>
                      <a:endParaRPr lang="en-GB" sz="1100" dirty="0"/>
                    </a:p>
                  </a:txBody>
                  <a:tcPr marL="87089" marR="87089"/>
                </a:tc>
                <a:tc>
                  <a:txBody>
                    <a:bodyPr/>
                    <a:lstStyle/>
                    <a:p>
                      <a:r>
                        <a:rPr lang="en-GB" sz="1100" dirty="0" smtClean="0"/>
                        <a:t>Info</a:t>
                      </a:r>
                      <a:r>
                        <a:rPr lang="en-GB" sz="1100" baseline="0" dirty="0" smtClean="0"/>
                        <a:t>, counsel &amp; Provide</a:t>
                      </a:r>
                      <a:endParaRPr lang="en-GB" sz="1100" dirty="0"/>
                    </a:p>
                  </a:txBody>
                  <a:tcPr marL="87089" marR="87089"/>
                </a:tc>
                <a:tc>
                  <a:txBody>
                    <a:bodyPr/>
                    <a:lstStyle/>
                    <a:p>
                      <a:r>
                        <a:rPr lang="en-GB" sz="1100" dirty="0" smtClean="0"/>
                        <a:t>Info</a:t>
                      </a:r>
                      <a:r>
                        <a:rPr lang="en-GB" sz="1100" baseline="0" dirty="0" smtClean="0"/>
                        <a:t>, counsel, sell refer for injection</a:t>
                      </a:r>
                      <a:endParaRPr lang="en-GB" sz="1100" dirty="0"/>
                    </a:p>
                  </a:txBody>
                  <a:tcPr marL="87089" marR="87089"/>
                </a:tc>
                <a:tc>
                  <a:txBody>
                    <a:bodyPr/>
                    <a:lstStyle/>
                    <a:p>
                      <a:r>
                        <a:rPr lang="en-GB" sz="1100" dirty="0" smtClean="0"/>
                        <a:t>Info</a:t>
                      </a:r>
                      <a:r>
                        <a:rPr lang="en-GB" sz="1100" baseline="0" dirty="0" smtClean="0"/>
                        <a:t>, counsel &amp; Provide, refer </a:t>
                      </a:r>
                      <a:endParaRPr lang="en-GB" sz="1100" dirty="0"/>
                    </a:p>
                  </a:txBody>
                  <a:tcPr marL="87089" marR="87089"/>
                </a:tc>
                <a:tc>
                  <a:txBody>
                    <a:bodyPr/>
                    <a:lstStyle/>
                    <a:p>
                      <a:r>
                        <a:rPr lang="en-GB" sz="1100" dirty="0" smtClean="0"/>
                        <a:t>Info, counsel, sell</a:t>
                      </a:r>
                      <a:r>
                        <a:rPr lang="en-GB" sz="1100" baseline="0" dirty="0" smtClean="0"/>
                        <a:t>, refer </a:t>
                      </a:r>
                      <a:endParaRPr lang="en-GB" sz="1100" dirty="0"/>
                    </a:p>
                  </a:txBody>
                  <a:tcPr marL="87089" marR="87089"/>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smtClean="0"/>
                        <a:t>Info,</a:t>
                      </a:r>
                      <a:r>
                        <a:rPr lang="en-GB" sz="1100" baseline="0" dirty="0" smtClean="0"/>
                        <a:t> counsel and refer</a:t>
                      </a:r>
                      <a:endParaRPr lang="en-GB" sz="1100" dirty="0" smtClean="0"/>
                    </a:p>
                    <a:p>
                      <a:endParaRPr lang="en-GB" sz="1100" dirty="0"/>
                    </a:p>
                  </a:txBody>
                  <a:tcPr marL="87089" marR="87089"/>
                </a:tc>
                <a:extLst>
                  <a:ext uri="{0D108BD9-81ED-4DB2-BD59-A6C34878D82A}">
                    <a16:rowId xmlns:a16="http://schemas.microsoft.com/office/drawing/2014/main" val="10004"/>
                  </a:ext>
                </a:extLst>
              </a:tr>
              <a:tr h="81698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smtClean="0"/>
                        <a:t>Other </a:t>
                      </a:r>
                      <a:r>
                        <a:rPr lang="en-GB" sz="1200" b="1" baseline="0" dirty="0" smtClean="0"/>
                        <a:t> clinical staff (nutritionists, PHTs)</a:t>
                      </a:r>
                      <a:endParaRPr lang="en-GB" sz="1200" b="1" dirty="0" smtClean="0"/>
                    </a:p>
                  </a:txBody>
                  <a:tcPr marL="87089" marR="87089"/>
                </a:tc>
                <a:tc>
                  <a:txBody>
                    <a:bodyPr/>
                    <a:lstStyle/>
                    <a:p>
                      <a:endParaRPr lang="en-GB" sz="1100" dirty="0"/>
                    </a:p>
                  </a:txBody>
                  <a:tcPr marL="87089" marR="87089"/>
                </a:tc>
                <a:tc>
                  <a:txBody>
                    <a:bodyPr/>
                    <a:lstStyle/>
                    <a:p>
                      <a:endParaRPr lang="en-GB" sz="1100" dirty="0"/>
                    </a:p>
                  </a:txBody>
                  <a:tcPr marL="87089" marR="87089"/>
                </a:tc>
                <a:tc>
                  <a:txBody>
                    <a:bodyPr/>
                    <a:lstStyle/>
                    <a:p>
                      <a:endParaRPr lang="en-GB" sz="1100" dirty="0"/>
                    </a:p>
                  </a:txBody>
                  <a:tcPr marL="87089" marR="87089"/>
                </a:tc>
                <a:tc>
                  <a:txBody>
                    <a:bodyPr/>
                    <a:lstStyle/>
                    <a:p>
                      <a:endParaRPr lang="en-GB" sz="1100" dirty="0"/>
                    </a:p>
                  </a:txBody>
                  <a:tcPr marL="87089" marR="87089"/>
                </a:tc>
                <a:tc>
                  <a:txBody>
                    <a:bodyPr/>
                    <a:lstStyle/>
                    <a:p>
                      <a:endParaRPr lang="en-GB" sz="1100" dirty="0"/>
                    </a:p>
                  </a:txBody>
                  <a:tcPr marL="87089" marR="87089"/>
                </a:tc>
                <a:tc>
                  <a:txBody>
                    <a:bodyPr/>
                    <a:lstStyle/>
                    <a:p>
                      <a:endParaRPr lang="en-GB" sz="1100" dirty="0"/>
                    </a:p>
                  </a:txBody>
                  <a:tcPr marL="87089" marR="87089"/>
                </a:tc>
                <a:tc>
                  <a:txBody>
                    <a:bodyPr/>
                    <a:lstStyle/>
                    <a:p>
                      <a:endParaRPr lang="en-GB" sz="1100" dirty="0"/>
                    </a:p>
                  </a:txBody>
                  <a:tcPr marL="87089" marR="87089"/>
                </a:tc>
                <a:extLst>
                  <a:ext uri="{0D108BD9-81ED-4DB2-BD59-A6C34878D82A}">
                    <a16:rowId xmlns:a16="http://schemas.microsoft.com/office/drawing/2014/main" val="10005"/>
                  </a:ext>
                </a:extLst>
              </a:tr>
              <a:tr h="76396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smtClean="0"/>
                        <a:t>CHW</a:t>
                      </a:r>
                    </a:p>
                  </a:txBody>
                  <a:tcPr marL="87089" marR="87089"/>
                </a:tc>
                <a:tc>
                  <a:txBody>
                    <a:bodyPr/>
                    <a:lstStyle/>
                    <a:p>
                      <a:r>
                        <a:rPr lang="en-GB" sz="1100" dirty="0" smtClean="0"/>
                        <a:t>Info</a:t>
                      </a:r>
                      <a:r>
                        <a:rPr lang="en-GB" sz="1100" baseline="0" dirty="0" smtClean="0"/>
                        <a:t>, counsel &amp; Provide</a:t>
                      </a:r>
                      <a:endParaRPr lang="en-GB" sz="1100" dirty="0"/>
                    </a:p>
                  </a:txBody>
                  <a:tcPr marL="87089" marR="87089"/>
                </a:tc>
                <a:tc>
                  <a:txBody>
                    <a:bodyPr/>
                    <a:lstStyle/>
                    <a:p>
                      <a:r>
                        <a:rPr lang="en-GB" sz="1100" dirty="0" smtClean="0"/>
                        <a:t>Info</a:t>
                      </a:r>
                      <a:r>
                        <a:rPr lang="en-GB" sz="1100" baseline="0" dirty="0" smtClean="0"/>
                        <a:t>, counsel &amp; provide</a:t>
                      </a:r>
                      <a:endParaRPr lang="en-GB" sz="1100" dirty="0"/>
                    </a:p>
                  </a:txBody>
                  <a:tcPr marL="87089" marR="87089"/>
                </a:tc>
                <a:tc>
                  <a:txBody>
                    <a:bodyPr/>
                    <a:lstStyle/>
                    <a:p>
                      <a:r>
                        <a:rPr lang="en-GB" sz="1100" dirty="0" smtClean="0"/>
                        <a:t>Counsel</a:t>
                      </a:r>
                      <a:r>
                        <a:rPr lang="en-GB" sz="1100" baseline="0" dirty="0" smtClean="0"/>
                        <a:t>, support, refer</a:t>
                      </a:r>
                      <a:endParaRPr lang="en-GB" sz="1100" dirty="0"/>
                    </a:p>
                  </a:txBody>
                  <a:tcPr marL="87089" marR="87089"/>
                </a:tc>
                <a:tc>
                  <a:txBody>
                    <a:bodyPr/>
                    <a:lstStyle/>
                    <a:p>
                      <a:r>
                        <a:rPr lang="en-GB" sz="1100" dirty="0" smtClean="0"/>
                        <a:t>Info, Counsel &amp;</a:t>
                      </a:r>
                      <a:r>
                        <a:rPr lang="en-GB" sz="1100" baseline="0" dirty="0" smtClean="0"/>
                        <a:t> </a:t>
                      </a:r>
                      <a:r>
                        <a:rPr lang="en-GB" sz="1100" dirty="0" smtClean="0"/>
                        <a:t> refer</a:t>
                      </a:r>
                      <a:endParaRPr lang="en-GB" sz="1100" dirty="0"/>
                    </a:p>
                  </a:txBody>
                  <a:tcPr marL="87089" marR="87089"/>
                </a:tc>
                <a:tc>
                  <a:txBody>
                    <a:bodyPr/>
                    <a:lstStyle/>
                    <a:p>
                      <a:r>
                        <a:rPr lang="en-GB" sz="1100" dirty="0" smtClean="0"/>
                        <a:t>Info</a:t>
                      </a:r>
                      <a:r>
                        <a:rPr lang="en-GB" sz="1100" baseline="0" dirty="0" smtClean="0"/>
                        <a:t>, counsel, provide, refer</a:t>
                      </a:r>
                      <a:endParaRPr lang="en-GB" sz="1100" dirty="0"/>
                    </a:p>
                  </a:txBody>
                  <a:tcPr marL="87089" marR="87089"/>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smtClean="0"/>
                        <a:t>Info, Counsel &amp;  refer</a:t>
                      </a:r>
                    </a:p>
                    <a:p>
                      <a:endParaRPr lang="en-GB" sz="1100" dirty="0"/>
                    </a:p>
                  </a:txBody>
                  <a:tcPr marL="87089" marR="87089"/>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baseline="0" dirty="0" smtClean="0"/>
                        <a:t>Refer</a:t>
                      </a:r>
                      <a:endParaRPr lang="en-GB" sz="1100" dirty="0" smtClean="0"/>
                    </a:p>
                    <a:p>
                      <a:endParaRPr lang="en-GB" sz="1100" dirty="0"/>
                    </a:p>
                  </a:txBody>
                  <a:tcPr marL="87089" marR="87089"/>
                </a:tc>
                <a:extLst>
                  <a:ext uri="{0D108BD9-81ED-4DB2-BD59-A6C34878D82A}">
                    <a16:rowId xmlns:a16="http://schemas.microsoft.com/office/drawing/2014/main" val="10006"/>
                  </a:ext>
                </a:extLst>
              </a:tr>
            </a:tbl>
          </a:graphicData>
        </a:graphic>
      </p:graphicFrame>
      <p:sp>
        <p:nvSpPr>
          <p:cNvPr id="5" name="Rectangle 4"/>
          <p:cNvSpPr/>
          <p:nvPr/>
        </p:nvSpPr>
        <p:spPr>
          <a:xfrm>
            <a:off x="2158598" y="6453336"/>
            <a:ext cx="4394602"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smtClean="0">
                <a:ln>
                  <a:noFill/>
                </a:ln>
                <a:solidFill>
                  <a:prstClr val="black"/>
                </a:solidFill>
                <a:effectLst/>
                <a:uLnTx/>
                <a:uFillTx/>
                <a:latin typeface="Calibri"/>
                <a:ea typeface="+mn-ea"/>
                <a:cs typeface="+mn-cs"/>
              </a:rPr>
              <a:t>Adapted from Kenya National FP Guidelines</a:t>
            </a:r>
            <a:endParaRPr kumimoji="0" lang="en-US" sz="1400" b="1" i="1"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6093296"/>
            <a:ext cx="562280" cy="628179"/>
          </a:xfrm>
          <a:prstGeom prst="rect">
            <a:avLst/>
          </a:prstGeom>
        </p:spPr>
      </p:pic>
      <p:sp>
        <p:nvSpPr>
          <p:cNvPr id="7" name="Slide Number Placeholder 6"/>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29069446"/>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normAutofit/>
          </a:bodyPr>
          <a:lstStyle/>
          <a:p>
            <a:r>
              <a:rPr lang="en-US" sz="3600" i="1" dirty="0" smtClean="0">
                <a:effectLst>
                  <a:outerShdw blurRad="38100" dist="38100" dir="2700000" algn="tl">
                    <a:srgbClr val="000000">
                      <a:alpha val="43137"/>
                    </a:srgbClr>
                  </a:outerShdw>
                </a:effectLst>
                <a:latin typeface="Tekton Pro Cond" pitchFamily="34" charset="0"/>
              </a:rPr>
              <a:t>Possible Integration Areas </a:t>
            </a:r>
            <a:endParaRPr lang="en-GB" sz="3600" i="1" dirty="0">
              <a:effectLst>
                <a:outerShdw blurRad="38100" dist="38100" dir="2700000" algn="tl">
                  <a:srgbClr val="000000">
                    <a:alpha val="43137"/>
                  </a:srgbClr>
                </a:outerShdw>
              </a:effectLst>
              <a:latin typeface="Tekton Pro Cond" pitchFamily="34" charset="0"/>
            </a:endParaRPr>
          </a:p>
        </p:txBody>
      </p:sp>
      <p:sp>
        <p:nvSpPr>
          <p:cNvPr id="3" name="Content Placeholder 2"/>
          <p:cNvSpPr>
            <a:spLocks noGrp="1"/>
          </p:cNvSpPr>
          <p:nvPr>
            <p:ph idx="1"/>
          </p:nvPr>
        </p:nvSpPr>
        <p:spPr>
          <a:xfrm>
            <a:off x="323528" y="1484784"/>
            <a:ext cx="8640960" cy="3744416"/>
          </a:xfrm>
        </p:spPr>
        <p:txBody>
          <a:bodyPr>
            <a:normAutofit/>
          </a:bodyPr>
          <a:lstStyle/>
          <a:p>
            <a:pPr marL="0" indent="0">
              <a:buNone/>
            </a:pPr>
            <a:r>
              <a:rPr lang="en-US" sz="2800" dirty="0" smtClean="0"/>
              <a:t>Each health facility will decide the level of integration</a:t>
            </a:r>
          </a:p>
          <a:p>
            <a:pPr marL="0" indent="0">
              <a:buNone/>
            </a:pPr>
            <a:r>
              <a:rPr lang="en-US" sz="2800" dirty="0" smtClean="0"/>
              <a:t>Possible integration sites: </a:t>
            </a:r>
          </a:p>
          <a:p>
            <a:pPr lvl="2">
              <a:buClr>
                <a:srgbClr val="0070C0"/>
              </a:buClr>
            </a:pPr>
            <a:r>
              <a:rPr lang="en-US" sz="1400" dirty="0" smtClean="0"/>
              <a:t>MCH, </a:t>
            </a:r>
          </a:p>
          <a:p>
            <a:pPr lvl="2">
              <a:buClr>
                <a:srgbClr val="0070C0"/>
              </a:buClr>
            </a:pPr>
            <a:r>
              <a:rPr lang="en-US" sz="1400" dirty="0" smtClean="0"/>
              <a:t>HIV Counseling and Testing</a:t>
            </a:r>
          </a:p>
          <a:p>
            <a:pPr lvl="2">
              <a:buClr>
                <a:srgbClr val="0070C0"/>
              </a:buClr>
            </a:pPr>
            <a:r>
              <a:rPr lang="en-US" sz="1400" dirty="0" smtClean="0"/>
              <a:t>CCC, </a:t>
            </a:r>
          </a:p>
          <a:p>
            <a:pPr lvl="2">
              <a:buClr>
                <a:srgbClr val="0070C0"/>
              </a:buClr>
            </a:pPr>
            <a:r>
              <a:rPr lang="en-US" sz="1400" dirty="0" smtClean="0"/>
              <a:t>Out Patient Department, </a:t>
            </a:r>
          </a:p>
          <a:p>
            <a:pPr lvl="2">
              <a:buClr>
                <a:srgbClr val="0070C0"/>
              </a:buClr>
            </a:pPr>
            <a:r>
              <a:rPr lang="en-US" sz="1400" dirty="0" smtClean="0"/>
              <a:t>PAC, </a:t>
            </a:r>
          </a:p>
          <a:p>
            <a:pPr lvl="2">
              <a:buClr>
                <a:srgbClr val="0070C0"/>
              </a:buClr>
            </a:pPr>
            <a:r>
              <a:rPr lang="en-US" sz="1400" dirty="0" smtClean="0"/>
              <a:t>Maternity,</a:t>
            </a:r>
          </a:p>
          <a:p>
            <a:pPr lvl="2">
              <a:buClr>
                <a:srgbClr val="0070C0"/>
              </a:buClr>
            </a:pPr>
            <a:r>
              <a:rPr lang="en-US" sz="1400" dirty="0" smtClean="0"/>
              <a:t>TB clinic,</a:t>
            </a:r>
          </a:p>
          <a:p>
            <a:pPr lvl="2">
              <a:buClr>
                <a:srgbClr val="0070C0"/>
              </a:buClr>
            </a:pPr>
            <a:r>
              <a:rPr lang="en-US" sz="1400" dirty="0" smtClean="0"/>
              <a:t>ANC</a:t>
            </a:r>
            <a:r>
              <a:rPr lang="en-GB" dirty="0" smtClean="0"/>
              <a:t/>
            </a:r>
            <a:br>
              <a:rPr lang="en-GB" dirty="0" smtClean="0"/>
            </a:br>
            <a:endParaRPr lang="en-GB"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965140"/>
            <a:ext cx="676992" cy="756335"/>
          </a:xfrm>
          <a:prstGeom prst="rect">
            <a:avLst/>
          </a:prstGeom>
        </p:spPr>
      </p:pic>
      <p:sp>
        <p:nvSpPr>
          <p:cNvPr id="6" name="Slide Number Placeholder 5"/>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66282243"/>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a:bodyPr>
          <a:lstStyle/>
          <a:p>
            <a:r>
              <a:rPr lang="en-US" sz="3600" b="1" dirty="0" smtClean="0">
                <a:effectLst>
                  <a:outerShdw blurRad="38100" dist="38100" dir="2700000" algn="tl">
                    <a:srgbClr val="000000">
                      <a:alpha val="43137"/>
                    </a:srgbClr>
                  </a:outerShdw>
                </a:effectLst>
                <a:latin typeface="Tekton Pro Cond" pitchFamily="34" charset="0"/>
              </a:rPr>
              <a:t>Potential Challenges</a:t>
            </a:r>
            <a:endParaRPr lang="en-GB" sz="3600" b="1" dirty="0">
              <a:effectLst>
                <a:outerShdw blurRad="38100" dist="38100" dir="2700000" algn="tl">
                  <a:srgbClr val="000000">
                    <a:alpha val="43137"/>
                  </a:srgbClr>
                </a:outerShdw>
              </a:effectLst>
              <a:latin typeface="Tekton Pro Cond" pitchFamily="34" charset="0"/>
            </a:endParaRPr>
          </a:p>
        </p:txBody>
      </p:sp>
      <p:sp>
        <p:nvSpPr>
          <p:cNvPr id="3" name="Content Placeholder 2"/>
          <p:cNvSpPr>
            <a:spLocks noGrp="1"/>
          </p:cNvSpPr>
          <p:nvPr>
            <p:ph idx="1"/>
          </p:nvPr>
        </p:nvSpPr>
        <p:spPr>
          <a:xfrm>
            <a:off x="755576" y="1628800"/>
            <a:ext cx="7776864" cy="3718015"/>
          </a:xfrm>
        </p:spPr>
        <p:txBody>
          <a:bodyPr>
            <a:normAutofit/>
          </a:bodyPr>
          <a:lstStyle/>
          <a:p>
            <a:pPr>
              <a:buClr>
                <a:srgbClr val="0070C0"/>
              </a:buClr>
            </a:pPr>
            <a:r>
              <a:rPr lang="en-US" sz="2600" dirty="0" smtClean="0"/>
              <a:t>Increased workload for service providers-</a:t>
            </a:r>
            <a:r>
              <a:rPr lang="en-US" sz="2600" i="1" dirty="0" smtClean="0"/>
              <a:t>Increased uptake of FP will eventually reduce client load</a:t>
            </a:r>
          </a:p>
          <a:p>
            <a:pPr>
              <a:buClr>
                <a:srgbClr val="0070C0"/>
              </a:buClr>
            </a:pPr>
            <a:r>
              <a:rPr lang="en-US" sz="2600" dirty="0" smtClean="0"/>
              <a:t>Untrained service providers in FP </a:t>
            </a:r>
            <a:r>
              <a:rPr lang="en-US" sz="2600" i="1" dirty="0" smtClean="0"/>
              <a:t>provision-Routine</a:t>
            </a:r>
            <a:r>
              <a:rPr lang="en-US" sz="2600" dirty="0" smtClean="0"/>
              <a:t> </a:t>
            </a:r>
            <a:r>
              <a:rPr lang="en-US" sz="2600" i="1" dirty="0" smtClean="0"/>
              <a:t>CMEs will update all service providers in FP</a:t>
            </a:r>
          </a:p>
          <a:p>
            <a:pPr>
              <a:buClr>
                <a:srgbClr val="0070C0"/>
              </a:buClr>
            </a:pPr>
            <a:r>
              <a:rPr lang="en-US" sz="2600" dirty="0" smtClean="0"/>
              <a:t>Increased time taken with one patient-</a:t>
            </a:r>
            <a:r>
              <a:rPr lang="en-US" sz="2600" i="1" dirty="0" smtClean="0"/>
              <a:t>will eventually reduce client load</a:t>
            </a:r>
          </a:p>
          <a:p>
            <a:pPr>
              <a:buClr>
                <a:srgbClr val="0070C0"/>
              </a:buClr>
            </a:pPr>
            <a:r>
              <a:rPr lang="en-US" sz="2600" dirty="0" smtClean="0"/>
              <a:t>No registers to collect FP data-</a:t>
            </a:r>
            <a:r>
              <a:rPr lang="en-US" sz="2600" i="1" dirty="0" smtClean="0"/>
              <a:t>Tupange to provide tools for data collection and orientation on the same</a:t>
            </a:r>
            <a:endParaRPr lang="en-GB" sz="2600" i="1"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965140"/>
            <a:ext cx="676992" cy="756335"/>
          </a:xfrm>
          <a:prstGeom prst="rect">
            <a:avLst/>
          </a:prstGeom>
        </p:spPr>
      </p:pic>
      <p:sp>
        <p:nvSpPr>
          <p:cNvPr id="6" name="Slide Number Placeholder 5"/>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07706609"/>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i="1" dirty="0" smtClean="0">
                <a:effectLst>
                  <a:outerShdw blurRad="38100" dist="38100" dir="2700000" algn="tl">
                    <a:srgbClr val="000000">
                      <a:alpha val="43137"/>
                    </a:srgbClr>
                  </a:outerShdw>
                </a:effectLst>
                <a:latin typeface="Tekton Pro Cond" pitchFamily="34" charset="0"/>
              </a:rPr>
              <a:t>Monitoring and data collection</a:t>
            </a:r>
            <a:endParaRPr lang="en-GB" sz="3600" i="1" dirty="0">
              <a:effectLst>
                <a:outerShdw blurRad="38100" dist="38100" dir="2700000" algn="tl">
                  <a:srgbClr val="000000">
                    <a:alpha val="43137"/>
                  </a:srgbClr>
                </a:outerShdw>
              </a:effectLst>
              <a:latin typeface="Tekton Pro Cond" pitchFamily="34" charset="0"/>
            </a:endParaRPr>
          </a:p>
        </p:txBody>
      </p:sp>
      <p:sp>
        <p:nvSpPr>
          <p:cNvPr id="3" name="Content Placeholder 2"/>
          <p:cNvSpPr>
            <a:spLocks noGrp="1"/>
          </p:cNvSpPr>
          <p:nvPr>
            <p:ph idx="1"/>
          </p:nvPr>
        </p:nvSpPr>
        <p:spPr>
          <a:xfrm>
            <a:off x="539552" y="1783357"/>
            <a:ext cx="8147248" cy="2653755"/>
          </a:xfrm>
        </p:spPr>
        <p:txBody>
          <a:bodyPr/>
          <a:lstStyle/>
          <a:p>
            <a:pPr>
              <a:buClr>
                <a:srgbClr val="0070C0"/>
              </a:buClr>
            </a:pPr>
            <a:r>
              <a:rPr lang="en-US" sz="3000" dirty="0" smtClean="0"/>
              <a:t>Number of clients receiving FP at various service points</a:t>
            </a:r>
          </a:p>
          <a:p>
            <a:pPr>
              <a:buClr>
                <a:srgbClr val="0070C0"/>
              </a:buClr>
            </a:pPr>
            <a:r>
              <a:rPr lang="en-US" sz="3000" dirty="0" smtClean="0"/>
              <a:t>Number of patients being referred for FP from specific service points (within and outside the facility)</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965140"/>
            <a:ext cx="676992" cy="756335"/>
          </a:xfrm>
          <a:prstGeom prst="rect">
            <a:avLst/>
          </a:prstGeom>
        </p:spPr>
      </p:pic>
      <p:sp>
        <p:nvSpPr>
          <p:cNvPr id="6" name="Slide Number Placeholder 5"/>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33904907"/>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0" y="2060848"/>
            <a:ext cx="9144000" cy="172819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ctrTitle"/>
          </p:nvPr>
        </p:nvSpPr>
        <p:spPr>
          <a:xfrm>
            <a:off x="611560" y="2204864"/>
            <a:ext cx="7772400" cy="1470025"/>
          </a:xfrm>
        </p:spPr>
        <p:txBody>
          <a:bodyPr>
            <a:normAutofit/>
          </a:bodyPr>
          <a:lstStyle/>
          <a:p>
            <a:r>
              <a:rPr lang="en-GB" sz="6000" i="1" dirty="0" smtClean="0">
                <a:solidFill>
                  <a:schemeClr val="bg1"/>
                </a:solidFill>
                <a:effectLst>
                  <a:outerShdw blurRad="38100" dist="38100" dir="2700000" algn="tl">
                    <a:srgbClr val="000000">
                      <a:alpha val="43137"/>
                    </a:srgbClr>
                  </a:outerShdw>
                </a:effectLst>
                <a:latin typeface="Tekton Pro Cond" pitchFamily="34" charset="0"/>
              </a:rPr>
              <a:t>Infection Prevention </a:t>
            </a:r>
            <a:endParaRPr lang="en-GB" sz="6000" i="1" dirty="0">
              <a:solidFill>
                <a:schemeClr val="bg1"/>
              </a:solidFill>
              <a:effectLst>
                <a:outerShdw blurRad="38100" dist="38100" dir="2700000" algn="tl">
                  <a:srgbClr val="000000">
                    <a:alpha val="43137"/>
                  </a:srgbClr>
                </a:outerShdw>
              </a:effectLst>
              <a:latin typeface="Tekton Pro Cond"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9412" y="3645024"/>
            <a:ext cx="5171759" cy="270631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3888" y="332656"/>
            <a:ext cx="1253056" cy="1399913"/>
          </a:xfrm>
          <a:prstGeom prst="rect">
            <a:avLst/>
          </a:prstGeom>
        </p:spPr>
      </p:pic>
    </p:spTree>
    <p:extLst>
      <p:ext uri="{BB962C8B-B14F-4D97-AF65-F5344CB8AC3E}">
        <p14:creationId xmlns:p14="http://schemas.microsoft.com/office/powerpoint/2010/main" val="1115100054"/>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332656"/>
            <a:ext cx="8229600" cy="783381"/>
          </a:xfrm>
        </p:spPr>
        <p:txBody>
          <a:bodyPr>
            <a:normAutofit/>
          </a:bodyPr>
          <a:lstStyle/>
          <a:p>
            <a:r>
              <a:rPr lang="en-GB" sz="4000" b="1" i="1" dirty="0" smtClean="0">
                <a:effectLst>
                  <a:outerShdw blurRad="38100" dist="38100" dir="2700000" algn="tl">
                    <a:srgbClr val="000000">
                      <a:alpha val="43137"/>
                    </a:srgbClr>
                  </a:outerShdw>
                </a:effectLst>
                <a:latin typeface="Tekton Pro Cond" pitchFamily="34" charset="0"/>
              </a:rPr>
              <a:t>Infection Prevention </a:t>
            </a:r>
            <a:endParaRPr lang="en-GB" sz="4000" b="1" i="1" dirty="0">
              <a:effectLst>
                <a:outerShdw blurRad="38100" dist="38100" dir="2700000" algn="tl">
                  <a:srgbClr val="000000">
                    <a:alpha val="43137"/>
                  </a:srgbClr>
                </a:outerShdw>
              </a:effectLst>
              <a:latin typeface="Tekton Pro Cond" pitchFamily="34" charset="0"/>
            </a:endParaRPr>
          </a:p>
        </p:txBody>
      </p:sp>
      <p:sp>
        <p:nvSpPr>
          <p:cNvPr id="3" name="Content Placeholder 2"/>
          <p:cNvSpPr>
            <a:spLocks noGrp="1"/>
          </p:cNvSpPr>
          <p:nvPr>
            <p:ph idx="1"/>
          </p:nvPr>
        </p:nvSpPr>
        <p:spPr>
          <a:xfrm>
            <a:off x="323528" y="1600200"/>
            <a:ext cx="8363272" cy="3268960"/>
          </a:xfrm>
        </p:spPr>
        <p:txBody>
          <a:bodyPr/>
          <a:lstStyle/>
          <a:p>
            <a:pPr marL="0" indent="0">
              <a:buNone/>
            </a:pPr>
            <a:r>
              <a:rPr lang="en-US" sz="2700" dirty="0" smtClean="0"/>
              <a:t>IP in </a:t>
            </a:r>
            <a:r>
              <a:rPr lang="en-US" sz="2700" dirty="0"/>
              <a:t>RH and health care facilities has two </a:t>
            </a:r>
            <a:r>
              <a:rPr lang="en-US" sz="2700" dirty="0" smtClean="0"/>
              <a:t>objectives</a:t>
            </a:r>
            <a:r>
              <a:rPr lang="en-US" sz="2700" dirty="0"/>
              <a:t>: </a:t>
            </a:r>
            <a:endParaRPr lang="en-US" sz="2700" dirty="0" smtClean="0"/>
          </a:p>
          <a:p>
            <a:pPr lvl="1">
              <a:buClr>
                <a:srgbClr val="0070C0"/>
              </a:buClr>
            </a:pPr>
            <a:r>
              <a:rPr lang="en-US" sz="2400" dirty="0" smtClean="0"/>
              <a:t>To </a:t>
            </a:r>
            <a:r>
              <a:rPr lang="en-US" sz="2400" dirty="0"/>
              <a:t>prevent major post-operative infections </a:t>
            </a:r>
            <a:r>
              <a:rPr lang="en-US" sz="2400" dirty="0" smtClean="0"/>
              <a:t>when providing </a:t>
            </a:r>
            <a:r>
              <a:rPr lang="en-US" sz="2400" dirty="0"/>
              <a:t>clinical contraceptive methods (e.g., IUCDs, </a:t>
            </a:r>
            <a:r>
              <a:rPr lang="en-US" sz="2400" dirty="0" smtClean="0"/>
              <a:t>Injectables, implants</a:t>
            </a:r>
            <a:r>
              <a:rPr lang="en-US" sz="2400" dirty="0"/>
              <a:t>, and male and female voluntary </a:t>
            </a:r>
            <a:r>
              <a:rPr lang="en-US" sz="2400" dirty="0" smtClean="0"/>
              <a:t>sterilization); </a:t>
            </a:r>
            <a:r>
              <a:rPr lang="en-US" sz="2400" dirty="0"/>
              <a:t>and </a:t>
            </a:r>
          </a:p>
          <a:p>
            <a:pPr lvl="1">
              <a:buClr>
                <a:srgbClr val="0070C0"/>
              </a:buClr>
            </a:pPr>
            <a:r>
              <a:rPr lang="en-US" sz="2400" dirty="0" smtClean="0"/>
              <a:t>Prevent </a:t>
            </a:r>
            <a:r>
              <a:rPr lang="en-US" sz="2400" dirty="0"/>
              <a:t>the transmission of serious diseases, such as hepatitis </a:t>
            </a:r>
            <a:r>
              <a:rPr lang="en-US" sz="2400" dirty="0" smtClean="0"/>
              <a:t>B and </a:t>
            </a:r>
            <a:r>
              <a:rPr lang="en-US" sz="2400" dirty="0"/>
              <a:t>HIV, not only to clients, but also to service providers and staff</a:t>
            </a:r>
            <a:endParaRPr lang="en-GB" sz="24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965140"/>
            <a:ext cx="676992" cy="756335"/>
          </a:xfrm>
          <a:prstGeom prst="rect">
            <a:avLst/>
          </a:prstGeom>
        </p:spPr>
      </p:pic>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99105271"/>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5496" y="116632"/>
            <a:ext cx="8964488" cy="1143000"/>
          </a:xfrm>
        </p:spPr>
        <p:txBody>
          <a:bodyPr>
            <a:noAutofit/>
          </a:bodyPr>
          <a:lstStyle/>
          <a:p>
            <a:r>
              <a:rPr lang="en-GB" sz="3600" i="1" dirty="0" smtClean="0">
                <a:effectLst>
                  <a:outerShdw blurRad="38100" dist="38100" dir="2700000" algn="tl">
                    <a:srgbClr val="000000">
                      <a:alpha val="43137"/>
                    </a:srgbClr>
                  </a:outerShdw>
                </a:effectLst>
                <a:latin typeface="Tekton Pro Cond" pitchFamily="34" charset="0"/>
              </a:rPr>
              <a:t>Recommended IP practices for FP providers</a:t>
            </a:r>
            <a:endParaRPr lang="en-GB" sz="3600" i="1" dirty="0">
              <a:effectLst>
                <a:outerShdw blurRad="38100" dist="38100" dir="2700000" algn="tl">
                  <a:srgbClr val="000000">
                    <a:alpha val="43137"/>
                  </a:srgbClr>
                </a:outerShdw>
              </a:effectLst>
              <a:latin typeface="Tekton Pro Cond" pitchFamily="34" charset="0"/>
            </a:endParaRPr>
          </a:p>
        </p:txBody>
      </p:sp>
      <p:sp>
        <p:nvSpPr>
          <p:cNvPr id="3" name="Content Placeholder 2"/>
          <p:cNvSpPr>
            <a:spLocks noGrp="1"/>
          </p:cNvSpPr>
          <p:nvPr>
            <p:ph idx="1"/>
          </p:nvPr>
        </p:nvSpPr>
        <p:spPr>
          <a:xfrm>
            <a:off x="755576" y="1628801"/>
            <a:ext cx="7776864" cy="4176464"/>
          </a:xfrm>
        </p:spPr>
        <p:txBody>
          <a:bodyPr/>
          <a:lstStyle/>
          <a:p>
            <a:pPr>
              <a:buClr>
                <a:srgbClr val="0070C0"/>
              </a:buClr>
            </a:pPr>
            <a:r>
              <a:rPr lang="en-US" sz="2000" dirty="0" smtClean="0"/>
              <a:t>Consider </a:t>
            </a:r>
            <a:r>
              <a:rPr lang="en-US" sz="2000" dirty="0"/>
              <a:t>every person (client or staff) </a:t>
            </a:r>
            <a:r>
              <a:rPr lang="en-US" sz="2000" b="1" dirty="0"/>
              <a:t>potentially infectious</a:t>
            </a:r>
            <a:r>
              <a:rPr lang="en-US" sz="2000" dirty="0"/>
              <a:t>.</a:t>
            </a:r>
          </a:p>
          <a:p>
            <a:pPr>
              <a:buClr>
                <a:srgbClr val="0070C0"/>
              </a:buClr>
            </a:pPr>
            <a:r>
              <a:rPr lang="en-US" sz="2000" b="1" dirty="0" smtClean="0"/>
              <a:t>Wash </a:t>
            </a:r>
            <a:r>
              <a:rPr lang="en-US" sz="2000" b="1" dirty="0"/>
              <a:t>hands</a:t>
            </a:r>
            <a:r>
              <a:rPr lang="en-US" sz="2000" dirty="0"/>
              <a:t>. This is the most practical procedure for </a:t>
            </a:r>
            <a:r>
              <a:rPr lang="en-US" sz="2000" dirty="0" smtClean="0"/>
              <a:t>preventing </a:t>
            </a:r>
            <a:r>
              <a:rPr lang="en-GB" sz="2000" dirty="0" smtClean="0"/>
              <a:t>cross-contamination </a:t>
            </a:r>
            <a:r>
              <a:rPr lang="en-GB" sz="2000" dirty="0"/>
              <a:t>(person to person).</a:t>
            </a:r>
          </a:p>
          <a:p>
            <a:pPr>
              <a:buClr>
                <a:srgbClr val="0070C0"/>
              </a:buClr>
            </a:pPr>
            <a:r>
              <a:rPr lang="en-US" sz="2000" b="1" dirty="0" smtClean="0"/>
              <a:t>Wear </a:t>
            </a:r>
            <a:r>
              <a:rPr lang="en-US" sz="2000" b="1" dirty="0"/>
              <a:t>gloves </a:t>
            </a:r>
            <a:r>
              <a:rPr lang="en-US" sz="2000" dirty="0"/>
              <a:t>before touching anything wet, such as broken </a:t>
            </a:r>
            <a:r>
              <a:rPr lang="en-US" sz="2000" dirty="0" smtClean="0"/>
              <a:t>skin, mucous </a:t>
            </a:r>
            <a:r>
              <a:rPr lang="en-US" sz="2000" dirty="0"/>
              <a:t>membranes, blood, or other body </a:t>
            </a:r>
            <a:r>
              <a:rPr lang="en-US" sz="2000" dirty="0" smtClean="0"/>
              <a:t>fluids </a:t>
            </a:r>
            <a:r>
              <a:rPr lang="en-US" sz="2000" dirty="0"/>
              <a:t>(secretions </a:t>
            </a:r>
            <a:r>
              <a:rPr lang="en-US" sz="2000" dirty="0" smtClean="0"/>
              <a:t>or excretions</a:t>
            </a:r>
            <a:r>
              <a:rPr lang="en-US" sz="2000" dirty="0"/>
              <a:t>); soiled instruments; and other items</a:t>
            </a:r>
            <a:r>
              <a:rPr lang="en-US" sz="2000" dirty="0" smtClean="0"/>
              <a:t>.</a:t>
            </a:r>
          </a:p>
          <a:p>
            <a:pPr>
              <a:buClr>
                <a:srgbClr val="0070C0"/>
              </a:buClr>
            </a:pPr>
            <a:r>
              <a:rPr lang="en-US" sz="2000" b="1" dirty="0" smtClean="0"/>
              <a:t>Use </a:t>
            </a:r>
            <a:r>
              <a:rPr lang="en-US" sz="2000" b="1" dirty="0"/>
              <a:t>safe work practices</a:t>
            </a:r>
            <a:r>
              <a:rPr lang="en-US" sz="2000" dirty="0"/>
              <a:t>, such as not recapping or </a:t>
            </a:r>
            <a:r>
              <a:rPr lang="en-US" sz="2000" dirty="0" smtClean="0"/>
              <a:t>bending needles</a:t>
            </a:r>
            <a:r>
              <a:rPr lang="en-US" sz="2000" dirty="0"/>
              <a:t>, safely passing sharp instruments, and </a:t>
            </a:r>
            <a:r>
              <a:rPr lang="en-US" sz="2000" dirty="0" smtClean="0"/>
              <a:t>properly </a:t>
            </a:r>
            <a:r>
              <a:rPr lang="en-GB" sz="2000" dirty="0" smtClean="0"/>
              <a:t>disposing </a:t>
            </a:r>
            <a:r>
              <a:rPr lang="en-GB" sz="2000" dirty="0"/>
              <a:t>of medical waste.</a:t>
            </a:r>
          </a:p>
          <a:p>
            <a:pPr>
              <a:buClr>
                <a:srgbClr val="0070C0"/>
              </a:buClr>
            </a:pPr>
            <a:r>
              <a:rPr lang="en-US" sz="2000" b="1" dirty="0" smtClean="0"/>
              <a:t>Isolate patients only if disease is contagious </a:t>
            </a:r>
            <a:r>
              <a:rPr lang="en-US" sz="2000" dirty="0" smtClean="0"/>
              <a:t>and secretions (airborne</a:t>
            </a:r>
            <a:r>
              <a:rPr lang="en-US" sz="2000" dirty="0"/>
              <a:t>) or excretions (urine or </a:t>
            </a:r>
            <a:r>
              <a:rPr lang="en-US" sz="2000" dirty="0" smtClean="0"/>
              <a:t>feces) </a:t>
            </a:r>
            <a:r>
              <a:rPr lang="en-US" sz="2000" dirty="0"/>
              <a:t>cannot be </a:t>
            </a:r>
            <a:r>
              <a:rPr lang="en-US" sz="2000" dirty="0" smtClean="0"/>
              <a:t>contained. </a:t>
            </a:r>
          </a:p>
          <a:p>
            <a:pPr>
              <a:buClr>
                <a:srgbClr val="0070C0"/>
              </a:buClr>
            </a:pPr>
            <a:r>
              <a:rPr lang="en-US" sz="2000" b="1" dirty="0" smtClean="0"/>
              <a:t>Get </a:t>
            </a:r>
            <a:r>
              <a:rPr lang="en-US" sz="2000" b="1" dirty="0"/>
              <a:t>vaccinated </a:t>
            </a:r>
            <a:r>
              <a:rPr lang="en-US" sz="2000" dirty="0"/>
              <a:t>for hepatitis B virus (HBV).</a:t>
            </a:r>
            <a:endParaRPr lang="en-GB" sz="20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965140"/>
            <a:ext cx="676992" cy="756335"/>
          </a:xfrm>
          <a:prstGeom prst="rect">
            <a:avLst/>
          </a:prstGeom>
        </p:spPr>
      </p:pic>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24347399"/>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8" name="Picture 2" descr="decontaminate"/>
          <p:cNvPicPr>
            <a:picLocks noChangeAspect="1" noChangeArrowheads="1"/>
          </p:cNvPicPr>
          <p:nvPr/>
        </p:nvPicPr>
        <p:blipFill>
          <a:blip r:embed="rId3" cstate="print"/>
          <a:srcRect/>
          <a:stretch>
            <a:fillRect/>
          </a:stretch>
        </p:blipFill>
        <p:spPr bwMode="auto">
          <a:xfrm>
            <a:off x="3669683" y="1065213"/>
            <a:ext cx="1809750" cy="1362075"/>
          </a:xfrm>
          <a:prstGeom prst="rect">
            <a:avLst/>
          </a:prstGeom>
          <a:noFill/>
          <a:ln w="9525">
            <a:noFill/>
            <a:miter lim="800000"/>
            <a:headEnd/>
            <a:tailEnd/>
          </a:ln>
        </p:spPr>
      </p:pic>
      <p:sp>
        <p:nvSpPr>
          <p:cNvPr id="29699" name="Rectangle 3"/>
          <p:cNvSpPr>
            <a:spLocks noChangeArrowheads="1"/>
          </p:cNvSpPr>
          <p:nvPr/>
        </p:nvSpPr>
        <p:spPr bwMode="auto">
          <a:xfrm>
            <a:off x="6172200" y="2460104"/>
            <a:ext cx="2133600" cy="1905000"/>
          </a:xfrm>
          <a:prstGeom prst="rect">
            <a:avLst/>
          </a:prstGeom>
          <a:noFill/>
          <a:ln w="9525">
            <a:noFill/>
            <a:miter lim="800000"/>
            <a:headEnd/>
            <a:tailEnd/>
          </a:ln>
        </p:spPr>
        <p:txBody>
          <a:bodyPr/>
          <a:lstStyle/>
          <a:p>
            <a:pPr marL="0" marR="0" lvl="0" indent="114300" algn="ctr" defTabSz="914400" rtl="0" eaLnBrk="1" fontAlgn="auto" latinLnBrk="0" hangingPunct="1">
              <a:lnSpc>
                <a:spcPct val="100000"/>
              </a:lnSpc>
              <a:spcBef>
                <a:spcPct val="50000"/>
              </a:spcBef>
              <a:spcAft>
                <a:spcPts val="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Calibri"/>
                <a:ea typeface="+mn-ea"/>
                <a:cs typeface="+mn-cs"/>
              </a:rPr>
              <a:t>High-Level Disinfect</a:t>
            </a:r>
          </a:p>
          <a:p>
            <a:pPr marL="457200" marR="0" lvl="0" indent="-457200" algn="l" defTabSz="914400" rtl="0" eaLnBrk="1" fontAlgn="auto" latinLnBrk="0" hangingPunct="1">
              <a:lnSpc>
                <a:spcPct val="100000"/>
              </a:lnSpc>
              <a:spcBef>
                <a:spcPct val="50000"/>
              </a:spcBef>
              <a:spcAft>
                <a:spcPts val="0"/>
              </a:spcAft>
              <a:buClrTx/>
              <a:buSzTx/>
              <a:buFont typeface="+mj-lt"/>
              <a:buAutoNum type="arabicPeriod"/>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Boil</a:t>
            </a:r>
          </a:p>
          <a:p>
            <a:pPr marL="457200" marR="0" lvl="0" indent="-457200" algn="l" defTabSz="914400" rtl="0" eaLnBrk="1" fontAlgn="auto" latinLnBrk="0" hangingPunct="1">
              <a:lnSpc>
                <a:spcPct val="100000"/>
              </a:lnSpc>
              <a:spcBef>
                <a:spcPct val="50000"/>
              </a:spcBef>
              <a:spcAft>
                <a:spcPts val="0"/>
              </a:spcAft>
              <a:buClrTx/>
              <a:buSzTx/>
              <a:buFont typeface="+mj-lt"/>
              <a:buAutoNum type="arabicPeriod"/>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Steam</a:t>
            </a:r>
          </a:p>
          <a:p>
            <a:pPr marL="457200" marR="0" lvl="0" indent="-457200" algn="l" defTabSz="914400" rtl="0" eaLnBrk="1" fontAlgn="auto" latinLnBrk="0" hangingPunct="1">
              <a:lnSpc>
                <a:spcPct val="100000"/>
              </a:lnSpc>
              <a:spcBef>
                <a:spcPct val="50000"/>
              </a:spcBef>
              <a:spcAft>
                <a:spcPts val="0"/>
              </a:spcAft>
              <a:buClrTx/>
              <a:buSzTx/>
              <a:buFont typeface="+mj-lt"/>
              <a:buAutoNum type="arabicPeriod"/>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Chemical </a:t>
            </a:r>
          </a:p>
        </p:txBody>
      </p:sp>
      <p:sp>
        <p:nvSpPr>
          <p:cNvPr id="29700" name="Rectangle 4"/>
          <p:cNvSpPr>
            <a:spLocks noGrp="1" noChangeArrowheads="1"/>
          </p:cNvSpPr>
          <p:nvPr>
            <p:ph type="title"/>
          </p:nvPr>
        </p:nvSpPr>
        <p:spPr>
          <a:xfrm>
            <a:off x="459758" y="266345"/>
            <a:ext cx="8229600" cy="383521"/>
          </a:xfrm>
        </p:spPr>
        <p:txBody>
          <a:bodyPr>
            <a:noAutofit/>
          </a:bodyPr>
          <a:lstStyle/>
          <a:p>
            <a:pPr eaLnBrk="1" hangingPunct="1"/>
            <a:r>
              <a:rPr lang="en-US" sz="2400" b="1" i="1" dirty="0" smtClean="0">
                <a:effectLst>
                  <a:outerShdw blurRad="38100" dist="38100" dir="2700000" algn="tl">
                    <a:srgbClr val="000000">
                      <a:alpha val="43137"/>
                    </a:srgbClr>
                  </a:outerShdw>
                </a:effectLst>
                <a:latin typeface="Tekton Pro Cond" pitchFamily="34" charset="0"/>
              </a:rPr>
              <a:t>Instrument Processing</a:t>
            </a:r>
          </a:p>
        </p:txBody>
      </p:sp>
      <p:sp>
        <p:nvSpPr>
          <p:cNvPr id="29701" name="Rectangle 5"/>
          <p:cNvSpPr>
            <a:spLocks noGrp="1" noChangeArrowheads="1"/>
          </p:cNvSpPr>
          <p:nvPr>
            <p:ph idx="4294967295"/>
          </p:nvPr>
        </p:nvSpPr>
        <p:spPr>
          <a:xfrm>
            <a:off x="476632" y="2520950"/>
            <a:ext cx="8229600" cy="4525963"/>
          </a:xfrm>
          <a:prstGeom prst="rect">
            <a:avLst/>
          </a:prstGeom>
        </p:spPr>
        <p:txBody>
          <a:bodyPr/>
          <a:lstStyle/>
          <a:p>
            <a:pPr marL="514350" indent="-514350" eaLnBrk="1" hangingPunct="1">
              <a:buFont typeface="+mj-lt"/>
              <a:buAutoNum type="arabicPeriod"/>
            </a:pPr>
            <a:endParaRPr lang="en-US" sz="2000" b="1" dirty="0" smtClean="0"/>
          </a:p>
          <a:p>
            <a:pPr marL="514350" indent="-514350" eaLnBrk="1" hangingPunct="1">
              <a:buFont typeface="+mj-lt"/>
              <a:buAutoNum type="arabicPeriod"/>
            </a:pPr>
            <a:endParaRPr lang="en-US" sz="2000" b="1" dirty="0" smtClean="0"/>
          </a:p>
          <a:p>
            <a:pPr marL="514350" indent="-514350" eaLnBrk="1" hangingPunct="1">
              <a:buFont typeface="+mj-lt"/>
              <a:buAutoNum type="arabicPeriod"/>
            </a:pPr>
            <a:r>
              <a:rPr lang="en-US" sz="2000" b="1" dirty="0" smtClean="0"/>
              <a:t>Chemical </a:t>
            </a:r>
          </a:p>
          <a:p>
            <a:pPr marL="514350" indent="-514350" eaLnBrk="1" hangingPunct="1">
              <a:buFont typeface="+mj-lt"/>
              <a:buAutoNum type="arabicPeriod"/>
            </a:pPr>
            <a:r>
              <a:rPr lang="en-US" sz="2000" b="1" dirty="0" smtClean="0"/>
              <a:t>High pressure steam</a:t>
            </a:r>
          </a:p>
          <a:p>
            <a:pPr marL="514350" indent="-514350" eaLnBrk="1" hangingPunct="1">
              <a:buFont typeface="+mj-lt"/>
              <a:buAutoNum type="arabicPeriod"/>
            </a:pPr>
            <a:r>
              <a:rPr lang="en-US" sz="2000" b="1" dirty="0" smtClean="0"/>
              <a:t>Dry heat</a:t>
            </a:r>
          </a:p>
        </p:txBody>
      </p:sp>
      <p:sp>
        <p:nvSpPr>
          <p:cNvPr id="29702" name="Freeform 6"/>
          <p:cNvSpPr>
            <a:spLocks/>
          </p:cNvSpPr>
          <p:nvPr/>
        </p:nvSpPr>
        <p:spPr bwMode="auto">
          <a:xfrm rot="5400000" flipH="1">
            <a:off x="3136106" y="4788694"/>
            <a:ext cx="731838" cy="908050"/>
          </a:xfrm>
          <a:custGeom>
            <a:avLst/>
            <a:gdLst>
              <a:gd name="T0" fmla="*/ 85 w 461"/>
              <a:gd name="T1" fmla="*/ 426 h 572"/>
              <a:gd name="T2" fmla="*/ 91 w 461"/>
              <a:gd name="T3" fmla="*/ 392 h 572"/>
              <a:gd name="T4" fmla="*/ 99 w 461"/>
              <a:gd name="T5" fmla="*/ 358 h 572"/>
              <a:gd name="T6" fmla="*/ 110 w 461"/>
              <a:gd name="T7" fmla="*/ 325 h 572"/>
              <a:gd name="T8" fmla="*/ 123 w 461"/>
              <a:gd name="T9" fmla="*/ 294 h 572"/>
              <a:gd name="T10" fmla="*/ 141 w 461"/>
              <a:gd name="T11" fmla="*/ 263 h 572"/>
              <a:gd name="T12" fmla="*/ 159 w 461"/>
              <a:gd name="T13" fmla="*/ 232 h 572"/>
              <a:gd name="T14" fmla="*/ 179 w 461"/>
              <a:gd name="T15" fmla="*/ 203 h 572"/>
              <a:gd name="T16" fmla="*/ 203 w 461"/>
              <a:gd name="T17" fmla="*/ 175 h 572"/>
              <a:gd name="T18" fmla="*/ 227 w 461"/>
              <a:gd name="T19" fmla="*/ 148 h 572"/>
              <a:gd name="T20" fmla="*/ 254 w 461"/>
              <a:gd name="T21" fmla="*/ 122 h 572"/>
              <a:gd name="T22" fmla="*/ 283 w 461"/>
              <a:gd name="T23" fmla="*/ 98 h 572"/>
              <a:gd name="T24" fmla="*/ 313 w 461"/>
              <a:gd name="T25" fmla="*/ 74 h 572"/>
              <a:gd name="T26" fmla="*/ 345 w 461"/>
              <a:gd name="T27" fmla="*/ 54 h 572"/>
              <a:gd name="T28" fmla="*/ 377 w 461"/>
              <a:gd name="T29" fmla="*/ 33 h 572"/>
              <a:gd name="T30" fmla="*/ 411 w 461"/>
              <a:gd name="T31" fmla="*/ 16 h 572"/>
              <a:gd name="T32" fmla="*/ 446 w 461"/>
              <a:gd name="T33" fmla="*/ 0 h 572"/>
              <a:gd name="T34" fmla="*/ 446 w 461"/>
              <a:gd name="T35" fmla="*/ 20 h 572"/>
              <a:gd name="T36" fmla="*/ 419 w 461"/>
              <a:gd name="T37" fmla="*/ 38 h 572"/>
              <a:gd name="T38" fmla="*/ 393 w 461"/>
              <a:gd name="T39" fmla="*/ 59 h 572"/>
              <a:gd name="T40" fmla="*/ 370 w 461"/>
              <a:gd name="T41" fmla="*/ 80 h 572"/>
              <a:gd name="T42" fmla="*/ 349 w 461"/>
              <a:gd name="T43" fmla="*/ 103 h 572"/>
              <a:gd name="T44" fmla="*/ 328 w 461"/>
              <a:gd name="T45" fmla="*/ 126 h 572"/>
              <a:gd name="T46" fmla="*/ 311 w 461"/>
              <a:gd name="T47" fmla="*/ 150 h 572"/>
              <a:gd name="T48" fmla="*/ 295 w 461"/>
              <a:gd name="T49" fmla="*/ 176 h 572"/>
              <a:gd name="T50" fmla="*/ 281 w 461"/>
              <a:gd name="T51" fmla="*/ 202 h 572"/>
              <a:gd name="T52" fmla="*/ 270 w 461"/>
              <a:gd name="T53" fmla="*/ 230 h 572"/>
              <a:gd name="T54" fmla="*/ 258 w 461"/>
              <a:gd name="T55" fmla="*/ 257 h 572"/>
              <a:gd name="T56" fmla="*/ 250 w 461"/>
              <a:gd name="T57" fmla="*/ 286 h 572"/>
              <a:gd name="T58" fmla="*/ 245 w 461"/>
              <a:gd name="T59" fmla="*/ 314 h 572"/>
              <a:gd name="T60" fmla="*/ 241 w 461"/>
              <a:gd name="T61" fmla="*/ 345 h 572"/>
              <a:gd name="T62" fmla="*/ 239 w 461"/>
              <a:gd name="T63" fmla="*/ 375 h 572"/>
              <a:gd name="T64" fmla="*/ 239 w 461"/>
              <a:gd name="T65" fmla="*/ 407 h 572"/>
              <a:gd name="T66" fmla="*/ 336 w 461"/>
              <a:gd name="T67" fmla="*/ 420 h 572"/>
              <a:gd name="T68" fmla="*/ 0 w 461"/>
              <a:gd name="T69" fmla="*/ 428 h 5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61"/>
              <a:gd name="T106" fmla="*/ 0 h 572"/>
              <a:gd name="T107" fmla="*/ 461 w 461"/>
              <a:gd name="T108" fmla="*/ 572 h 57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61" h="572">
                <a:moveTo>
                  <a:pt x="85" y="426"/>
                </a:moveTo>
                <a:lnTo>
                  <a:pt x="85" y="426"/>
                </a:lnTo>
                <a:lnTo>
                  <a:pt x="88" y="409"/>
                </a:lnTo>
                <a:lnTo>
                  <a:pt x="91" y="392"/>
                </a:lnTo>
                <a:lnTo>
                  <a:pt x="95" y="375"/>
                </a:lnTo>
                <a:lnTo>
                  <a:pt x="99" y="358"/>
                </a:lnTo>
                <a:lnTo>
                  <a:pt x="105" y="342"/>
                </a:lnTo>
                <a:lnTo>
                  <a:pt x="110" y="325"/>
                </a:lnTo>
                <a:lnTo>
                  <a:pt x="117" y="310"/>
                </a:lnTo>
                <a:lnTo>
                  <a:pt x="123" y="294"/>
                </a:lnTo>
                <a:lnTo>
                  <a:pt x="132" y="278"/>
                </a:lnTo>
                <a:lnTo>
                  <a:pt x="141" y="263"/>
                </a:lnTo>
                <a:lnTo>
                  <a:pt x="150" y="247"/>
                </a:lnTo>
                <a:lnTo>
                  <a:pt x="159" y="232"/>
                </a:lnTo>
                <a:lnTo>
                  <a:pt x="169" y="218"/>
                </a:lnTo>
                <a:lnTo>
                  <a:pt x="179" y="203"/>
                </a:lnTo>
                <a:lnTo>
                  <a:pt x="191" y="188"/>
                </a:lnTo>
                <a:lnTo>
                  <a:pt x="203" y="175"/>
                </a:lnTo>
                <a:lnTo>
                  <a:pt x="214" y="161"/>
                </a:lnTo>
                <a:lnTo>
                  <a:pt x="227" y="148"/>
                </a:lnTo>
                <a:lnTo>
                  <a:pt x="240" y="135"/>
                </a:lnTo>
                <a:lnTo>
                  <a:pt x="254" y="122"/>
                </a:lnTo>
                <a:lnTo>
                  <a:pt x="268" y="109"/>
                </a:lnTo>
                <a:lnTo>
                  <a:pt x="283" y="98"/>
                </a:lnTo>
                <a:lnTo>
                  <a:pt x="297" y="86"/>
                </a:lnTo>
                <a:lnTo>
                  <a:pt x="313" y="74"/>
                </a:lnTo>
                <a:lnTo>
                  <a:pt x="327" y="64"/>
                </a:lnTo>
                <a:lnTo>
                  <a:pt x="345" y="54"/>
                </a:lnTo>
                <a:lnTo>
                  <a:pt x="360" y="43"/>
                </a:lnTo>
                <a:lnTo>
                  <a:pt x="377" y="33"/>
                </a:lnTo>
                <a:lnTo>
                  <a:pt x="393" y="25"/>
                </a:lnTo>
                <a:lnTo>
                  <a:pt x="411" y="16"/>
                </a:lnTo>
                <a:lnTo>
                  <a:pt x="428" y="7"/>
                </a:lnTo>
                <a:lnTo>
                  <a:pt x="446" y="0"/>
                </a:lnTo>
                <a:lnTo>
                  <a:pt x="460" y="10"/>
                </a:lnTo>
                <a:lnTo>
                  <a:pt x="446" y="20"/>
                </a:lnTo>
                <a:lnTo>
                  <a:pt x="432" y="29"/>
                </a:lnTo>
                <a:lnTo>
                  <a:pt x="419" y="38"/>
                </a:lnTo>
                <a:lnTo>
                  <a:pt x="406" y="49"/>
                </a:lnTo>
                <a:lnTo>
                  <a:pt x="393" y="59"/>
                </a:lnTo>
                <a:lnTo>
                  <a:pt x="382" y="69"/>
                </a:lnTo>
                <a:lnTo>
                  <a:pt x="370" y="80"/>
                </a:lnTo>
                <a:lnTo>
                  <a:pt x="359" y="91"/>
                </a:lnTo>
                <a:lnTo>
                  <a:pt x="349" y="103"/>
                </a:lnTo>
                <a:lnTo>
                  <a:pt x="339" y="114"/>
                </a:lnTo>
                <a:lnTo>
                  <a:pt x="328" y="126"/>
                </a:lnTo>
                <a:lnTo>
                  <a:pt x="319" y="138"/>
                </a:lnTo>
                <a:lnTo>
                  <a:pt x="311" y="150"/>
                </a:lnTo>
                <a:lnTo>
                  <a:pt x="302" y="163"/>
                </a:lnTo>
                <a:lnTo>
                  <a:pt x="295" y="176"/>
                </a:lnTo>
                <a:lnTo>
                  <a:pt x="288" y="190"/>
                </a:lnTo>
                <a:lnTo>
                  <a:pt x="281" y="202"/>
                </a:lnTo>
                <a:lnTo>
                  <a:pt x="275" y="215"/>
                </a:lnTo>
                <a:lnTo>
                  <a:pt x="270" y="230"/>
                </a:lnTo>
                <a:lnTo>
                  <a:pt x="263" y="243"/>
                </a:lnTo>
                <a:lnTo>
                  <a:pt x="258" y="257"/>
                </a:lnTo>
                <a:lnTo>
                  <a:pt x="255" y="271"/>
                </a:lnTo>
                <a:lnTo>
                  <a:pt x="250" y="286"/>
                </a:lnTo>
                <a:lnTo>
                  <a:pt x="247" y="300"/>
                </a:lnTo>
                <a:lnTo>
                  <a:pt x="245" y="314"/>
                </a:lnTo>
                <a:lnTo>
                  <a:pt x="242" y="329"/>
                </a:lnTo>
                <a:lnTo>
                  <a:pt x="241" y="345"/>
                </a:lnTo>
                <a:lnTo>
                  <a:pt x="239" y="360"/>
                </a:lnTo>
                <a:lnTo>
                  <a:pt x="239" y="375"/>
                </a:lnTo>
                <a:lnTo>
                  <a:pt x="239" y="391"/>
                </a:lnTo>
                <a:lnTo>
                  <a:pt x="239" y="407"/>
                </a:lnTo>
                <a:lnTo>
                  <a:pt x="240" y="423"/>
                </a:lnTo>
                <a:lnTo>
                  <a:pt x="336" y="420"/>
                </a:lnTo>
                <a:lnTo>
                  <a:pt x="172" y="571"/>
                </a:lnTo>
                <a:lnTo>
                  <a:pt x="0" y="428"/>
                </a:lnTo>
                <a:lnTo>
                  <a:pt x="85" y="426"/>
                </a:lnTo>
              </a:path>
            </a:pathLst>
          </a:custGeom>
          <a:solidFill>
            <a:srgbClr val="FF3300"/>
          </a:solidFill>
          <a:ln w="12700" cap="rnd">
            <a:solidFill>
              <a:srgbClr val="FF3300"/>
            </a:solidFill>
            <a:roun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 name="Group 7"/>
          <p:cNvGrpSpPr>
            <a:grpSpLocks/>
          </p:cNvGrpSpPr>
          <p:nvPr/>
        </p:nvGrpSpPr>
        <p:grpSpPr bwMode="auto">
          <a:xfrm>
            <a:off x="4404518" y="2427288"/>
            <a:ext cx="441325" cy="739775"/>
            <a:chOff x="2624" y="1448"/>
            <a:chExt cx="170" cy="466"/>
          </a:xfrm>
        </p:grpSpPr>
        <p:sp>
          <p:nvSpPr>
            <p:cNvPr id="29717" name="Freeform 8"/>
            <p:cNvSpPr>
              <a:spLocks/>
            </p:cNvSpPr>
            <p:nvPr/>
          </p:nvSpPr>
          <p:spPr bwMode="auto">
            <a:xfrm>
              <a:off x="2629" y="1449"/>
              <a:ext cx="160" cy="463"/>
            </a:xfrm>
            <a:custGeom>
              <a:avLst/>
              <a:gdLst>
                <a:gd name="T0" fmla="*/ 51 w 160"/>
                <a:gd name="T1" fmla="*/ 365 h 463"/>
                <a:gd name="T2" fmla="*/ 0 w 160"/>
                <a:gd name="T3" fmla="*/ 365 h 463"/>
                <a:gd name="T4" fmla="*/ 79 w 160"/>
                <a:gd name="T5" fmla="*/ 462 h 463"/>
                <a:gd name="T6" fmla="*/ 159 w 160"/>
                <a:gd name="T7" fmla="*/ 365 h 463"/>
                <a:gd name="T8" fmla="*/ 105 w 160"/>
                <a:gd name="T9" fmla="*/ 365 h 463"/>
                <a:gd name="T10" fmla="*/ 86 w 160"/>
                <a:gd name="T11" fmla="*/ 0 h 463"/>
                <a:gd name="T12" fmla="*/ 69 w 160"/>
                <a:gd name="T13" fmla="*/ 0 h 463"/>
                <a:gd name="T14" fmla="*/ 51 w 160"/>
                <a:gd name="T15" fmla="*/ 365 h 463"/>
                <a:gd name="T16" fmla="*/ 0 60000 65536"/>
                <a:gd name="T17" fmla="*/ 0 60000 65536"/>
                <a:gd name="T18" fmla="*/ 0 60000 65536"/>
                <a:gd name="T19" fmla="*/ 0 60000 65536"/>
                <a:gd name="T20" fmla="*/ 0 60000 65536"/>
                <a:gd name="T21" fmla="*/ 0 60000 65536"/>
                <a:gd name="T22" fmla="*/ 0 60000 65536"/>
                <a:gd name="T23" fmla="*/ 0 60000 65536"/>
                <a:gd name="T24" fmla="*/ 0 w 160"/>
                <a:gd name="T25" fmla="*/ 0 h 463"/>
                <a:gd name="T26" fmla="*/ 160 w 160"/>
                <a:gd name="T27" fmla="*/ 463 h 46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0" h="463">
                  <a:moveTo>
                    <a:pt x="51" y="365"/>
                  </a:moveTo>
                  <a:lnTo>
                    <a:pt x="0" y="365"/>
                  </a:lnTo>
                  <a:lnTo>
                    <a:pt x="79" y="462"/>
                  </a:lnTo>
                  <a:lnTo>
                    <a:pt x="159" y="365"/>
                  </a:lnTo>
                  <a:lnTo>
                    <a:pt x="105" y="365"/>
                  </a:lnTo>
                  <a:lnTo>
                    <a:pt x="86" y="0"/>
                  </a:lnTo>
                  <a:lnTo>
                    <a:pt x="69" y="0"/>
                  </a:lnTo>
                  <a:lnTo>
                    <a:pt x="51" y="365"/>
                  </a:lnTo>
                </a:path>
              </a:pathLst>
            </a:custGeom>
            <a:solidFill>
              <a:srgbClr val="FF3300"/>
            </a:solidFill>
            <a:ln w="12700" cap="rnd">
              <a:solidFill>
                <a:srgbClr val="FF3300"/>
              </a:solidFill>
              <a:roun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718" name="Freeform 9"/>
            <p:cNvSpPr>
              <a:spLocks/>
            </p:cNvSpPr>
            <p:nvPr/>
          </p:nvSpPr>
          <p:spPr bwMode="auto">
            <a:xfrm>
              <a:off x="2624" y="1815"/>
              <a:ext cx="57" cy="17"/>
            </a:xfrm>
            <a:custGeom>
              <a:avLst/>
              <a:gdLst>
                <a:gd name="T0" fmla="*/ 6 w 57"/>
                <a:gd name="T1" fmla="*/ 3 h 17"/>
                <a:gd name="T2" fmla="*/ 4 w 57"/>
                <a:gd name="T3" fmla="*/ 16 h 17"/>
                <a:gd name="T4" fmla="*/ 56 w 57"/>
                <a:gd name="T5" fmla="*/ 16 h 17"/>
                <a:gd name="T6" fmla="*/ 56 w 57"/>
                <a:gd name="T7" fmla="*/ 0 h 17"/>
                <a:gd name="T8" fmla="*/ 4 w 57"/>
                <a:gd name="T9" fmla="*/ 0 h 17"/>
                <a:gd name="T10" fmla="*/ 2 w 57"/>
                <a:gd name="T11" fmla="*/ 9 h 17"/>
                <a:gd name="T12" fmla="*/ 4 w 57"/>
                <a:gd name="T13" fmla="*/ 0 h 17"/>
                <a:gd name="T14" fmla="*/ 0 w 57"/>
                <a:gd name="T15" fmla="*/ 0 h 17"/>
                <a:gd name="T16" fmla="*/ 2 w 57"/>
                <a:gd name="T17" fmla="*/ 9 h 17"/>
                <a:gd name="T18" fmla="*/ 6 w 57"/>
                <a:gd name="T19" fmla="*/ 3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7"/>
                <a:gd name="T31" fmla="*/ 0 h 17"/>
                <a:gd name="T32" fmla="*/ 57 w 5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7" h="17">
                  <a:moveTo>
                    <a:pt x="6" y="3"/>
                  </a:moveTo>
                  <a:lnTo>
                    <a:pt x="4" y="16"/>
                  </a:lnTo>
                  <a:lnTo>
                    <a:pt x="56" y="16"/>
                  </a:lnTo>
                  <a:lnTo>
                    <a:pt x="56" y="0"/>
                  </a:lnTo>
                  <a:lnTo>
                    <a:pt x="4" y="0"/>
                  </a:lnTo>
                  <a:lnTo>
                    <a:pt x="2" y="9"/>
                  </a:lnTo>
                  <a:lnTo>
                    <a:pt x="4" y="0"/>
                  </a:lnTo>
                  <a:lnTo>
                    <a:pt x="0" y="0"/>
                  </a:lnTo>
                  <a:lnTo>
                    <a:pt x="2" y="9"/>
                  </a:lnTo>
                  <a:lnTo>
                    <a:pt x="6" y="3"/>
                  </a:lnTo>
                </a:path>
              </a:pathLst>
            </a:custGeom>
            <a:solidFill>
              <a:srgbClr val="FF3300"/>
            </a:solidFill>
            <a:ln w="12700" cap="rnd">
              <a:solidFill>
                <a:srgbClr val="FF3300"/>
              </a:solidFill>
              <a:roun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719" name="Freeform 10"/>
            <p:cNvSpPr>
              <a:spLocks/>
            </p:cNvSpPr>
            <p:nvPr/>
          </p:nvSpPr>
          <p:spPr bwMode="auto">
            <a:xfrm>
              <a:off x="2627" y="1814"/>
              <a:ext cx="85" cy="100"/>
            </a:xfrm>
            <a:custGeom>
              <a:avLst/>
              <a:gdLst>
                <a:gd name="T0" fmla="*/ 81 w 85"/>
                <a:gd name="T1" fmla="*/ 95 h 100"/>
                <a:gd name="T2" fmla="*/ 84 w 85"/>
                <a:gd name="T3" fmla="*/ 95 h 100"/>
                <a:gd name="T4" fmla="*/ 3 w 85"/>
                <a:gd name="T5" fmla="*/ 0 h 100"/>
                <a:gd name="T6" fmla="*/ 0 w 85"/>
                <a:gd name="T7" fmla="*/ 1 h 100"/>
                <a:gd name="T8" fmla="*/ 81 w 85"/>
                <a:gd name="T9" fmla="*/ 96 h 100"/>
                <a:gd name="T10" fmla="*/ 84 w 85"/>
                <a:gd name="T11" fmla="*/ 96 h 100"/>
                <a:gd name="T12" fmla="*/ 81 w 85"/>
                <a:gd name="T13" fmla="*/ 96 h 100"/>
                <a:gd name="T14" fmla="*/ 82 w 85"/>
                <a:gd name="T15" fmla="*/ 99 h 100"/>
                <a:gd name="T16" fmla="*/ 84 w 85"/>
                <a:gd name="T17" fmla="*/ 96 h 100"/>
                <a:gd name="T18" fmla="*/ 81 w 85"/>
                <a:gd name="T19" fmla="*/ 95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100"/>
                <a:gd name="T32" fmla="*/ 85 w 85"/>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100">
                  <a:moveTo>
                    <a:pt x="81" y="95"/>
                  </a:moveTo>
                  <a:lnTo>
                    <a:pt x="84" y="95"/>
                  </a:lnTo>
                  <a:lnTo>
                    <a:pt x="3" y="0"/>
                  </a:lnTo>
                  <a:lnTo>
                    <a:pt x="0" y="1"/>
                  </a:lnTo>
                  <a:lnTo>
                    <a:pt x="81" y="96"/>
                  </a:lnTo>
                  <a:lnTo>
                    <a:pt x="84" y="96"/>
                  </a:lnTo>
                  <a:lnTo>
                    <a:pt x="81" y="96"/>
                  </a:lnTo>
                  <a:lnTo>
                    <a:pt x="82" y="99"/>
                  </a:lnTo>
                  <a:lnTo>
                    <a:pt x="84" y="96"/>
                  </a:lnTo>
                  <a:lnTo>
                    <a:pt x="81" y="95"/>
                  </a:lnTo>
                </a:path>
              </a:pathLst>
            </a:custGeom>
            <a:solidFill>
              <a:srgbClr val="FF3300"/>
            </a:solidFill>
            <a:ln w="12700" cap="rnd">
              <a:solidFill>
                <a:srgbClr val="FF3300"/>
              </a:solidFill>
              <a:roun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720" name="Freeform 11"/>
            <p:cNvSpPr>
              <a:spLocks/>
            </p:cNvSpPr>
            <p:nvPr/>
          </p:nvSpPr>
          <p:spPr bwMode="auto">
            <a:xfrm>
              <a:off x="2708" y="1812"/>
              <a:ext cx="86" cy="101"/>
            </a:xfrm>
            <a:custGeom>
              <a:avLst/>
              <a:gdLst>
                <a:gd name="T0" fmla="*/ 80 w 86"/>
                <a:gd name="T1" fmla="*/ 3 h 101"/>
                <a:gd name="T2" fmla="*/ 78 w 86"/>
                <a:gd name="T3" fmla="*/ 1 h 101"/>
                <a:gd name="T4" fmla="*/ 0 w 86"/>
                <a:gd name="T5" fmla="*/ 98 h 101"/>
                <a:gd name="T6" fmla="*/ 2 w 86"/>
                <a:gd name="T7" fmla="*/ 100 h 101"/>
                <a:gd name="T8" fmla="*/ 82 w 86"/>
                <a:gd name="T9" fmla="*/ 3 h 101"/>
                <a:gd name="T10" fmla="*/ 80 w 86"/>
                <a:gd name="T11" fmla="*/ 0 h 101"/>
                <a:gd name="T12" fmla="*/ 82 w 86"/>
                <a:gd name="T13" fmla="*/ 3 h 101"/>
                <a:gd name="T14" fmla="*/ 85 w 86"/>
                <a:gd name="T15" fmla="*/ 0 h 101"/>
                <a:gd name="T16" fmla="*/ 80 w 86"/>
                <a:gd name="T17" fmla="*/ 0 h 101"/>
                <a:gd name="T18" fmla="*/ 80 w 86"/>
                <a:gd name="T19" fmla="*/ 3 h 1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6"/>
                <a:gd name="T31" fmla="*/ 0 h 101"/>
                <a:gd name="T32" fmla="*/ 86 w 86"/>
                <a:gd name="T33" fmla="*/ 101 h 10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6" h="101">
                  <a:moveTo>
                    <a:pt x="80" y="3"/>
                  </a:moveTo>
                  <a:lnTo>
                    <a:pt x="78" y="1"/>
                  </a:lnTo>
                  <a:lnTo>
                    <a:pt x="0" y="98"/>
                  </a:lnTo>
                  <a:lnTo>
                    <a:pt x="2" y="100"/>
                  </a:lnTo>
                  <a:lnTo>
                    <a:pt x="82" y="3"/>
                  </a:lnTo>
                  <a:lnTo>
                    <a:pt x="80" y="0"/>
                  </a:lnTo>
                  <a:lnTo>
                    <a:pt x="82" y="3"/>
                  </a:lnTo>
                  <a:lnTo>
                    <a:pt x="85" y="0"/>
                  </a:lnTo>
                  <a:lnTo>
                    <a:pt x="80" y="0"/>
                  </a:lnTo>
                  <a:lnTo>
                    <a:pt x="80" y="3"/>
                  </a:lnTo>
                </a:path>
              </a:pathLst>
            </a:custGeom>
            <a:solidFill>
              <a:srgbClr val="FF3300"/>
            </a:solidFill>
            <a:ln w="12700" cap="rnd">
              <a:solidFill>
                <a:srgbClr val="FF3300"/>
              </a:solidFill>
              <a:roun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721" name="Freeform 12"/>
            <p:cNvSpPr>
              <a:spLocks/>
            </p:cNvSpPr>
            <p:nvPr/>
          </p:nvSpPr>
          <p:spPr bwMode="auto">
            <a:xfrm>
              <a:off x="2733" y="1814"/>
              <a:ext cx="56" cy="17"/>
            </a:xfrm>
            <a:custGeom>
              <a:avLst/>
              <a:gdLst>
                <a:gd name="T0" fmla="*/ 0 w 56"/>
                <a:gd name="T1" fmla="*/ 9 h 17"/>
                <a:gd name="T2" fmla="*/ 1 w 56"/>
                <a:gd name="T3" fmla="*/ 16 h 17"/>
                <a:gd name="T4" fmla="*/ 55 w 56"/>
                <a:gd name="T5" fmla="*/ 16 h 17"/>
                <a:gd name="T6" fmla="*/ 55 w 56"/>
                <a:gd name="T7" fmla="*/ 0 h 17"/>
                <a:gd name="T8" fmla="*/ 1 w 56"/>
                <a:gd name="T9" fmla="*/ 0 h 17"/>
                <a:gd name="T10" fmla="*/ 3 w 56"/>
                <a:gd name="T11" fmla="*/ 9 h 17"/>
                <a:gd name="T12" fmla="*/ 0 w 56"/>
                <a:gd name="T13" fmla="*/ 9 h 17"/>
                <a:gd name="T14" fmla="*/ 0 w 56"/>
                <a:gd name="T15" fmla="*/ 16 h 17"/>
                <a:gd name="T16" fmla="*/ 1 w 56"/>
                <a:gd name="T17" fmla="*/ 16 h 17"/>
                <a:gd name="T18" fmla="*/ 0 w 56"/>
                <a:gd name="T19" fmla="*/ 9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6"/>
                <a:gd name="T31" fmla="*/ 0 h 17"/>
                <a:gd name="T32" fmla="*/ 56 w 56"/>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6" h="17">
                  <a:moveTo>
                    <a:pt x="0" y="9"/>
                  </a:moveTo>
                  <a:lnTo>
                    <a:pt x="1" y="16"/>
                  </a:lnTo>
                  <a:lnTo>
                    <a:pt x="55" y="16"/>
                  </a:lnTo>
                  <a:lnTo>
                    <a:pt x="55" y="0"/>
                  </a:lnTo>
                  <a:lnTo>
                    <a:pt x="1" y="0"/>
                  </a:lnTo>
                  <a:lnTo>
                    <a:pt x="3" y="9"/>
                  </a:lnTo>
                  <a:lnTo>
                    <a:pt x="0" y="9"/>
                  </a:lnTo>
                  <a:lnTo>
                    <a:pt x="0" y="16"/>
                  </a:lnTo>
                  <a:lnTo>
                    <a:pt x="1" y="16"/>
                  </a:lnTo>
                  <a:lnTo>
                    <a:pt x="0" y="9"/>
                  </a:lnTo>
                </a:path>
              </a:pathLst>
            </a:custGeom>
            <a:solidFill>
              <a:srgbClr val="FF3300"/>
            </a:solidFill>
            <a:ln w="12700" cap="rnd">
              <a:solidFill>
                <a:srgbClr val="FF3300"/>
              </a:solidFill>
              <a:roun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722" name="Freeform 13"/>
            <p:cNvSpPr>
              <a:spLocks/>
            </p:cNvSpPr>
            <p:nvPr/>
          </p:nvSpPr>
          <p:spPr bwMode="auto">
            <a:xfrm>
              <a:off x="2713" y="1448"/>
              <a:ext cx="24" cy="368"/>
            </a:xfrm>
            <a:custGeom>
              <a:avLst/>
              <a:gdLst>
                <a:gd name="T0" fmla="*/ 2 w 24"/>
                <a:gd name="T1" fmla="*/ 3 h 368"/>
                <a:gd name="T2" fmla="*/ 0 w 24"/>
                <a:gd name="T3" fmla="*/ 2 h 368"/>
                <a:gd name="T4" fmla="*/ 19 w 24"/>
                <a:gd name="T5" fmla="*/ 367 h 368"/>
                <a:gd name="T6" fmla="*/ 23 w 24"/>
                <a:gd name="T7" fmla="*/ 367 h 368"/>
                <a:gd name="T8" fmla="*/ 4 w 24"/>
                <a:gd name="T9" fmla="*/ 2 h 368"/>
                <a:gd name="T10" fmla="*/ 2 w 24"/>
                <a:gd name="T11" fmla="*/ 0 h 368"/>
                <a:gd name="T12" fmla="*/ 4 w 24"/>
                <a:gd name="T13" fmla="*/ 2 h 368"/>
                <a:gd name="T14" fmla="*/ 4 w 24"/>
                <a:gd name="T15" fmla="*/ 0 h 368"/>
                <a:gd name="T16" fmla="*/ 2 w 24"/>
                <a:gd name="T17" fmla="*/ 0 h 368"/>
                <a:gd name="T18" fmla="*/ 2 w 24"/>
                <a:gd name="T19" fmla="*/ 3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
                <a:gd name="T31" fmla="*/ 0 h 368"/>
                <a:gd name="T32" fmla="*/ 24 w 24"/>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 h="368">
                  <a:moveTo>
                    <a:pt x="2" y="3"/>
                  </a:moveTo>
                  <a:lnTo>
                    <a:pt x="0" y="2"/>
                  </a:lnTo>
                  <a:lnTo>
                    <a:pt x="19" y="367"/>
                  </a:lnTo>
                  <a:lnTo>
                    <a:pt x="23" y="367"/>
                  </a:lnTo>
                  <a:lnTo>
                    <a:pt x="4" y="2"/>
                  </a:lnTo>
                  <a:lnTo>
                    <a:pt x="2" y="0"/>
                  </a:lnTo>
                  <a:lnTo>
                    <a:pt x="4" y="2"/>
                  </a:lnTo>
                  <a:lnTo>
                    <a:pt x="4" y="0"/>
                  </a:lnTo>
                  <a:lnTo>
                    <a:pt x="2" y="0"/>
                  </a:lnTo>
                  <a:lnTo>
                    <a:pt x="2" y="3"/>
                  </a:lnTo>
                </a:path>
              </a:pathLst>
            </a:custGeom>
            <a:solidFill>
              <a:srgbClr val="FF3300"/>
            </a:solidFill>
            <a:ln w="12700" cap="rnd">
              <a:solidFill>
                <a:srgbClr val="FF3300"/>
              </a:solidFill>
              <a:roun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723" name="Freeform 14"/>
            <p:cNvSpPr>
              <a:spLocks/>
            </p:cNvSpPr>
            <p:nvPr/>
          </p:nvSpPr>
          <p:spPr bwMode="auto">
            <a:xfrm>
              <a:off x="2696" y="1449"/>
              <a:ext cx="21" cy="17"/>
            </a:xfrm>
            <a:custGeom>
              <a:avLst/>
              <a:gdLst>
                <a:gd name="T0" fmla="*/ 4 w 21"/>
                <a:gd name="T1" fmla="*/ 9 h 17"/>
                <a:gd name="T2" fmla="*/ 1 w 21"/>
                <a:gd name="T3" fmla="*/ 16 h 17"/>
                <a:gd name="T4" fmla="*/ 20 w 21"/>
                <a:gd name="T5" fmla="*/ 16 h 17"/>
                <a:gd name="T6" fmla="*/ 20 w 21"/>
                <a:gd name="T7" fmla="*/ 0 h 17"/>
                <a:gd name="T8" fmla="*/ 1 w 21"/>
                <a:gd name="T9" fmla="*/ 0 h 17"/>
                <a:gd name="T10" fmla="*/ 0 w 21"/>
                <a:gd name="T11" fmla="*/ 9 h 17"/>
                <a:gd name="T12" fmla="*/ 1 w 21"/>
                <a:gd name="T13" fmla="*/ 0 h 17"/>
                <a:gd name="T14" fmla="*/ 0 w 21"/>
                <a:gd name="T15" fmla="*/ 0 h 17"/>
                <a:gd name="T16" fmla="*/ 0 w 21"/>
                <a:gd name="T17" fmla="*/ 9 h 17"/>
                <a:gd name="T18" fmla="*/ 4 w 21"/>
                <a:gd name="T19" fmla="*/ 9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
                <a:gd name="T31" fmla="*/ 0 h 17"/>
                <a:gd name="T32" fmla="*/ 21 w 21"/>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 h="17">
                  <a:moveTo>
                    <a:pt x="4" y="9"/>
                  </a:moveTo>
                  <a:lnTo>
                    <a:pt x="1" y="16"/>
                  </a:lnTo>
                  <a:lnTo>
                    <a:pt x="20" y="16"/>
                  </a:lnTo>
                  <a:lnTo>
                    <a:pt x="20" y="0"/>
                  </a:lnTo>
                  <a:lnTo>
                    <a:pt x="1" y="0"/>
                  </a:lnTo>
                  <a:lnTo>
                    <a:pt x="0" y="9"/>
                  </a:lnTo>
                  <a:lnTo>
                    <a:pt x="1" y="0"/>
                  </a:lnTo>
                  <a:lnTo>
                    <a:pt x="0" y="0"/>
                  </a:lnTo>
                  <a:lnTo>
                    <a:pt x="0" y="9"/>
                  </a:lnTo>
                  <a:lnTo>
                    <a:pt x="4" y="9"/>
                  </a:lnTo>
                </a:path>
              </a:pathLst>
            </a:custGeom>
            <a:solidFill>
              <a:srgbClr val="FF3300"/>
            </a:solidFill>
            <a:ln w="12700" cap="rnd">
              <a:solidFill>
                <a:srgbClr val="FF3300"/>
              </a:solidFill>
              <a:roun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724" name="Freeform 15"/>
            <p:cNvSpPr>
              <a:spLocks/>
            </p:cNvSpPr>
            <p:nvPr/>
          </p:nvSpPr>
          <p:spPr bwMode="auto">
            <a:xfrm>
              <a:off x="2677" y="1449"/>
              <a:ext cx="25" cy="368"/>
            </a:xfrm>
            <a:custGeom>
              <a:avLst/>
              <a:gdLst>
                <a:gd name="T0" fmla="*/ 2 w 25"/>
                <a:gd name="T1" fmla="*/ 367 h 368"/>
                <a:gd name="T2" fmla="*/ 4 w 25"/>
                <a:gd name="T3" fmla="*/ 364 h 368"/>
                <a:gd name="T4" fmla="*/ 24 w 25"/>
                <a:gd name="T5" fmla="*/ 0 h 368"/>
                <a:gd name="T6" fmla="*/ 19 w 25"/>
                <a:gd name="T7" fmla="*/ 0 h 368"/>
                <a:gd name="T8" fmla="*/ 0 w 25"/>
                <a:gd name="T9" fmla="*/ 364 h 368"/>
                <a:gd name="T10" fmla="*/ 2 w 25"/>
                <a:gd name="T11" fmla="*/ 363 h 368"/>
                <a:gd name="T12" fmla="*/ 2 w 25"/>
                <a:gd name="T13" fmla="*/ 367 h 368"/>
                <a:gd name="T14" fmla="*/ 4 w 25"/>
                <a:gd name="T15" fmla="*/ 367 h 368"/>
                <a:gd name="T16" fmla="*/ 4 w 25"/>
                <a:gd name="T17" fmla="*/ 364 h 368"/>
                <a:gd name="T18" fmla="*/ 2 w 25"/>
                <a:gd name="T19" fmla="*/ 367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
                <a:gd name="T31" fmla="*/ 0 h 368"/>
                <a:gd name="T32" fmla="*/ 25 w 2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 h="368">
                  <a:moveTo>
                    <a:pt x="2" y="367"/>
                  </a:moveTo>
                  <a:lnTo>
                    <a:pt x="4" y="364"/>
                  </a:lnTo>
                  <a:lnTo>
                    <a:pt x="24" y="0"/>
                  </a:lnTo>
                  <a:lnTo>
                    <a:pt x="19" y="0"/>
                  </a:lnTo>
                  <a:lnTo>
                    <a:pt x="0" y="364"/>
                  </a:lnTo>
                  <a:lnTo>
                    <a:pt x="2" y="363"/>
                  </a:lnTo>
                  <a:lnTo>
                    <a:pt x="2" y="367"/>
                  </a:lnTo>
                  <a:lnTo>
                    <a:pt x="4" y="367"/>
                  </a:lnTo>
                  <a:lnTo>
                    <a:pt x="4" y="364"/>
                  </a:lnTo>
                  <a:lnTo>
                    <a:pt x="2" y="367"/>
                  </a:lnTo>
                </a:path>
              </a:pathLst>
            </a:custGeom>
            <a:solidFill>
              <a:srgbClr val="FF3300"/>
            </a:solidFill>
            <a:ln w="12700" cap="rnd">
              <a:solidFill>
                <a:srgbClr val="FF3300"/>
              </a:solidFill>
              <a:roun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 name="Group 16"/>
          <p:cNvGrpSpPr>
            <a:grpSpLocks/>
          </p:cNvGrpSpPr>
          <p:nvPr/>
        </p:nvGrpSpPr>
        <p:grpSpPr bwMode="auto">
          <a:xfrm>
            <a:off x="2532063" y="6032500"/>
            <a:ext cx="969962" cy="596900"/>
            <a:chOff x="1692" y="3492"/>
            <a:chExt cx="285" cy="376"/>
          </a:xfrm>
        </p:grpSpPr>
        <p:sp>
          <p:nvSpPr>
            <p:cNvPr id="29715" name="Freeform 17"/>
            <p:cNvSpPr>
              <a:spLocks/>
            </p:cNvSpPr>
            <p:nvPr/>
          </p:nvSpPr>
          <p:spPr bwMode="auto">
            <a:xfrm>
              <a:off x="1692" y="3492"/>
              <a:ext cx="285" cy="376"/>
            </a:xfrm>
            <a:custGeom>
              <a:avLst/>
              <a:gdLst>
                <a:gd name="T0" fmla="*/ 158 w 285"/>
                <a:gd name="T1" fmla="*/ 331 h 376"/>
                <a:gd name="T2" fmla="*/ 148 w 285"/>
                <a:gd name="T3" fmla="*/ 324 h 376"/>
                <a:gd name="T4" fmla="*/ 138 w 285"/>
                <a:gd name="T5" fmla="*/ 316 h 376"/>
                <a:gd name="T6" fmla="*/ 127 w 285"/>
                <a:gd name="T7" fmla="*/ 308 h 376"/>
                <a:gd name="T8" fmla="*/ 118 w 285"/>
                <a:gd name="T9" fmla="*/ 301 h 376"/>
                <a:gd name="T10" fmla="*/ 109 w 285"/>
                <a:gd name="T11" fmla="*/ 292 h 376"/>
                <a:gd name="T12" fmla="*/ 101 w 285"/>
                <a:gd name="T13" fmla="*/ 284 h 376"/>
                <a:gd name="T14" fmla="*/ 92 w 285"/>
                <a:gd name="T15" fmla="*/ 275 h 376"/>
                <a:gd name="T16" fmla="*/ 84 w 285"/>
                <a:gd name="T17" fmla="*/ 266 h 376"/>
                <a:gd name="T18" fmla="*/ 76 w 285"/>
                <a:gd name="T19" fmla="*/ 256 h 376"/>
                <a:gd name="T20" fmla="*/ 70 w 285"/>
                <a:gd name="T21" fmla="*/ 247 h 376"/>
                <a:gd name="T22" fmla="*/ 62 w 285"/>
                <a:gd name="T23" fmla="*/ 237 h 376"/>
                <a:gd name="T24" fmla="*/ 55 w 285"/>
                <a:gd name="T25" fmla="*/ 227 h 376"/>
                <a:gd name="T26" fmla="*/ 49 w 285"/>
                <a:gd name="T27" fmla="*/ 217 h 376"/>
                <a:gd name="T28" fmla="*/ 44 w 285"/>
                <a:gd name="T29" fmla="*/ 207 h 376"/>
                <a:gd name="T30" fmla="*/ 38 w 285"/>
                <a:gd name="T31" fmla="*/ 196 h 376"/>
                <a:gd name="T32" fmla="*/ 32 w 285"/>
                <a:gd name="T33" fmla="*/ 185 h 376"/>
                <a:gd name="T34" fmla="*/ 27 w 285"/>
                <a:gd name="T35" fmla="*/ 174 h 376"/>
                <a:gd name="T36" fmla="*/ 23 w 285"/>
                <a:gd name="T37" fmla="*/ 164 h 376"/>
                <a:gd name="T38" fmla="*/ 18 w 285"/>
                <a:gd name="T39" fmla="*/ 153 h 376"/>
                <a:gd name="T40" fmla="*/ 15 w 285"/>
                <a:gd name="T41" fmla="*/ 141 h 376"/>
                <a:gd name="T42" fmla="*/ 12 w 285"/>
                <a:gd name="T43" fmla="*/ 130 h 376"/>
                <a:gd name="T44" fmla="*/ 9 w 285"/>
                <a:gd name="T45" fmla="*/ 118 h 376"/>
                <a:gd name="T46" fmla="*/ 7 w 285"/>
                <a:gd name="T47" fmla="*/ 108 h 376"/>
                <a:gd name="T48" fmla="*/ 5 w 285"/>
                <a:gd name="T49" fmla="*/ 96 h 376"/>
                <a:gd name="T50" fmla="*/ 2 w 285"/>
                <a:gd name="T51" fmla="*/ 85 h 376"/>
                <a:gd name="T52" fmla="*/ 1 w 285"/>
                <a:gd name="T53" fmla="*/ 73 h 376"/>
                <a:gd name="T54" fmla="*/ 0 w 285"/>
                <a:gd name="T55" fmla="*/ 61 h 376"/>
                <a:gd name="T56" fmla="*/ 0 w 285"/>
                <a:gd name="T57" fmla="*/ 50 h 376"/>
                <a:gd name="T58" fmla="*/ 0 w 285"/>
                <a:gd name="T59" fmla="*/ 38 h 376"/>
                <a:gd name="T60" fmla="*/ 0 w 285"/>
                <a:gd name="T61" fmla="*/ 26 h 376"/>
                <a:gd name="T62" fmla="*/ 0 w 285"/>
                <a:gd name="T63" fmla="*/ 14 h 376"/>
                <a:gd name="T64" fmla="*/ 0 w 285"/>
                <a:gd name="T65" fmla="*/ 2 h 376"/>
                <a:gd name="T66" fmla="*/ 12 w 285"/>
                <a:gd name="T67" fmla="*/ 0 h 376"/>
                <a:gd name="T68" fmla="*/ 15 w 285"/>
                <a:gd name="T69" fmla="*/ 20 h 376"/>
                <a:gd name="T70" fmla="*/ 18 w 285"/>
                <a:gd name="T71" fmla="*/ 39 h 376"/>
                <a:gd name="T72" fmla="*/ 25 w 285"/>
                <a:gd name="T73" fmla="*/ 58 h 376"/>
                <a:gd name="T74" fmla="*/ 31 w 285"/>
                <a:gd name="T75" fmla="*/ 78 h 376"/>
                <a:gd name="T76" fmla="*/ 40 w 285"/>
                <a:gd name="T77" fmla="*/ 97 h 376"/>
                <a:gd name="T78" fmla="*/ 49 w 285"/>
                <a:gd name="T79" fmla="*/ 114 h 376"/>
                <a:gd name="T80" fmla="*/ 59 w 285"/>
                <a:gd name="T81" fmla="*/ 131 h 376"/>
                <a:gd name="T82" fmla="*/ 71 w 285"/>
                <a:gd name="T83" fmla="*/ 147 h 376"/>
                <a:gd name="T84" fmla="*/ 84 w 285"/>
                <a:gd name="T85" fmla="*/ 163 h 376"/>
                <a:gd name="T86" fmla="*/ 99 w 285"/>
                <a:gd name="T87" fmla="*/ 178 h 376"/>
                <a:gd name="T88" fmla="*/ 115 w 285"/>
                <a:gd name="T89" fmla="*/ 193 h 376"/>
                <a:gd name="T90" fmla="*/ 131 w 285"/>
                <a:gd name="T91" fmla="*/ 205 h 376"/>
                <a:gd name="T92" fmla="*/ 149 w 285"/>
                <a:gd name="T93" fmla="*/ 219 h 376"/>
                <a:gd name="T94" fmla="*/ 168 w 285"/>
                <a:gd name="T95" fmla="*/ 230 h 376"/>
                <a:gd name="T96" fmla="*/ 187 w 285"/>
                <a:gd name="T97" fmla="*/ 241 h 376"/>
                <a:gd name="T98" fmla="*/ 209 w 285"/>
                <a:gd name="T99" fmla="*/ 252 h 376"/>
                <a:gd name="T100" fmla="*/ 240 w 285"/>
                <a:gd name="T101" fmla="*/ 202 h 376"/>
                <a:gd name="T102" fmla="*/ 284 w 285"/>
                <a:gd name="T103" fmla="*/ 337 h 376"/>
                <a:gd name="T104" fmla="*/ 130 w 285"/>
                <a:gd name="T105" fmla="*/ 375 h 376"/>
                <a:gd name="T106" fmla="*/ 158 w 285"/>
                <a:gd name="T107" fmla="*/ 331 h 37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85"/>
                <a:gd name="T163" fmla="*/ 0 h 376"/>
                <a:gd name="T164" fmla="*/ 285 w 285"/>
                <a:gd name="T165" fmla="*/ 376 h 37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85" h="376">
                  <a:moveTo>
                    <a:pt x="158" y="331"/>
                  </a:moveTo>
                  <a:lnTo>
                    <a:pt x="148" y="324"/>
                  </a:lnTo>
                  <a:lnTo>
                    <a:pt x="138" y="316"/>
                  </a:lnTo>
                  <a:lnTo>
                    <a:pt x="127" y="308"/>
                  </a:lnTo>
                  <a:lnTo>
                    <a:pt x="118" y="301"/>
                  </a:lnTo>
                  <a:lnTo>
                    <a:pt x="109" y="292"/>
                  </a:lnTo>
                  <a:lnTo>
                    <a:pt x="101" y="284"/>
                  </a:lnTo>
                  <a:lnTo>
                    <a:pt x="92" y="275"/>
                  </a:lnTo>
                  <a:lnTo>
                    <a:pt x="84" y="266"/>
                  </a:lnTo>
                  <a:lnTo>
                    <a:pt x="76" y="256"/>
                  </a:lnTo>
                  <a:lnTo>
                    <a:pt x="70" y="247"/>
                  </a:lnTo>
                  <a:lnTo>
                    <a:pt x="62" y="237"/>
                  </a:lnTo>
                  <a:lnTo>
                    <a:pt x="55" y="227"/>
                  </a:lnTo>
                  <a:lnTo>
                    <a:pt x="49" y="217"/>
                  </a:lnTo>
                  <a:lnTo>
                    <a:pt x="44" y="207"/>
                  </a:lnTo>
                  <a:lnTo>
                    <a:pt x="38" y="196"/>
                  </a:lnTo>
                  <a:lnTo>
                    <a:pt x="32" y="185"/>
                  </a:lnTo>
                  <a:lnTo>
                    <a:pt x="27" y="174"/>
                  </a:lnTo>
                  <a:lnTo>
                    <a:pt x="23" y="164"/>
                  </a:lnTo>
                  <a:lnTo>
                    <a:pt x="18" y="153"/>
                  </a:lnTo>
                  <a:lnTo>
                    <a:pt x="15" y="141"/>
                  </a:lnTo>
                  <a:lnTo>
                    <a:pt x="12" y="130"/>
                  </a:lnTo>
                  <a:lnTo>
                    <a:pt x="9" y="118"/>
                  </a:lnTo>
                  <a:lnTo>
                    <a:pt x="7" y="108"/>
                  </a:lnTo>
                  <a:lnTo>
                    <a:pt x="5" y="96"/>
                  </a:lnTo>
                  <a:lnTo>
                    <a:pt x="2" y="85"/>
                  </a:lnTo>
                  <a:lnTo>
                    <a:pt x="1" y="73"/>
                  </a:lnTo>
                  <a:lnTo>
                    <a:pt x="0" y="61"/>
                  </a:lnTo>
                  <a:lnTo>
                    <a:pt x="0" y="50"/>
                  </a:lnTo>
                  <a:lnTo>
                    <a:pt x="0" y="38"/>
                  </a:lnTo>
                  <a:lnTo>
                    <a:pt x="0" y="26"/>
                  </a:lnTo>
                  <a:lnTo>
                    <a:pt x="0" y="14"/>
                  </a:lnTo>
                  <a:lnTo>
                    <a:pt x="0" y="2"/>
                  </a:lnTo>
                  <a:lnTo>
                    <a:pt x="12" y="0"/>
                  </a:lnTo>
                  <a:lnTo>
                    <a:pt x="15" y="20"/>
                  </a:lnTo>
                  <a:lnTo>
                    <a:pt x="18" y="39"/>
                  </a:lnTo>
                  <a:lnTo>
                    <a:pt x="25" y="58"/>
                  </a:lnTo>
                  <a:lnTo>
                    <a:pt x="31" y="78"/>
                  </a:lnTo>
                  <a:lnTo>
                    <a:pt x="40" y="97"/>
                  </a:lnTo>
                  <a:lnTo>
                    <a:pt x="49" y="114"/>
                  </a:lnTo>
                  <a:lnTo>
                    <a:pt x="59" y="131"/>
                  </a:lnTo>
                  <a:lnTo>
                    <a:pt x="71" y="147"/>
                  </a:lnTo>
                  <a:lnTo>
                    <a:pt x="84" y="163"/>
                  </a:lnTo>
                  <a:lnTo>
                    <a:pt x="99" y="178"/>
                  </a:lnTo>
                  <a:lnTo>
                    <a:pt x="115" y="193"/>
                  </a:lnTo>
                  <a:lnTo>
                    <a:pt x="131" y="205"/>
                  </a:lnTo>
                  <a:lnTo>
                    <a:pt x="149" y="219"/>
                  </a:lnTo>
                  <a:lnTo>
                    <a:pt x="168" y="230"/>
                  </a:lnTo>
                  <a:lnTo>
                    <a:pt x="187" y="241"/>
                  </a:lnTo>
                  <a:lnTo>
                    <a:pt x="209" y="252"/>
                  </a:lnTo>
                  <a:lnTo>
                    <a:pt x="240" y="202"/>
                  </a:lnTo>
                  <a:lnTo>
                    <a:pt x="284" y="337"/>
                  </a:lnTo>
                  <a:lnTo>
                    <a:pt x="130" y="375"/>
                  </a:lnTo>
                  <a:lnTo>
                    <a:pt x="158" y="331"/>
                  </a:lnTo>
                </a:path>
              </a:pathLst>
            </a:custGeom>
            <a:solidFill>
              <a:srgbClr val="FF3300"/>
            </a:solidFill>
            <a:ln w="12700" cap="rnd">
              <a:solidFill>
                <a:srgbClr val="FF3300"/>
              </a:solidFill>
              <a:roun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716" name="Freeform 18"/>
            <p:cNvSpPr>
              <a:spLocks/>
            </p:cNvSpPr>
            <p:nvPr/>
          </p:nvSpPr>
          <p:spPr bwMode="auto">
            <a:xfrm>
              <a:off x="1692" y="3492"/>
              <a:ext cx="285" cy="376"/>
            </a:xfrm>
            <a:custGeom>
              <a:avLst/>
              <a:gdLst>
                <a:gd name="T0" fmla="*/ 158 w 285"/>
                <a:gd name="T1" fmla="*/ 331 h 376"/>
                <a:gd name="T2" fmla="*/ 158 w 285"/>
                <a:gd name="T3" fmla="*/ 331 h 376"/>
                <a:gd name="T4" fmla="*/ 148 w 285"/>
                <a:gd name="T5" fmla="*/ 324 h 376"/>
                <a:gd name="T6" fmla="*/ 138 w 285"/>
                <a:gd name="T7" fmla="*/ 316 h 376"/>
                <a:gd name="T8" fmla="*/ 127 w 285"/>
                <a:gd name="T9" fmla="*/ 308 h 376"/>
                <a:gd name="T10" fmla="*/ 118 w 285"/>
                <a:gd name="T11" fmla="*/ 301 h 376"/>
                <a:gd name="T12" fmla="*/ 109 w 285"/>
                <a:gd name="T13" fmla="*/ 292 h 376"/>
                <a:gd name="T14" fmla="*/ 101 w 285"/>
                <a:gd name="T15" fmla="*/ 284 h 376"/>
                <a:gd name="T16" fmla="*/ 92 w 285"/>
                <a:gd name="T17" fmla="*/ 275 h 376"/>
                <a:gd name="T18" fmla="*/ 84 w 285"/>
                <a:gd name="T19" fmla="*/ 266 h 376"/>
                <a:gd name="T20" fmla="*/ 76 w 285"/>
                <a:gd name="T21" fmla="*/ 256 h 376"/>
                <a:gd name="T22" fmla="*/ 70 w 285"/>
                <a:gd name="T23" fmla="*/ 247 h 376"/>
                <a:gd name="T24" fmla="*/ 62 w 285"/>
                <a:gd name="T25" fmla="*/ 237 h 376"/>
                <a:gd name="T26" fmla="*/ 55 w 285"/>
                <a:gd name="T27" fmla="*/ 227 h 376"/>
                <a:gd name="T28" fmla="*/ 49 w 285"/>
                <a:gd name="T29" fmla="*/ 217 h 376"/>
                <a:gd name="T30" fmla="*/ 44 w 285"/>
                <a:gd name="T31" fmla="*/ 207 h 376"/>
                <a:gd name="T32" fmla="*/ 38 w 285"/>
                <a:gd name="T33" fmla="*/ 196 h 376"/>
                <a:gd name="T34" fmla="*/ 32 w 285"/>
                <a:gd name="T35" fmla="*/ 185 h 376"/>
                <a:gd name="T36" fmla="*/ 27 w 285"/>
                <a:gd name="T37" fmla="*/ 174 h 376"/>
                <a:gd name="T38" fmla="*/ 23 w 285"/>
                <a:gd name="T39" fmla="*/ 164 h 376"/>
                <a:gd name="T40" fmla="*/ 18 w 285"/>
                <a:gd name="T41" fmla="*/ 153 h 376"/>
                <a:gd name="T42" fmla="*/ 15 w 285"/>
                <a:gd name="T43" fmla="*/ 141 h 376"/>
                <a:gd name="T44" fmla="*/ 12 w 285"/>
                <a:gd name="T45" fmla="*/ 130 h 376"/>
                <a:gd name="T46" fmla="*/ 9 w 285"/>
                <a:gd name="T47" fmla="*/ 118 h 376"/>
                <a:gd name="T48" fmla="*/ 7 w 285"/>
                <a:gd name="T49" fmla="*/ 108 h 376"/>
                <a:gd name="T50" fmla="*/ 5 w 285"/>
                <a:gd name="T51" fmla="*/ 96 h 376"/>
                <a:gd name="T52" fmla="*/ 2 w 285"/>
                <a:gd name="T53" fmla="*/ 85 h 376"/>
                <a:gd name="T54" fmla="*/ 1 w 285"/>
                <a:gd name="T55" fmla="*/ 73 h 376"/>
                <a:gd name="T56" fmla="*/ 0 w 285"/>
                <a:gd name="T57" fmla="*/ 61 h 376"/>
                <a:gd name="T58" fmla="*/ 0 w 285"/>
                <a:gd name="T59" fmla="*/ 50 h 376"/>
                <a:gd name="T60" fmla="*/ 0 w 285"/>
                <a:gd name="T61" fmla="*/ 38 h 376"/>
                <a:gd name="T62" fmla="*/ 0 w 285"/>
                <a:gd name="T63" fmla="*/ 26 h 376"/>
                <a:gd name="T64" fmla="*/ 0 w 285"/>
                <a:gd name="T65" fmla="*/ 14 h 376"/>
                <a:gd name="T66" fmla="*/ 0 w 285"/>
                <a:gd name="T67" fmla="*/ 2 h 376"/>
                <a:gd name="T68" fmla="*/ 12 w 285"/>
                <a:gd name="T69" fmla="*/ 0 h 376"/>
                <a:gd name="T70" fmla="*/ 15 w 285"/>
                <a:gd name="T71" fmla="*/ 20 h 376"/>
                <a:gd name="T72" fmla="*/ 18 w 285"/>
                <a:gd name="T73" fmla="*/ 39 h 376"/>
                <a:gd name="T74" fmla="*/ 25 w 285"/>
                <a:gd name="T75" fmla="*/ 58 h 376"/>
                <a:gd name="T76" fmla="*/ 31 w 285"/>
                <a:gd name="T77" fmla="*/ 78 h 376"/>
                <a:gd name="T78" fmla="*/ 40 w 285"/>
                <a:gd name="T79" fmla="*/ 97 h 376"/>
                <a:gd name="T80" fmla="*/ 49 w 285"/>
                <a:gd name="T81" fmla="*/ 114 h 376"/>
                <a:gd name="T82" fmla="*/ 59 w 285"/>
                <a:gd name="T83" fmla="*/ 131 h 376"/>
                <a:gd name="T84" fmla="*/ 71 w 285"/>
                <a:gd name="T85" fmla="*/ 147 h 376"/>
                <a:gd name="T86" fmla="*/ 84 w 285"/>
                <a:gd name="T87" fmla="*/ 163 h 376"/>
                <a:gd name="T88" fmla="*/ 99 w 285"/>
                <a:gd name="T89" fmla="*/ 178 h 376"/>
                <a:gd name="T90" fmla="*/ 115 w 285"/>
                <a:gd name="T91" fmla="*/ 193 h 376"/>
                <a:gd name="T92" fmla="*/ 131 w 285"/>
                <a:gd name="T93" fmla="*/ 205 h 376"/>
                <a:gd name="T94" fmla="*/ 149 w 285"/>
                <a:gd name="T95" fmla="*/ 219 h 376"/>
                <a:gd name="T96" fmla="*/ 168 w 285"/>
                <a:gd name="T97" fmla="*/ 230 h 376"/>
                <a:gd name="T98" fmla="*/ 187 w 285"/>
                <a:gd name="T99" fmla="*/ 241 h 376"/>
                <a:gd name="T100" fmla="*/ 209 w 285"/>
                <a:gd name="T101" fmla="*/ 252 h 376"/>
                <a:gd name="T102" fmla="*/ 240 w 285"/>
                <a:gd name="T103" fmla="*/ 202 h 376"/>
                <a:gd name="T104" fmla="*/ 284 w 285"/>
                <a:gd name="T105" fmla="*/ 337 h 376"/>
                <a:gd name="T106" fmla="*/ 130 w 285"/>
                <a:gd name="T107" fmla="*/ 375 h 376"/>
                <a:gd name="T108" fmla="*/ 158 w 285"/>
                <a:gd name="T109" fmla="*/ 331 h 37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85"/>
                <a:gd name="T166" fmla="*/ 0 h 376"/>
                <a:gd name="T167" fmla="*/ 285 w 285"/>
                <a:gd name="T168" fmla="*/ 376 h 37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85" h="376">
                  <a:moveTo>
                    <a:pt x="158" y="331"/>
                  </a:moveTo>
                  <a:lnTo>
                    <a:pt x="158" y="331"/>
                  </a:lnTo>
                  <a:lnTo>
                    <a:pt x="148" y="324"/>
                  </a:lnTo>
                  <a:lnTo>
                    <a:pt x="138" y="316"/>
                  </a:lnTo>
                  <a:lnTo>
                    <a:pt x="127" y="308"/>
                  </a:lnTo>
                  <a:lnTo>
                    <a:pt x="118" y="301"/>
                  </a:lnTo>
                  <a:lnTo>
                    <a:pt x="109" y="292"/>
                  </a:lnTo>
                  <a:lnTo>
                    <a:pt x="101" y="284"/>
                  </a:lnTo>
                  <a:lnTo>
                    <a:pt x="92" y="275"/>
                  </a:lnTo>
                  <a:lnTo>
                    <a:pt x="84" y="266"/>
                  </a:lnTo>
                  <a:lnTo>
                    <a:pt x="76" y="256"/>
                  </a:lnTo>
                  <a:lnTo>
                    <a:pt x="70" y="247"/>
                  </a:lnTo>
                  <a:lnTo>
                    <a:pt x="62" y="237"/>
                  </a:lnTo>
                  <a:lnTo>
                    <a:pt x="55" y="227"/>
                  </a:lnTo>
                  <a:lnTo>
                    <a:pt x="49" y="217"/>
                  </a:lnTo>
                  <a:lnTo>
                    <a:pt x="44" y="207"/>
                  </a:lnTo>
                  <a:lnTo>
                    <a:pt x="38" y="196"/>
                  </a:lnTo>
                  <a:lnTo>
                    <a:pt x="32" y="185"/>
                  </a:lnTo>
                  <a:lnTo>
                    <a:pt x="27" y="174"/>
                  </a:lnTo>
                  <a:lnTo>
                    <a:pt x="23" y="164"/>
                  </a:lnTo>
                  <a:lnTo>
                    <a:pt x="18" y="153"/>
                  </a:lnTo>
                  <a:lnTo>
                    <a:pt x="15" y="141"/>
                  </a:lnTo>
                  <a:lnTo>
                    <a:pt x="12" y="130"/>
                  </a:lnTo>
                  <a:lnTo>
                    <a:pt x="9" y="118"/>
                  </a:lnTo>
                  <a:lnTo>
                    <a:pt x="7" y="108"/>
                  </a:lnTo>
                  <a:lnTo>
                    <a:pt x="5" y="96"/>
                  </a:lnTo>
                  <a:lnTo>
                    <a:pt x="2" y="85"/>
                  </a:lnTo>
                  <a:lnTo>
                    <a:pt x="1" y="73"/>
                  </a:lnTo>
                  <a:lnTo>
                    <a:pt x="0" y="61"/>
                  </a:lnTo>
                  <a:lnTo>
                    <a:pt x="0" y="50"/>
                  </a:lnTo>
                  <a:lnTo>
                    <a:pt x="0" y="38"/>
                  </a:lnTo>
                  <a:lnTo>
                    <a:pt x="0" y="26"/>
                  </a:lnTo>
                  <a:lnTo>
                    <a:pt x="0" y="14"/>
                  </a:lnTo>
                  <a:lnTo>
                    <a:pt x="0" y="2"/>
                  </a:lnTo>
                  <a:lnTo>
                    <a:pt x="12" y="0"/>
                  </a:lnTo>
                  <a:lnTo>
                    <a:pt x="15" y="20"/>
                  </a:lnTo>
                  <a:lnTo>
                    <a:pt x="18" y="39"/>
                  </a:lnTo>
                  <a:lnTo>
                    <a:pt x="25" y="58"/>
                  </a:lnTo>
                  <a:lnTo>
                    <a:pt x="31" y="78"/>
                  </a:lnTo>
                  <a:lnTo>
                    <a:pt x="40" y="97"/>
                  </a:lnTo>
                  <a:lnTo>
                    <a:pt x="49" y="114"/>
                  </a:lnTo>
                  <a:lnTo>
                    <a:pt x="59" y="131"/>
                  </a:lnTo>
                  <a:lnTo>
                    <a:pt x="71" y="147"/>
                  </a:lnTo>
                  <a:lnTo>
                    <a:pt x="84" y="163"/>
                  </a:lnTo>
                  <a:lnTo>
                    <a:pt x="99" y="178"/>
                  </a:lnTo>
                  <a:lnTo>
                    <a:pt x="115" y="193"/>
                  </a:lnTo>
                  <a:lnTo>
                    <a:pt x="131" y="205"/>
                  </a:lnTo>
                  <a:lnTo>
                    <a:pt x="149" y="219"/>
                  </a:lnTo>
                  <a:lnTo>
                    <a:pt x="168" y="230"/>
                  </a:lnTo>
                  <a:lnTo>
                    <a:pt x="187" y="241"/>
                  </a:lnTo>
                  <a:lnTo>
                    <a:pt x="209" y="252"/>
                  </a:lnTo>
                  <a:lnTo>
                    <a:pt x="240" y="202"/>
                  </a:lnTo>
                  <a:lnTo>
                    <a:pt x="284" y="337"/>
                  </a:lnTo>
                  <a:lnTo>
                    <a:pt x="130" y="375"/>
                  </a:lnTo>
                  <a:lnTo>
                    <a:pt x="158" y="331"/>
                  </a:lnTo>
                </a:path>
              </a:pathLst>
            </a:custGeom>
            <a:solidFill>
              <a:srgbClr val="FF3300"/>
            </a:solidFill>
            <a:ln w="12700" cap="rnd">
              <a:solidFill>
                <a:srgbClr val="FF3300"/>
              </a:solidFill>
              <a:roun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 name="Group 19"/>
          <p:cNvGrpSpPr>
            <a:grpSpLocks/>
          </p:cNvGrpSpPr>
          <p:nvPr/>
        </p:nvGrpSpPr>
        <p:grpSpPr bwMode="auto">
          <a:xfrm>
            <a:off x="5867400" y="6237312"/>
            <a:ext cx="936848" cy="392088"/>
            <a:chOff x="3237" y="3492"/>
            <a:chExt cx="286" cy="376"/>
          </a:xfrm>
        </p:grpSpPr>
        <p:sp>
          <p:nvSpPr>
            <p:cNvPr id="29713" name="Freeform 20"/>
            <p:cNvSpPr>
              <a:spLocks/>
            </p:cNvSpPr>
            <p:nvPr/>
          </p:nvSpPr>
          <p:spPr bwMode="auto">
            <a:xfrm>
              <a:off x="3237" y="3492"/>
              <a:ext cx="286" cy="376"/>
            </a:xfrm>
            <a:custGeom>
              <a:avLst/>
              <a:gdLst>
                <a:gd name="T0" fmla="*/ 125 w 286"/>
                <a:gd name="T1" fmla="*/ 331 h 376"/>
                <a:gd name="T2" fmla="*/ 135 w 286"/>
                <a:gd name="T3" fmla="*/ 324 h 376"/>
                <a:gd name="T4" fmla="*/ 146 w 286"/>
                <a:gd name="T5" fmla="*/ 316 h 376"/>
                <a:gd name="T6" fmla="*/ 156 w 286"/>
                <a:gd name="T7" fmla="*/ 308 h 376"/>
                <a:gd name="T8" fmla="*/ 165 w 286"/>
                <a:gd name="T9" fmla="*/ 301 h 376"/>
                <a:gd name="T10" fmla="*/ 174 w 286"/>
                <a:gd name="T11" fmla="*/ 292 h 376"/>
                <a:gd name="T12" fmla="*/ 183 w 286"/>
                <a:gd name="T13" fmla="*/ 284 h 376"/>
                <a:gd name="T14" fmla="*/ 192 w 286"/>
                <a:gd name="T15" fmla="*/ 275 h 376"/>
                <a:gd name="T16" fmla="*/ 200 w 286"/>
                <a:gd name="T17" fmla="*/ 266 h 376"/>
                <a:gd name="T18" fmla="*/ 207 w 286"/>
                <a:gd name="T19" fmla="*/ 256 h 376"/>
                <a:gd name="T20" fmla="*/ 214 w 286"/>
                <a:gd name="T21" fmla="*/ 247 h 376"/>
                <a:gd name="T22" fmla="*/ 222 w 286"/>
                <a:gd name="T23" fmla="*/ 237 h 376"/>
                <a:gd name="T24" fmla="*/ 228 w 286"/>
                <a:gd name="T25" fmla="*/ 227 h 376"/>
                <a:gd name="T26" fmla="*/ 234 w 286"/>
                <a:gd name="T27" fmla="*/ 217 h 376"/>
                <a:gd name="T28" fmla="*/ 240 w 286"/>
                <a:gd name="T29" fmla="*/ 207 h 376"/>
                <a:gd name="T30" fmla="*/ 246 w 286"/>
                <a:gd name="T31" fmla="*/ 196 h 376"/>
                <a:gd name="T32" fmla="*/ 251 w 286"/>
                <a:gd name="T33" fmla="*/ 185 h 376"/>
                <a:gd name="T34" fmla="*/ 256 w 286"/>
                <a:gd name="T35" fmla="*/ 174 h 376"/>
                <a:gd name="T36" fmla="*/ 260 w 286"/>
                <a:gd name="T37" fmla="*/ 164 h 376"/>
                <a:gd name="T38" fmla="*/ 265 w 286"/>
                <a:gd name="T39" fmla="*/ 153 h 376"/>
                <a:gd name="T40" fmla="*/ 268 w 286"/>
                <a:gd name="T41" fmla="*/ 141 h 376"/>
                <a:gd name="T42" fmla="*/ 272 w 286"/>
                <a:gd name="T43" fmla="*/ 130 h 376"/>
                <a:gd name="T44" fmla="*/ 275 w 286"/>
                <a:gd name="T45" fmla="*/ 118 h 376"/>
                <a:gd name="T46" fmla="*/ 277 w 286"/>
                <a:gd name="T47" fmla="*/ 108 h 376"/>
                <a:gd name="T48" fmla="*/ 279 w 286"/>
                <a:gd name="T49" fmla="*/ 96 h 376"/>
                <a:gd name="T50" fmla="*/ 281 w 286"/>
                <a:gd name="T51" fmla="*/ 85 h 376"/>
                <a:gd name="T52" fmla="*/ 283 w 286"/>
                <a:gd name="T53" fmla="*/ 73 h 376"/>
                <a:gd name="T54" fmla="*/ 284 w 286"/>
                <a:gd name="T55" fmla="*/ 61 h 376"/>
                <a:gd name="T56" fmla="*/ 285 w 286"/>
                <a:gd name="T57" fmla="*/ 50 h 376"/>
                <a:gd name="T58" fmla="*/ 285 w 286"/>
                <a:gd name="T59" fmla="*/ 38 h 376"/>
                <a:gd name="T60" fmla="*/ 285 w 286"/>
                <a:gd name="T61" fmla="*/ 26 h 376"/>
                <a:gd name="T62" fmla="*/ 285 w 286"/>
                <a:gd name="T63" fmla="*/ 14 h 376"/>
                <a:gd name="T64" fmla="*/ 284 w 286"/>
                <a:gd name="T65" fmla="*/ 2 h 376"/>
                <a:gd name="T66" fmla="*/ 272 w 286"/>
                <a:gd name="T67" fmla="*/ 0 h 376"/>
                <a:gd name="T68" fmla="*/ 269 w 286"/>
                <a:gd name="T69" fmla="*/ 20 h 376"/>
                <a:gd name="T70" fmla="*/ 265 w 286"/>
                <a:gd name="T71" fmla="*/ 39 h 376"/>
                <a:gd name="T72" fmla="*/ 258 w 286"/>
                <a:gd name="T73" fmla="*/ 58 h 376"/>
                <a:gd name="T74" fmla="*/ 252 w 286"/>
                <a:gd name="T75" fmla="*/ 78 h 376"/>
                <a:gd name="T76" fmla="*/ 244 w 286"/>
                <a:gd name="T77" fmla="*/ 97 h 376"/>
                <a:gd name="T78" fmla="*/ 235 w 286"/>
                <a:gd name="T79" fmla="*/ 114 h 376"/>
                <a:gd name="T80" fmla="*/ 224 w 286"/>
                <a:gd name="T81" fmla="*/ 131 h 376"/>
                <a:gd name="T82" fmla="*/ 213 w 286"/>
                <a:gd name="T83" fmla="*/ 147 h 376"/>
                <a:gd name="T84" fmla="*/ 199 w 286"/>
                <a:gd name="T85" fmla="*/ 163 h 376"/>
                <a:gd name="T86" fmla="*/ 185 w 286"/>
                <a:gd name="T87" fmla="*/ 178 h 376"/>
                <a:gd name="T88" fmla="*/ 169 w 286"/>
                <a:gd name="T89" fmla="*/ 193 h 376"/>
                <a:gd name="T90" fmla="*/ 152 w 286"/>
                <a:gd name="T91" fmla="*/ 205 h 376"/>
                <a:gd name="T92" fmla="*/ 135 w 286"/>
                <a:gd name="T93" fmla="*/ 219 h 376"/>
                <a:gd name="T94" fmla="*/ 115 w 286"/>
                <a:gd name="T95" fmla="*/ 230 h 376"/>
                <a:gd name="T96" fmla="*/ 96 w 286"/>
                <a:gd name="T97" fmla="*/ 241 h 376"/>
                <a:gd name="T98" fmla="*/ 74 w 286"/>
                <a:gd name="T99" fmla="*/ 252 h 376"/>
                <a:gd name="T100" fmla="*/ 43 w 286"/>
                <a:gd name="T101" fmla="*/ 202 h 376"/>
                <a:gd name="T102" fmla="*/ 0 w 286"/>
                <a:gd name="T103" fmla="*/ 337 h 376"/>
                <a:gd name="T104" fmla="*/ 153 w 286"/>
                <a:gd name="T105" fmla="*/ 375 h 376"/>
                <a:gd name="T106" fmla="*/ 125 w 286"/>
                <a:gd name="T107" fmla="*/ 331 h 37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86"/>
                <a:gd name="T163" fmla="*/ 0 h 376"/>
                <a:gd name="T164" fmla="*/ 286 w 286"/>
                <a:gd name="T165" fmla="*/ 376 h 37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86" h="376">
                  <a:moveTo>
                    <a:pt x="125" y="331"/>
                  </a:moveTo>
                  <a:lnTo>
                    <a:pt x="135" y="324"/>
                  </a:lnTo>
                  <a:lnTo>
                    <a:pt x="146" y="316"/>
                  </a:lnTo>
                  <a:lnTo>
                    <a:pt x="156" y="308"/>
                  </a:lnTo>
                  <a:lnTo>
                    <a:pt x="165" y="301"/>
                  </a:lnTo>
                  <a:lnTo>
                    <a:pt x="174" y="292"/>
                  </a:lnTo>
                  <a:lnTo>
                    <a:pt x="183" y="284"/>
                  </a:lnTo>
                  <a:lnTo>
                    <a:pt x="192" y="275"/>
                  </a:lnTo>
                  <a:lnTo>
                    <a:pt x="200" y="266"/>
                  </a:lnTo>
                  <a:lnTo>
                    <a:pt x="207" y="256"/>
                  </a:lnTo>
                  <a:lnTo>
                    <a:pt x="214" y="247"/>
                  </a:lnTo>
                  <a:lnTo>
                    <a:pt x="222" y="237"/>
                  </a:lnTo>
                  <a:lnTo>
                    <a:pt x="228" y="227"/>
                  </a:lnTo>
                  <a:lnTo>
                    <a:pt x="234" y="217"/>
                  </a:lnTo>
                  <a:lnTo>
                    <a:pt x="240" y="207"/>
                  </a:lnTo>
                  <a:lnTo>
                    <a:pt x="246" y="196"/>
                  </a:lnTo>
                  <a:lnTo>
                    <a:pt x="251" y="185"/>
                  </a:lnTo>
                  <a:lnTo>
                    <a:pt x="256" y="174"/>
                  </a:lnTo>
                  <a:lnTo>
                    <a:pt x="260" y="164"/>
                  </a:lnTo>
                  <a:lnTo>
                    <a:pt x="265" y="153"/>
                  </a:lnTo>
                  <a:lnTo>
                    <a:pt x="268" y="141"/>
                  </a:lnTo>
                  <a:lnTo>
                    <a:pt x="272" y="130"/>
                  </a:lnTo>
                  <a:lnTo>
                    <a:pt x="275" y="118"/>
                  </a:lnTo>
                  <a:lnTo>
                    <a:pt x="277" y="108"/>
                  </a:lnTo>
                  <a:lnTo>
                    <a:pt x="279" y="96"/>
                  </a:lnTo>
                  <a:lnTo>
                    <a:pt x="281" y="85"/>
                  </a:lnTo>
                  <a:lnTo>
                    <a:pt x="283" y="73"/>
                  </a:lnTo>
                  <a:lnTo>
                    <a:pt x="284" y="61"/>
                  </a:lnTo>
                  <a:lnTo>
                    <a:pt x="285" y="50"/>
                  </a:lnTo>
                  <a:lnTo>
                    <a:pt x="285" y="38"/>
                  </a:lnTo>
                  <a:lnTo>
                    <a:pt x="285" y="26"/>
                  </a:lnTo>
                  <a:lnTo>
                    <a:pt x="285" y="14"/>
                  </a:lnTo>
                  <a:lnTo>
                    <a:pt x="284" y="2"/>
                  </a:lnTo>
                  <a:lnTo>
                    <a:pt x="272" y="0"/>
                  </a:lnTo>
                  <a:lnTo>
                    <a:pt x="269" y="20"/>
                  </a:lnTo>
                  <a:lnTo>
                    <a:pt x="265" y="39"/>
                  </a:lnTo>
                  <a:lnTo>
                    <a:pt x="258" y="58"/>
                  </a:lnTo>
                  <a:lnTo>
                    <a:pt x="252" y="78"/>
                  </a:lnTo>
                  <a:lnTo>
                    <a:pt x="244" y="97"/>
                  </a:lnTo>
                  <a:lnTo>
                    <a:pt x="235" y="114"/>
                  </a:lnTo>
                  <a:lnTo>
                    <a:pt x="224" y="131"/>
                  </a:lnTo>
                  <a:lnTo>
                    <a:pt x="213" y="147"/>
                  </a:lnTo>
                  <a:lnTo>
                    <a:pt x="199" y="163"/>
                  </a:lnTo>
                  <a:lnTo>
                    <a:pt x="185" y="178"/>
                  </a:lnTo>
                  <a:lnTo>
                    <a:pt x="169" y="193"/>
                  </a:lnTo>
                  <a:lnTo>
                    <a:pt x="152" y="205"/>
                  </a:lnTo>
                  <a:lnTo>
                    <a:pt x="135" y="219"/>
                  </a:lnTo>
                  <a:lnTo>
                    <a:pt x="115" y="230"/>
                  </a:lnTo>
                  <a:lnTo>
                    <a:pt x="96" y="241"/>
                  </a:lnTo>
                  <a:lnTo>
                    <a:pt x="74" y="252"/>
                  </a:lnTo>
                  <a:lnTo>
                    <a:pt x="43" y="202"/>
                  </a:lnTo>
                  <a:lnTo>
                    <a:pt x="0" y="337"/>
                  </a:lnTo>
                  <a:lnTo>
                    <a:pt x="153" y="375"/>
                  </a:lnTo>
                  <a:lnTo>
                    <a:pt x="125" y="331"/>
                  </a:lnTo>
                </a:path>
              </a:pathLst>
            </a:custGeom>
            <a:solidFill>
              <a:srgbClr val="FF3300"/>
            </a:solidFill>
            <a:ln w="12700" cap="rnd">
              <a:solidFill>
                <a:srgbClr val="FF3300"/>
              </a:solidFill>
              <a:roun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714" name="Freeform 21"/>
            <p:cNvSpPr>
              <a:spLocks/>
            </p:cNvSpPr>
            <p:nvPr/>
          </p:nvSpPr>
          <p:spPr bwMode="auto">
            <a:xfrm>
              <a:off x="3237" y="3492"/>
              <a:ext cx="286" cy="376"/>
            </a:xfrm>
            <a:custGeom>
              <a:avLst/>
              <a:gdLst>
                <a:gd name="T0" fmla="*/ 125 w 286"/>
                <a:gd name="T1" fmla="*/ 331 h 376"/>
                <a:gd name="T2" fmla="*/ 125 w 286"/>
                <a:gd name="T3" fmla="*/ 331 h 376"/>
                <a:gd name="T4" fmla="*/ 135 w 286"/>
                <a:gd name="T5" fmla="*/ 324 h 376"/>
                <a:gd name="T6" fmla="*/ 146 w 286"/>
                <a:gd name="T7" fmla="*/ 316 h 376"/>
                <a:gd name="T8" fmla="*/ 156 w 286"/>
                <a:gd name="T9" fmla="*/ 308 h 376"/>
                <a:gd name="T10" fmla="*/ 165 w 286"/>
                <a:gd name="T11" fmla="*/ 301 h 376"/>
                <a:gd name="T12" fmla="*/ 174 w 286"/>
                <a:gd name="T13" fmla="*/ 292 h 376"/>
                <a:gd name="T14" fmla="*/ 183 w 286"/>
                <a:gd name="T15" fmla="*/ 284 h 376"/>
                <a:gd name="T16" fmla="*/ 192 w 286"/>
                <a:gd name="T17" fmla="*/ 275 h 376"/>
                <a:gd name="T18" fmla="*/ 200 w 286"/>
                <a:gd name="T19" fmla="*/ 266 h 376"/>
                <a:gd name="T20" fmla="*/ 207 w 286"/>
                <a:gd name="T21" fmla="*/ 256 h 376"/>
                <a:gd name="T22" fmla="*/ 214 w 286"/>
                <a:gd name="T23" fmla="*/ 247 h 376"/>
                <a:gd name="T24" fmla="*/ 222 w 286"/>
                <a:gd name="T25" fmla="*/ 237 h 376"/>
                <a:gd name="T26" fmla="*/ 228 w 286"/>
                <a:gd name="T27" fmla="*/ 227 h 376"/>
                <a:gd name="T28" fmla="*/ 234 w 286"/>
                <a:gd name="T29" fmla="*/ 217 h 376"/>
                <a:gd name="T30" fmla="*/ 240 w 286"/>
                <a:gd name="T31" fmla="*/ 207 h 376"/>
                <a:gd name="T32" fmla="*/ 246 w 286"/>
                <a:gd name="T33" fmla="*/ 196 h 376"/>
                <a:gd name="T34" fmla="*/ 251 w 286"/>
                <a:gd name="T35" fmla="*/ 185 h 376"/>
                <a:gd name="T36" fmla="*/ 256 w 286"/>
                <a:gd name="T37" fmla="*/ 174 h 376"/>
                <a:gd name="T38" fmla="*/ 260 w 286"/>
                <a:gd name="T39" fmla="*/ 164 h 376"/>
                <a:gd name="T40" fmla="*/ 265 w 286"/>
                <a:gd name="T41" fmla="*/ 153 h 376"/>
                <a:gd name="T42" fmla="*/ 268 w 286"/>
                <a:gd name="T43" fmla="*/ 141 h 376"/>
                <a:gd name="T44" fmla="*/ 272 w 286"/>
                <a:gd name="T45" fmla="*/ 130 h 376"/>
                <a:gd name="T46" fmla="*/ 275 w 286"/>
                <a:gd name="T47" fmla="*/ 118 h 376"/>
                <a:gd name="T48" fmla="*/ 277 w 286"/>
                <a:gd name="T49" fmla="*/ 108 h 376"/>
                <a:gd name="T50" fmla="*/ 279 w 286"/>
                <a:gd name="T51" fmla="*/ 96 h 376"/>
                <a:gd name="T52" fmla="*/ 281 w 286"/>
                <a:gd name="T53" fmla="*/ 85 h 376"/>
                <a:gd name="T54" fmla="*/ 283 w 286"/>
                <a:gd name="T55" fmla="*/ 73 h 376"/>
                <a:gd name="T56" fmla="*/ 284 w 286"/>
                <a:gd name="T57" fmla="*/ 61 h 376"/>
                <a:gd name="T58" fmla="*/ 285 w 286"/>
                <a:gd name="T59" fmla="*/ 50 h 376"/>
                <a:gd name="T60" fmla="*/ 285 w 286"/>
                <a:gd name="T61" fmla="*/ 38 h 376"/>
                <a:gd name="T62" fmla="*/ 285 w 286"/>
                <a:gd name="T63" fmla="*/ 26 h 376"/>
                <a:gd name="T64" fmla="*/ 285 w 286"/>
                <a:gd name="T65" fmla="*/ 14 h 376"/>
                <a:gd name="T66" fmla="*/ 284 w 286"/>
                <a:gd name="T67" fmla="*/ 2 h 376"/>
                <a:gd name="T68" fmla="*/ 272 w 286"/>
                <a:gd name="T69" fmla="*/ 0 h 376"/>
                <a:gd name="T70" fmla="*/ 269 w 286"/>
                <a:gd name="T71" fmla="*/ 20 h 376"/>
                <a:gd name="T72" fmla="*/ 265 w 286"/>
                <a:gd name="T73" fmla="*/ 39 h 376"/>
                <a:gd name="T74" fmla="*/ 258 w 286"/>
                <a:gd name="T75" fmla="*/ 58 h 376"/>
                <a:gd name="T76" fmla="*/ 252 w 286"/>
                <a:gd name="T77" fmla="*/ 78 h 376"/>
                <a:gd name="T78" fmla="*/ 244 w 286"/>
                <a:gd name="T79" fmla="*/ 97 h 376"/>
                <a:gd name="T80" fmla="*/ 235 w 286"/>
                <a:gd name="T81" fmla="*/ 114 h 376"/>
                <a:gd name="T82" fmla="*/ 224 w 286"/>
                <a:gd name="T83" fmla="*/ 131 h 376"/>
                <a:gd name="T84" fmla="*/ 213 w 286"/>
                <a:gd name="T85" fmla="*/ 147 h 376"/>
                <a:gd name="T86" fmla="*/ 199 w 286"/>
                <a:gd name="T87" fmla="*/ 163 h 376"/>
                <a:gd name="T88" fmla="*/ 185 w 286"/>
                <a:gd name="T89" fmla="*/ 178 h 376"/>
                <a:gd name="T90" fmla="*/ 169 w 286"/>
                <a:gd name="T91" fmla="*/ 193 h 376"/>
                <a:gd name="T92" fmla="*/ 152 w 286"/>
                <a:gd name="T93" fmla="*/ 205 h 376"/>
                <a:gd name="T94" fmla="*/ 135 w 286"/>
                <a:gd name="T95" fmla="*/ 219 h 376"/>
                <a:gd name="T96" fmla="*/ 115 w 286"/>
                <a:gd name="T97" fmla="*/ 230 h 376"/>
                <a:gd name="T98" fmla="*/ 96 w 286"/>
                <a:gd name="T99" fmla="*/ 241 h 376"/>
                <a:gd name="T100" fmla="*/ 74 w 286"/>
                <a:gd name="T101" fmla="*/ 252 h 376"/>
                <a:gd name="T102" fmla="*/ 43 w 286"/>
                <a:gd name="T103" fmla="*/ 202 h 376"/>
                <a:gd name="T104" fmla="*/ 0 w 286"/>
                <a:gd name="T105" fmla="*/ 337 h 376"/>
                <a:gd name="T106" fmla="*/ 153 w 286"/>
                <a:gd name="T107" fmla="*/ 375 h 376"/>
                <a:gd name="T108" fmla="*/ 125 w 286"/>
                <a:gd name="T109" fmla="*/ 331 h 37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86"/>
                <a:gd name="T166" fmla="*/ 0 h 376"/>
                <a:gd name="T167" fmla="*/ 286 w 286"/>
                <a:gd name="T168" fmla="*/ 376 h 37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86" h="376">
                  <a:moveTo>
                    <a:pt x="125" y="331"/>
                  </a:moveTo>
                  <a:lnTo>
                    <a:pt x="125" y="331"/>
                  </a:lnTo>
                  <a:lnTo>
                    <a:pt x="135" y="324"/>
                  </a:lnTo>
                  <a:lnTo>
                    <a:pt x="146" y="316"/>
                  </a:lnTo>
                  <a:lnTo>
                    <a:pt x="156" y="308"/>
                  </a:lnTo>
                  <a:lnTo>
                    <a:pt x="165" y="301"/>
                  </a:lnTo>
                  <a:lnTo>
                    <a:pt x="174" y="292"/>
                  </a:lnTo>
                  <a:lnTo>
                    <a:pt x="183" y="284"/>
                  </a:lnTo>
                  <a:lnTo>
                    <a:pt x="192" y="275"/>
                  </a:lnTo>
                  <a:lnTo>
                    <a:pt x="200" y="266"/>
                  </a:lnTo>
                  <a:lnTo>
                    <a:pt x="207" y="256"/>
                  </a:lnTo>
                  <a:lnTo>
                    <a:pt x="214" y="247"/>
                  </a:lnTo>
                  <a:lnTo>
                    <a:pt x="222" y="237"/>
                  </a:lnTo>
                  <a:lnTo>
                    <a:pt x="228" y="227"/>
                  </a:lnTo>
                  <a:lnTo>
                    <a:pt x="234" y="217"/>
                  </a:lnTo>
                  <a:lnTo>
                    <a:pt x="240" y="207"/>
                  </a:lnTo>
                  <a:lnTo>
                    <a:pt x="246" y="196"/>
                  </a:lnTo>
                  <a:lnTo>
                    <a:pt x="251" y="185"/>
                  </a:lnTo>
                  <a:lnTo>
                    <a:pt x="256" y="174"/>
                  </a:lnTo>
                  <a:lnTo>
                    <a:pt x="260" y="164"/>
                  </a:lnTo>
                  <a:lnTo>
                    <a:pt x="265" y="153"/>
                  </a:lnTo>
                  <a:lnTo>
                    <a:pt x="268" y="141"/>
                  </a:lnTo>
                  <a:lnTo>
                    <a:pt x="272" y="130"/>
                  </a:lnTo>
                  <a:lnTo>
                    <a:pt x="275" y="118"/>
                  </a:lnTo>
                  <a:lnTo>
                    <a:pt x="277" y="108"/>
                  </a:lnTo>
                  <a:lnTo>
                    <a:pt x="279" y="96"/>
                  </a:lnTo>
                  <a:lnTo>
                    <a:pt x="281" y="85"/>
                  </a:lnTo>
                  <a:lnTo>
                    <a:pt x="283" y="73"/>
                  </a:lnTo>
                  <a:lnTo>
                    <a:pt x="284" y="61"/>
                  </a:lnTo>
                  <a:lnTo>
                    <a:pt x="285" y="50"/>
                  </a:lnTo>
                  <a:lnTo>
                    <a:pt x="285" y="38"/>
                  </a:lnTo>
                  <a:lnTo>
                    <a:pt x="285" y="26"/>
                  </a:lnTo>
                  <a:lnTo>
                    <a:pt x="285" y="14"/>
                  </a:lnTo>
                  <a:lnTo>
                    <a:pt x="284" y="2"/>
                  </a:lnTo>
                  <a:lnTo>
                    <a:pt x="272" y="0"/>
                  </a:lnTo>
                  <a:lnTo>
                    <a:pt x="269" y="20"/>
                  </a:lnTo>
                  <a:lnTo>
                    <a:pt x="265" y="39"/>
                  </a:lnTo>
                  <a:lnTo>
                    <a:pt x="258" y="58"/>
                  </a:lnTo>
                  <a:lnTo>
                    <a:pt x="252" y="78"/>
                  </a:lnTo>
                  <a:lnTo>
                    <a:pt x="244" y="97"/>
                  </a:lnTo>
                  <a:lnTo>
                    <a:pt x="235" y="114"/>
                  </a:lnTo>
                  <a:lnTo>
                    <a:pt x="224" y="131"/>
                  </a:lnTo>
                  <a:lnTo>
                    <a:pt x="213" y="147"/>
                  </a:lnTo>
                  <a:lnTo>
                    <a:pt x="199" y="163"/>
                  </a:lnTo>
                  <a:lnTo>
                    <a:pt x="185" y="178"/>
                  </a:lnTo>
                  <a:lnTo>
                    <a:pt x="169" y="193"/>
                  </a:lnTo>
                  <a:lnTo>
                    <a:pt x="152" y="205"/>
                  </a:lnTo>
                  <a:lnTo>
                    <a:pt x="135" y="219"/>
                  </a:lnTo>
                  <a:lnTo>
                    <a:pt x="115" y="230"/>
                  </a:lnTo>
                  <a:lnTo>
                    <a:pt x="96" y="241"/>
                  </a:lnTo>
                  <a:lnTo>
                    <a:pt x="74" y="252"/>
                  </a:lnTo>
                  <a:lnTo>
                    <a:pt x="43" y="202"/>
                  </a:lnTo>
                  <a:lnTo>
                    <a:pt x="0" y="337"/>
                  </a:lnTo>
                  <a:lnTo>
                    <a:pt x="153" y="375"/>
                  </a:lnTo>
                  <a:lnTo>
                    <a:pt x="125" y="331"/>
                  </a:lnTo>
                </a:path>
              </a:pathLst>
            </a:custGeom>
            <a:solidFill>
              <a:srgbClr val="FF3300"/>
            </a:solidFill>
            <a:ln w="12700" cap="rnd">
              <a:solidFill>
                <a:srgbClr val="FF3300"/>
              </a:solidFill>
              <a:roun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9706" name="Rectangle 22"/>
          <p:cNvSpPr>
            <a:spLocks noChangeArrowheads="1"/>
          </p:cNvSpPr>
          <p:nvPr/>
        </p:nvSpPr>
        <p:spPr bwMode="auto">
          <a:xfrm>
            <a:off x="3517955" y="6257669"/>
            <a:ext cx="2484437" cy="396875"/>
          </a:xfrm>
          <a:prstGeom prst="rect">
            <a:avLst/>
          </a:prstGeom>
          <a:noFill/>
          <a:ln w="9525">
            <a:noFill/>
            <a:miter lim="800000"/>
            <a:headEnd/>
            <a:tailEnd/>
          </a:ln>
        </p:spPr>
        <p:txBody>
          <a:bodyPr lIns="92075" tIns="46038" rIns="92075" bIns="46038">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Dry/Cool and Store</a:t>
            </a:r>
          </a:p>
        </p:txBody>
      </p:sp>
      <p:sp>
        <p:nvSpPr>
          <p:cNvPr id="29707" name="Freeform 23"/>
          <p:cNvSpPr>
            <a:spLocks/>
          </p:cNvSpPr>
          <p:nvPr/>
        </p:nvSpPr>
        <p:spPr bwMode="auto">
          <a:xfrm rot="-5400000">
            <a:off x="5276056" y="4712494"/>
            <a:ext cx="731838" cy="1060450"/>
          </a:xfrm>
          <a:custGeom>
            <a:avLst/>
            <a:gdLst>
              <a:gd name="T0" fmla="*/ 85 w 461"/>
              <a:gd name="T1" fmla="*/ 426 h 572"/>
              <a:gd name="T2" fmla="*/ 91 w 461"/>
              <a:gd name="T3" fmla="*/ 392 h 572"/>
              <a:gd name="T4" fmla="*/ 99 w 461"/>
              <a:gd name="T5" fmla="*/ 358 h 572"/>
              <a:gd name="T6" fmla="*/ 110 w 461"/>
              <a:gd name="T7" fmla="*/ 325 h 572"/>
              <a:gd name="T8" fmla="*/ 123 w 461"/>
              <a:gd name="T9" fmla="*/ 294 h 572"/>
              <a:gd name="T10" fmla="*/ 141 w 461"/>
              <a:gd name="T11" fmla="*/ 263 h 572"/>
              <a:gd name="T12" fmla="*/ 159 w 461"/>
              <a:gd name="T13" fmla="*/ 232 h 572"/>
              <a:gd name="T14" fmla="*/ 179 w 461"/>
              <a:gd name="T15" fmla="*/ 203 h 572"/>
              <a:gd name="T16" fmla="*/ 203 w 461"/>
              <a:gd name="T17" fmla="*/ 175 h 572"/>
              <a:gd name="T18" fmla="*/ 227 w 461"/>
              <a:gd name="T19" fmla="*/ 148 h 572"/>
              <a:gd name="T20" fmla="*/ 254 w 461"/>
              <a:gd name="T21" fmla="*/ 122 h 572"/>
              <a:gd name="T22" fmla="*/ 283 w 461"/>
              <a:gd name="T23" fmla="*/ 98 h 572"/>
              <a:gd name="T24" fmla="*/ 313 w 461"/>
              <a:gd name="T25" fmla="*/ 74 h 572"/>
              <a:gd name="T26" fmla="*/ 345 w 461"/>
              <a:gd name="T27" fmla="*/ 54 h 572"/>
              <a:gd name="T28" fmla="*/ 377 w 461"/>
              <a:gd name="T29" fmla="*/ 33 h 572"/>
              <a:gd name="T30" fmla="*/ 411 w 461"/>
              <a:gd name="T31" fmla="*/ 16 h 572"/>
              <a:gd name="T32" fmla="*/ 446 w 461"/>
              <a:gd name="T33" fmla="*/ 0 h 572"/>
              <a:gd name="T34" fmla="*/ 446 w 461"/>
              <a:gd name="T35" fmla="*/ 20 h 572"/>
              <a:gd name="T36" fmla="*/ 419 w 461"/>
              <a:gd name="T37" fmla="*/ 38 h 572"/>
              <a:gd name="T38" fmla="*/ 393 w 461"/>
              <a:gd name="T39" fmla="*/ 59 h 572"/>
              <a:gd name="T40" fmla="*/ 370 w 461"/>
              <a:gd name="T41" fmla="*/ 80 h 572"/>
              <a:gd name="T42" fmla="*/ 349 w 461"/>
              <a:gd name="T43" fmla="*/ 103 h 572"/>
              <a:gd name="T44" fmla="*/ 328 w 461"/>
              <a:gd name="T45" fmla="*/ 126 h 572"/>
              <a:gd name="T46" fmla="*/ 311 w 461"/>
              <a:gd name="T47" fmla="*/ 150 h 572"/>
              <a:gd name="T48" fmla="*/ 295 w 461"/>
              <a:gd name="T49" fmla="*/ 176 h 572"/>
              <a:gd name="T50" fmla="*/ 281 w 461"/>
              <a:gd name="T51" fmla="*/ 202 h 572"/>
              <a:gd name="T52" fmla="*/ 270 w 461"/>
              <a:gd name="T53" fmla="*/ 230 h 572"/>
              <a:gd name="T54" fmla="*/ 258 w 461"/>
              <a:gd name="T55" fmla="*/ 257 h 572"/>
              <a:gd name="T56" fmla="*/ 250 w 461"/>
              <a:gd name="T57" fmla="*/ 286 h 572"/>
              <a:gd name="T58" fmla="*/ 245 w 461"/>
              <a:gd name="T59" fmla="*/ 314 h 572"/>
              <a:gd name="T60" fmla="*/ 241 w 461"/>
              <a:gd name="T61" fmla="*/ 345 h 572"/>
              <a:gd name="T62" fmla="*/ 239 w 461"/>
              <a:gd name="T63" fmla="*/ 375 h 572"/>
              <a:gd name="T64" fmla="*/ 239 w 461"/>
              <a:gd name="T65" fmla="*/ 407 h 572"/>
              <a:gd name="T66" fmla="*/ 336 w 461"/>
              <a:gd name="T67" fmla="*/ 420 h 572"/>
              <a:gd name="T68" fmla="*/ 0 w 461"/>
              <a:gd name="T69" fmla="*/ 428 h 5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61"/>
              <a:gd name="T106" fmla="*/ 0 h 572"/>
              <a:gd name="T107" fmla="*/ 461 w 461"/>
              <a:gd name="T108" fmla="*/ 572 h 57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61" h="572">
                <a:moveTo>
                  <a:pt x="85" y="426"/>
                </a:moveTo>
                <a:lnTo>
                  <a:pt x="85" y="426"/>
                </a:lnTo>
                <a:lnTo>
                  <a:pt x="88" y="409"/>
                </a:lnTo>
                <a:lnTo>
                  <a:pt x="91" y="392"/>
                </a:lnTo>
                <a:lnTo>
                  <a:pt x="95" y="375"/>
                </a:lnTo>
                <a:lnTo>
                  <a:pt x="99" y="358"/>
                </a:lnTo>
                <a:lnTo>
                  <a:pt x="105" y="342"/>
                </a:lnTo>
                <a:lnTo>
                  <a:pt x="110" y="325"/>
                </a:lnTo>
                <a:lnTo>
                  <a:pt x="117" y="310"/>
                </a:lnTo>
                <a:lnTo>
                  <a:pt x="123" y="294"/>
                </a:lnTo>
                <a:lnTo>
                  <a:pt x="132" y="278"/>
                </a:lnTo>
                <a:lnTo>
                  <a:pt x="141" y="263"/>
                </a:lnTo>
                <a:lnTo>
                  <a:pt x="150" y="247"/>
                </a:lnTo>
                <a:lnTo>
                  <a:pt x="159" y="232"/>
                </a:lnTo>
                <a:lnTo>
                  <a:pt x="169" y="218"/>
                </a:lnTo>
                <a:lnTo>
                  <a:pt x="179" y="203"/>
                </a:lnTo>
                <a:lnTo>
                  <a:pt x="191" y="188"/>
                </a:lnTo>
                <a:lnTo>
                  <a:pt x="203" y="175"/>
                </a:lnTo>
                <a:lnTo>
                  <a:pt x="214" y="161"/>
                </a:lnTo>
                <a:lnTo>
                  <a:pt x="227" y="148"/>
                </a:lnTo>
                <a:lnTo>
                  <a:pt x="240" y="135"/>
                </a:lnTo>
                <a:lnTo>
                  <a:pt x="254" y="122"/>
                </a:lnTo>
                <a:lnTo>
                  <a:pt x="268" y="109"/>
                </a:lnTo>
                <a:lnTo>
                  <a:pt x="283" y="98"/>
                </a:lnTo>
                <a:lnTo>
                  <a:pt x="297" y="86"/>
                </a:lnTo>
                <a:lnTo>
                  <a:pt x="313" y="74"/>
                </a:lnTo>
                <a:lnTo>
                  <a:pt x="327" y="64"/>
                </a:lnTo>
                <a:lnTo>
                  <a:pt x="345" y="54"/>
                </a:lnTo>
                <a:lnTo>
                  <a:pt x="360" y="43"/>
                </a:lnTo>
                <a:lnTo>
                  <a:pt x="377" y="33"/>
                </a:lnTo>
                <a:lnTo>
                  <a:pt x="393" y="25"/>
                </a:lnTo>
                <a:lnTo>
                  <a:pt x="411" y="16"/>
                </a:lnTo>
                <a:lnTo>
                  <a:pt x="428" y="7"/>
                </a:lnTo>
                <a:lnTo>
                  <a:pt x="446" y="0"/>
                </a:lnTo>
                <a:lnTo>
                  <a:pt x="460" y="10"/>
                </a:lnTo>
                <a:lnTo>
                  <a:pt x="446" y="20"/>
                </a:lnTo>
                <a:lnTo>
                  <a:pt x="432" y="29"/>
                </a:lnTo>
                <a:lnTo>
                  <a:pt x="419" y="38"/>
                </a:lnTo>
                <a:lnTo>
                  <a:pt x="406" y="49"/>
                </a:lnTo>
                <a:lnTo>
                  <a:pt x="393" y="59"/>
                </a:lnTo>
                <a:lnTo>
                  <a:pt x="382" y="69"/>
                </a:lnTo>
                <a:lnTo>
                  <a:pt x="370" y="80"/>
                </a:lnTo>
                <a:lnTo>
                  <a:pt x="359" y="91"/>
                </a:lnTo>
                <a:lnTo>
                  <a:pt x="349" y="103"/>
                </a:lnTo>
                <a:lnTo>
                  <a:pt x="339" y="114"/>
                </a:lnTo>
                <a:lnTo>
                  <a:pt x="328" y="126"/>
                </a:lnTo>
                <a:lnTo>
                  <a:pt x="319" y="138"/>
                </a:lnTo>
                <a:lnTo>
                  <a:pt x="311" y="150"/>
                </a:lnTo>
                <a:lnTo>
                  <a:pt x="302" y="163"/>
                </a:lnTo>
                <a:lnTo>
                  <a:pt x="295" y="176"/>
                </a:lnTo>
                <a:lnTo>
                  <a:pt x="288" y="190"/>
                </a:lnTo>
                <a:lnTo>
                  <a:pt x="281" y="202"/>
                </a:lnTo>
                <a:lnTo>
                  <a:pt x="275" y="215"/>
                </a:lnTo>
                <a:lnTo>
                  <a:pt x="270" y="230"/>
                </a:lnTo>
                <a:lnTo>
                  <a:pt x="263" y="243"/>
                </a:lnTo>
                <a:lnTo>
                  <a:pt x="258" y="257"/>
                </a:lnTo>
                <a:lnTo>
                  <a:pt x="255" y="271"/>
                </a:lnTo>
                <a:lnTo>
                  <a:pt x="250" y="286"/>
                </a:lnTo>
                <a:lnTo>
                  <a:pt x="247" y="300"/>
                </a:lnTo>
                <a:lnTo>
                  <a:pt x="245" y="314"/>
                </a:lnTo>
                <a:lnTo>
                  <a:pt x="242" y="329"/>
                </a:lnTo>
                <a:lnTo>
                  <a:pt x="241" y="345"/>
                </a:lnTo>
                <a:lnTo>
                  <a:pt x="239" y="360"/>
                </a:lnTo>
                <a:lnTo>
                  <a:pt x="239" y="375"/>
                </a:lnTo>
                <a:lnTo>
                  <a:pt x="239" y="391"/>
                </a:lnTo>
                <a:lnTo>
                  <a:pt x="239" y="407"/>
                </a:lnTo>
                <a:lnTo>
                  <a:pt x="240" y="423"/>
                </a:lnTo>
                <a:lnTo>
                  <a:pt x="336" y="420"/>
                </a:lnTo>
                <a:lnTo>
                  <a:pt x="172" y="571"/>
                </a:lnTo>
                <a:lnTo>
                  <a:pt x="0" y="428"/>
                </a:lnTo>
                <a:lnTo>
                  <a:pt x="85" y="426"/>
                </a:lnTo>
              </a:path>
            </a:pathLst>
          </a:custGeom>
          <a:solidFill>
            <a:srgbClr val="FF3300"/>
          </a:solidFill>
          <a:ln w="12700" cap="rnd">
            <a:solidFill>
              <a:srgbClr val="FF3300"/>
            </a:solidFill>
            <a:roun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708" name="Rectangle 24"/>
          <p:cNvSpPr>
            <a:spLocks noChangeArrowheads="1"/>
          </p:cNvSpPr>
          <p:nvPr/>
        </p:nvSpPr>
        <p:spPr bwMode="auto">
          <a:xfrm>
            <a:off x="3597582" y="658159"/>
            <a:ext cx="2005013" cy="396875"/>
          </a:xfrm>
          <a:prstGeom prst="rect">
            <a:avLst/>
          </a:prstGeom>
          <a:noFill/>
          <a:ln w="9525">
            <a:noFill/>
            <a:miter lim="800000"/>
            <a:headEnd/>
            <a:tailEnd/>
          </a:ln>
        </p:spPr>
        <p:txBody>
          <a:bodyPr wrap="none" lIns="92075" tIns="46038" rIns="92075" bIns="46038">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Decontaminate</a:t>
            </a:r>
          </a:p>
        </p:txBody>
      </p:sp>
      <p:sp>
        <p:nvSpPr>
          <p:cNvPr id="29709" name="Rectangle 25"/>
          <p:cNvSpPr>
            <a:spLocks noChangeArrowheads="1"/>
          </p:cNvSpPr>
          <p:nvPr/>
        </p:nvSpPr>
        <p:spPr bwMode="auto">
          <a:xfrm>
            <a:off x="4268844" y="3113088"/>
            <a:ext cx="876300" cy="396875"/>
          </a:xfrm>
          <a:prstGeom prst="rect">
            <a:avLst/>
          </a:prstGeom>
          <a:noFill/>
          <a:ln w="9525">
            <a:noFill/>
            <a:miter lim="800000"/>
            <a:headEnd/>
            <a:tailEnd/>
          </a:ln>
        </p:spPr>
        <p:txBody>
          <a:bodyPr wrap="none" lIns="92075" tIns="46038" rIns="92075" bIns="46038">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Clean</a:t>
            </a:r>
          </a:p>
        </p:txBody>
      </p:sp>
      <p:pic>
        <p:nvPicPr>
          <p:cNvPr id="29710" name="Picture 26" descr="scrub_sharps"/>
          <p:cNvPicPr>
            <a:picLocks noChangeAspect="1" noChangeArrowheads="1"/>
          </p:cNvPicPr>
          <p:nvPr/>
        </p:nvPicPr>
        <p:blipFill>
          <a:blip r:embed="rId4" cstate="print"/>
          <a:srcRect/>
          <a:stretch>
            <a:fillRect/>
          </a:stretch>
        </p:blipFill>
        <p:spPr bwMode="auto">
          <a:xfrm>
            <a:off x="3719774" y="3509963"/>
            <a:ext cx="1787525" cy="1366837"/>
          </a:xfrm>
          <a:prstGeom prst="rect">
            <a:avLst/>
          </a:prstGeom>
          <a:noFill/>
          <a:ln w="9525">
            <a:noFill/>
            <a:miter lim="800000"/>
            <a:headEnd/>
            <a:tailEnd/>
          </a:ln>
        </p:spPr>
      </p:pic>
      <p:pic>
        <p:nvPicPr>
          <p:cNvPr id="29711" name="Picture 27" descr="disinfect1"/>
          <p:cNvPicPr>
            <a:picLocks noChangeAspect="1" noChangeArrowheads="1"/>
          </p:cNvPicPr>
          <p:nvPr/>
        </p:nvPicPr>
        <p:blipFill>
          <a:blip r:embed="rId5" cstate="print"/>
          <a:srcRect/>
          <a:stretch>
            <a:fillRect/>
          </a:stretch>
        </p:blipFill>
        <p:spPr bwMode="auto">
          <a:xfrm>
            <a:off x="1009650" y="4568825"/>
            <a:ext cx="1828800" cy="1450975"/>
          </a:xfrm>
          <a:prstGeom prst="rect">
            <a:avLst/>
          </a:prstGeom>
          <a:noFill/>
          <a:ln w="9525">
            <a:noFill/>
            <a:miter lim="800000"/>
            <a:headEnd/>
            <a:tailEnd/>
          </a:ln>
        </p:spPr>
      </p:pic>
      <p:pic>
        <p:nvPicPr>
          <p:cNvPr id="29712" name="Picture 28" descr="hld"/>
          <p:cNvPicPr>
            <a:picLocks noChangeAspect="1" noChangeArrowheads="1"/>
          </p:cNvPicPr>
          <p:nvPr/>
        </p:nvPicPr>
        <p:blipFill rotWithShape="1">
          <a:blip r:embed="rId6" cstate="print"/>
          <a:srcRect r="24184" b="37668"/>
          <a:stretch/>
        </p:blipFill>
        <p:spPr bwMode="auto">
          <a:xfrm>
            <a:off x="6399212" y="4745776"/>
            <a:ext cx="1906588" cy="1131496"/>
          </a:xfrm>
          <a:prstGeom prst="rect">
            <a:avLst/>
          </a:prstGeom>
          <a:noFill/>
          <a:ln w="9525">
            <a:noFill/>
            <a:miter lim="800000"/>
            <a:headEnd/>
            <a:tailEnd/>
          </a:ln>
        </p:spPr>
      </p:pic>
      <p:sp>
        <p:nvSpPr>
          <p:cNvPr id="29" name="Rectangle 24"/>
          <p:cNvSpPr>
            <a:spLocks noChangeArrowheads="1"/>
          </p:cNvSpPr>
          <p:nvPr/>
        </p:nvSpPr>
        <p:spPr bwMode="auto">
          <a:xfrm>
            <a:off x="683568" y="2520950"/>
            <a:ext cx="1451551" cy="400752"/>
          </a:xfrm>
          <a:prstGeom prst="rect">
            <a:avLst/>
          </a:prstGeom>
          <a:noFill/>
          <a:ln w="9525">
            <a:noFill/>
            <a:miter lim="800000"/>
            <a:headEnd/>
            <a:tailEnd/>
          </a:ln>
        </p:spPr>
        <p:txBody>
          <a:bodyPr wrap="none" lIns="92075" tIns="46038" rIns="92075" bIns="46038">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000" b="1" i="0" u="sng" strike="noStrike" kern="1200" cap="none" spc="0" normalizeH="0" baseline="0" noProof="0" dirty="0" smtClean="0">
                <a:ln>
                  <a:noFill/>
                </a:ln>
                <a:solidFill>
                  <a:prstClr val="black"/>
                </a:solidFill>
                <a:effectLst/>
                <a:uLnTx/>
                <a:uFillTx/>
                <a:latin typeface="Calibri"/>
                <a:ea typeface="+mn-ea"/>
                <a:cs typeface="+mn-cs"/>
              </a:rPr>
              <a:t>Sterilization</a:t>
            </a:r>
            <a:endParaRPr kumimoji="0" lang="en-US" sz="2000" b="1" i="0" u="sng"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02753432"/>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457200" y="836712"/>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1520" y="5965140"/>
            <a:ext cx="676992" cy="756335"/>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11697427"/>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ontent Placeholder 4"/>
          <p:cNvGraphicFramePr>
            <a:graphicFrameLocks noGrp="1"/>
          </p:cNvGraphicFramePr>
          <p:nvPr>
            <p:ph idx="1"/>
            <p:extLst/>
          </p:nvPr>
        </p:nvGraphicFramePr>
        <p:xfrm>
          <a:off x="457200" y="980728"/>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1520" y="5965140"/>
            <a:ext cx="676992" cy="756335"/>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006867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p>
            <a:r>
              <a:rPr lang="en-US" sz="3200" b="1" dirty="0">
                <a:solidFill>
                  <a:schemeClr val="bg1"/>
                </a:solidFill>
              </a:rPr>
              <a:t>What Is Answered </a:t>
            </a:r>
            <a:br>
              <a:rPr lang="en-US" sz="3200" b="1" dirty="0">
                <a:solidFill>
                  <a:schemeClr val="bg1"/>
                </a:solidFill>
              </a:rPr>
            </a:br>
            <a:r>
              <a:rPr lang="en-US" sz="3200" b="1" dirty="0">
                <a:solidFill>
                  <a:schemeClr val="bg1"/>
                </a:solidFill>
              </a:rPr>
              <a:t>by WHO’s MEC?</a:t>
            </a:r>
          </a:p>
        </p:txBody>
      </p:sp>
      <p:sp>
        <p:nvSpPr>
          <p:cNvPr id="11267" name="Rectangle 3"/>
          <p:cNvSpPr>
            <a:spLocks noGrp="1" noChangeArrowheads="1"/>
          </p:cNvSpPr>
          <p:nvPr>
            <p:ph type="body" idx="1"/>
          </p:nvPr>
        </p:nvSpPr>
        <p:spPr bwMode="auto">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buFontTx/>
              <a:buNone/>
            </a:pPr>
            <a:endParaRPr lang="en-US" sz="4000" dirty="0">
              <a:cs typeface="Times New Roman" pitchFamily="18" charset="0"/>
            </a:endParaRPr>
          </a:p>
          <a:p>
            <a:pPr>
              <a:buFontTx/>
              <a:buNone/>
            </a:pPr>
            <a:r>
              <a:rPr lang="en-US" sz="4000" dirty="0">
                <a:cs typeface="Times New Roman" pitchFamily="18" charset="0"/>
              </a:rPr>
              <a:t>	In the presence of a given individual </a:t>
            </a:r>
            <a:r>
              <a:rPr lang="en-US" sz="4000" u="sng" dirty="0">
                <a:cs typeface="Times New Roman" pitchFamily="18" charset="0"/>
              </a:rPr>
              <a:t>characteristic or</a:t>
            </a:r>
            <a:r>
              <a:rPr lang="en-US" sz="4000" dirty="0">
                <a:cs typeface="Times New Roman" pitchFamily="18" charset="0"/>
              </a:rPr>
              <a:t> </a:t>
            </a:r>
            <a:r>
              <a:rPr lang="en-US" sz="4000" u="sng" dirty="0">
                <a:cs typeface="Times New Roman" pitchFamily="18" charset="0"/>
              </a:rPr>
              <a:t>medical condition</a:t>
            </a:r>
            <a:r>
              <a:rPr lang="en-US" sz="4000" dirty="0">
                <a:cs typeface="Times New Roman" pitchFamily="18" charset="0"/>
              </a:rPr>
              <a:t>, can a particular contraceptive method be used?</a:t>
            </a:r>
            <a:endParaRPr lang="en-US" sz="4000" dirty="0"/>
          </a:p>
          <a:p>
            <a:endParaRPr lang="en-US"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10527306"/>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ontent Placeholder 4"/>
          <p:cNvGraphicFramePr>
            <a:graphicFrameLocks noGrp="1"/>
          </p:cNvGraphicFramePr>
          <p:nvPr>
            <p:ph idx="1"/>
            <p:extLst/>
          </p:nvPr>
        </p:nvGraphicFramePr>
        <p:xfrm>
          <a:off x="459599" y="980728"/>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1520" y="5965140"/>
            <a:ext cx="676992" cy="756335"/>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2849984"/>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ontent Placeholder 4"/>
          <p:cNvGraphicFramePr>
            <a:graphicFrameLocks noGrp="1"/>
          </p:cNvGraphicFramePr>
          <p:nvPr>
            <p:ph idx="1"/>
            <p:extLst/>
          </p:nvPr>
        </p:nvGraphicFramePr>
        <p:xfrm>
          <a:off x="539552" y="1196753"/>
          <a:ext cx="8229600" cy="2376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1520" y="5965140"/>
            <a:ext cx="676992" cy="756335"/>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0165402"/>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2074"/>
          </a:xfrm>
        </p:spPr>
        <p:txBody>
          <a:bodyPr>
            <a:normAutofit fontScale="90000"/>
          </a:bodyPr>
          <a:lstStyle/>
          <a:p>
            <a:r>
              <a:rPr lang="en-GB" sz="3600" b="1" i="1" dirty="0" smtClean="0">
                <a:effectLst>
                  <a:outerShdw blurRad="38100" dist="38100" dir="2700000" algn="tl">
                    <a:srgbClr val="000000">
                      <a:alpha val="43137"/>
                    </a:srgbClr>
                  </a:outerShdw>
                </a:effectLst>
                <a:latin typeface="Tekton Pro Cond" pitchFamily="34" charset="0"/>
              </a:rPr>
              <a:t>Medical Waste Segregation</a:t>
            </a:r>
            <a:endParaRPr lang="en-GB" sz="3600" b="1" i="1" dirty="0">
              <a:effectLst>
                <a:outerShdw blurRad="38100" dist="38100" dir="2700000" algn="tl">
                  <a:srgbClr val="000000">
                    <a:alpha val="43137"/>
                  </a:srgbClr>
                </a:outerShdw>
              </a:effectLst>
              <a:latin typeface="Tekton Pro Cond" pitchFamily="34" charset="0"/>
            </a:endParaRP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406" t="15250" r="9218" b="5000"/>
          <a:stretch/>
        </p:blipFill>
        <p:spPr bwMode="auto">
          <a:xfrm>
            <a:off x="755576" y="1124743"/>
            <a:ext cx="7734201" cy="485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5965140"/>
            <a:ext cx="676992" cy="756335"/>
          </a:xfrm>
          <a:prstGeom prst="rect">
            <a:avLst/>
          </a:prstGeom>
        </p:spPr>
      </p:pic>
      <p:sp>
        <p:nvSpPr>
          <p:cNvPr id="4" name="Rectangle 3"/>
          <p:cNvSpPr/>
          <p:nvPr/>
        </p:nvSpPr>
        <p:spPr>
          <a:xfrm>
            <a:off x="1331640" y="6408107"/>
            <a:ext cx="6408712"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FF0000"/>
                </a:solidFill>
                <a:effectLst/>
                <a:uLnTx/>
                <a:uFillTx/>
                <a:latin typeface="Calibri"/>
                <a:ea typeface="+mn-ea"/>
                <a:cs typeface="+mn-cs"/>
              </a:rPr>
              <a:t>Trainer Reference Material: </a:t>
            </a:r>
            <a:r>
              <a:rPr kumimoji="0" lang="en-GB" sz="1100" b="1" i="0" u="none" strike="noStrike" kern="1200" cap="none" spc="0" normalizeH="0" baseline="0" noProof="0" dirty="0" smtClean="0">
                <a:ln>
                  <a:noFill/>
                </a:ln>
                <a:solidFill>
                  <a:srgbClr val="FF0000"/>
                </a:solidFill>
                <a:effectLst/>
                <a:uLnTx/>
                <a:uFillTx/>
                <a:latin typeface="Calibri"/>
                <a:ea typeface="+mn-ea"/>
                <a:cs typeface="+mn-cs"/>
              </a:rPr>
              <a:t> </a:t>
            </a:r>
            <a:r>
              <a:rPr kumimoji="0" lang="en-US" sz="1100" b="1" i="0" u="none" strike="noStrike" kern="1200" cap="none" spc="0" normalizeH="0" baseline="0" noProof="0" dirty="0" smtClean="0">
                <a:ln>
                  <a:noFill/>
                </a:ln>
                <a:solidFill>
                  <a:srgbClr val="FF0000"/>
                </a:solidFill>
                <a:effectLst/>
                <a:uLnTx/>
                <a:uFillTx/>
                <a:latin typeface="Calibri"/>
                <a:ea typeface="+mn-ea"/>
                <a:cs typeface="+mn-cs"/>
              </a:rPr>
              <a:t>National </a:t>
            </a:r>
            <a:r>
              <a:rPr kumimoji="0" lang="en-US" sz="1100" b="1" i="0" u="none" strike="noStrike" kern="1200" cap="none" spc="0" normalizeH="0" baseline="0" noProof="0" dirty="0">
                <a:ln>
                  <a:noFill/>
                </a:ln>
                <a:solidFill>
                  <a:srgbClr val="FF0000"/>
                </a:solidFill>
                <a:effectLst/>
                <a:uLnTx/>
                <a:uFillTx/>
                <a:latin typeface="Calibri"/>
                <a:ea typeface="+mn-ea"/>
                <a:cs typeface="+mn-cs"/>
              </a:rPr>
              <a:t>Infection Prevention and Control Guidelines for Health Care </a:t>
            </a:r>
            <a:r>
              <a:rPr kumimoji="0" lang="en-US" sz="1100" b="1" i="0" u="none" strike="noStrike" kern="1200" cap="none" spc="0" normalizeH="0" baseline="0" noProof="0" dirty="0" smtClean="0">
                <a:ln>
                  <a:noFill/>
                </a:ln>
                <a:solidFill>
                  <a:srgbClr val="FF0000"/>
                </a:solidFill>
                <a:effectLst/>
                <a:uLnTx/>
                <a:uFillTx/>
                <a:latin typeface="Calibri"/>
                <a:ea typeface="+mn-ea"/>
                <a:cs typeface="+mn-cs"/>
              </a:rPr>
              <a:t>Services</a:t>
            </a:r>
            <a:endParaRPr kumimoji="0" lang="en-GB" sz="1100" b="1"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13441551"/>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0" y="2060848"/>
            <a:ext cx="9144000" cy="172819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ctrTitle"/>
          </p:nvPr>
        </p:nvSpPr>
        <p:spPr>
          <a:xfrm>
            <a:off x="611560" y="2174999"/>
            <a:ext cx="8064896" cy="1470025"/>
          </a:xfrm>
        </p:spPr>
        <p:txBody>
          <a:bodyPr>
            <a:normAutofit fontScale="90000"/>
          </a:bodyPr>
          <a:lstStyle/>
          <a:p>
            <a:r>
              <a:rPr lang="en-GB" sz="4800" i="1" dirty="0">
                <a:solidFill>
                  <a:schemeClr val="bg1"/>
                </a:solidFill>
                <a:effectLst>
                  <a:outerShdw blurRad="38100" dist="38100" dir="2700000" algn="tl">
                    <a:srgbClr val="000000">
                      <a:alpha val="43137"/>
                    </a:srgbClr>
                  </a:outerShdw>
                </a:effectLst>
                <a:latin typeface="Tekton Pro Cond" pitchFamily="34" charset="0"/>
              </a:rPr>
              <a:t>Postpartum Family Planning</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9412" y="3645024"/>
            <a:ext cx="5171759" cy="270631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3888" y="332656"/>
            <a:ext cx="1253056" cy="1399913"/>
          </a:xfrm>
          <a:prstGeom prst="rect">
            <a:avLst/>
          </a:prstGeom>
        </p:spPr>
      </p:pic>
    </p:spTree>
    <p:extLst>
      <p:ext uri="{BB962C8B-B14F-4D97-AF65-F5344CB8AC3E}">
        <p14:creationId xmlns:p14="http://schemas.microsoft.com/office/powerpoint/2010/main" val="2653610860"/>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smtClean="0"/>
              <a:t>What is Post Partum Family Planning (PPFP)</a:t>
            </a:r>
            <a:endParaRPr lang="en-GB" b="1" dirty="0"/>
          </a:p>
        </p:txBody>
      </p:sp>
      <p:sp>
        <p:nvSpPr>
          <p:cNvPr id="3" name="Content Placeholder 2"/>
          <p:cNvSpPr>
            <a:spLocks noGrp="1"/>
          </p:cNvSpPr>
          <p:nvPr>
            <p:ph idx="1"/>
          </p:nvPr>
        </p:nvSpPr>
        <p:spPr>
          <a:xfrm>
            <a:off x="457200" y="1639341"/>
            <a:ext cx="8229600" cy="3805883"/>
          </a:xfrm>
        </p:spPr>
        <p:txBody>
          <a:bodyPr>
            <a:normAutofit lnSpcReduction="10000"/>
          </a:bodyPr>
          <a:lstStyle/>
          <a:p>
            <a:pPr marL="0" indent="0" algn="just">
              <a:buNone/>
            </a:pPr>
            <a:r>
              <a:rPr lang="en-US" sz="2800" dirty="0" smtClean="0"/>
              <a:t>The </a:t>
            </a:r>
            <a:r>
              <a:rPr lang="en-US" sz="2800" dirty="0"/>
              <a:t>initiation and use of family planning methods </a:t>
            </a:r>
            <a:r>
              <a:rPr lang="en-US" sz="2800" dirty="0" smtClean="0"/>
              <a:t>following delivery up to 1 year after delivery. The </a:t>
            </a:r>
            <a:r>
              <a:rPr lang="en-US" sz="2800" dirty="0"/>
              <a:t>timing </a:t>
            </a:r>
            <a:r>
              <a:rPr lang="en-US" sz="2800" dirty="0" smtClean="0"/>
              <a:t>of PPFP may be:</a:t>
            </a:r>
            <a:endParaRPr lang="en-US" sz="2800" dirty="0"/>
          </a:p>
          <a:p>
            <a:pPr lvl="2">
              <a:buClr>
                <a:srgbClr val="0070C0"/>
              </a:buClr>
              <a:buFont typeface="Arial" panose="020B0604020202020204" pitchFamily="34" charset="0"/>
              <a:buChar char="•"/>
            </a:pPr>
            <a:r>
              <a:rPr lang="en-US" b="1" dirty="0"/>
              <a:t>Post-placental</a:t>
            </a:r>
            <a:r>
              <a:rPr lang="en-US" dirty="0"/>
              <a:t> – within 10 minutes after </a:t>
            </a:r>
            <a:r>
              <a:rPr lang="en-US" dirty="0" smtClean="0"/>
              <a:t>delivery of the placenta</a:t>
            </a:r>
            <a:endParaRPr lang="en-US" dirty="0"/>
          </a:p>
          <a:p>
            <a:pPr lvl="2">
              <a:buClr>
                <a:srgbClr val="0070C0"/>
              </a:buClr>
              <a:buFont typeface="Arial" panose="020B0604020202020204" pitchFamily="34" charset="0"/>
              <a:buChar char="•"/>
            </a:pPr>
            <a:r>
              <a:rPr lang="en-US" b="1" dirty="0"/>
              <a:t>Immediate postpartum </a:t>
            </a:r>
            <a:r>
              <a:rPr lang="en-US" dirty="0"/>
              <a:t>– delivery to 1 week</a:t>
            </a:r>
          </a:p>
          <a:p>
            <a:pPr lvl="2">
              <a:buClr>
                <a:srgbClr val="0070C0"/>
              </a:buClr>
              <a:buFont typeface="Arial" panose="020B0604020202020204" pitchFamily="34" charset="0"/>
              <a:buChar char="•"/>
            </a:pPr>
            <a:r>
              <a:rPr lang="en-US" b="1" dirty="0"/>
              <a:t>Postpartum</a:t>
            </a:r>
            <a:r>
              <a:rPr lang="en-US" dirty="0"/>
              <a:t> – 1 week up to 6 weeks</a:t>
            </a:r>
          </a:p>
          <a:p>
            <a:pPr lvl="2">
              <a:buClr>
                <a:srgbClr val="0070C0"/>
              </a:buClr>
              <a:buFont typeface="Arial" panose="020B0604020202020204" pitchFamily="34" charset="0"/>
              <a:buChar char="•"/>
            </a:pPr>
            <a:r>
              <a:rPr lang="en-US" b="1" dirty="0"/>
              <a:t>Extended postpartum </a:t>
            </a:r>
            <a:r>
              <a:rPr lang="en-US" b="1" dirty="0" smtClean="0"/>
              <a:t> </a:t>
            </a:r>
            <a:r>
              <a:rPr lang="en-US" dirty="0" smtClean="0"/>
              <a:t>– </a:t>
            </a:r>
            <a:r>
              <a:rPr lang="en-US" dirty="0"/>
              <a:t>6 weeks to one year after delivery</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965140"/>
            <a:ext cx="676992" cy="756335"/>
          </a:xfrm>
          <a:prstGeom prst="rect">
            <a:avLst/>
          </a:prstGeom>
        </p:spPr>
      </p:pic>
      <p:sp>
        <p:nvSpPr>
          <p:cNvPr id="6" name="Slide Number Placeholder 5"/>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952247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7570" name="Title 1"/>
          <p:cNvSpPr>
            <a:spLocks noGrp="1"/>
          </p:cNvSpPr>
          <p:nvPr>
            <p:ph type="title"/>
          </p:nvPr>
        </p:nvSpPr>
        <p:spPr>
          <a:xfrm>
            <a:off x="651294" y="269776"/>
            <a:ext cx="8097170" cy="1143000"/>
          </a:xfrm>
        </p:spPr>
        <p:txBody>
          <a:bodyPr/>
          <a:lstStyle/>
          <a:p>
            <a:pPr algn="l">
              <a:defRPr/>
            </a:pPr>
            <a:r>
              <a:rPr lang="en-GB" sz="3600" b="1" dirty="0" smtClean="0"/>
              <a:t>Factors affecting timing and choice of FP</a:t>
            </a:r>
            <a:endParaRPr lang="en-US" sz="3600" b="1" dirty="0" smtClean="0"/>
          </a:p>
        </p:txBody>
      </p:sp>
      <p:sp>
        <p:nvSpPr>
          <p:cNvPr id="238595" name="Content Placeholder 2"/>
          <p:cNvSpPr>
            <a:spLocks noGrp="1"/>
          </p:cNvSpPr>
          <p:nvPr>
            <p:ph idx="1"/>
          </p:nvPr>
        </p:nvSpPr>
        <p:spPr>
          <a:xfrm>
            <a:off x="547044" y="1556792"/>
            <a:ext cx="8229600" cy="3456384"/>
          </a:xfrm>
        </p:spPr>
        <p:txBody>
          <a:bodyPr/>
          <a:lstStyle/>
          <a:p>
            <a:pPr lvl="2">
              <a:buClr>
                <a:srgbClr val="0070C0"/>
              </a:buClr>
              <a:buFont typeface="Arial" panose="020B0604020202020204" pitchFamily="34" charset="0"/>
              <a:buChar char="•"/>
            </a:pPr>
            <a:r>
              <a:rPr lang="en-GB" b="1" dirty="0"/>
              <a:t>Breastfeeding status</a:t>
            </a:r>
            <a:endParaRPr lang="en-US" b="1" dirty="0"/>
          </a:p>
          <a:p>
            <a:pPr lvl="2">
              <a:buClr>
                <a:srgbClr val="0070C0"/>
              </a:buClr>
              <a:buFont typeface="Arial" panose="020B0604020202020204" pitchFamily="34" charset="0"/>
              <a:buChar char="•"/>
            </a:pPr>
            <a:r>
              <a:rPr lang="en-GB" b="1" dirty="0"/>
              <a:t>Method of choice </a:t>
            </a:r>
            <a:endParaRPr lang="en-US" b="1" dirty="0"/>
          </a:p>
          <a:p>
            <a:pPr lvl="2">
              <a:buClr>
                <a:srgbClr val="0070C0"/>
              </a:buClr>
              <a:buFont typeface="Arial" panose="020B0604020202020204" pitchFamily="34" charset="0"/>
              <a:buChar char="•"/>
            </a:pPr>
            <a:r>
              <a:rPr lang="en-GB" b="1" dirty="0"/>
              <a:t>Reproductive health goal/fertility desires</a:t>
            </a:r>
          </a:p>
          <a:p>
            <a:pPr lvl="2">
              <a:buClr>
                <a:srgbClr val="0070C0"/>
              </a:buClr>
              <a:buFont typeface="Arial" panose="020B0604020202020204" pitchFamily="34" charset="0"/>
              <a:buChar char="•"/>
            </a:pPr>
            <a:r>
              <a:rPr lang="en-GB" b="1" dirty="0"/>
              <a:t>Medical Eligibility Criteria (MEC) for the method of choice</a:t>
            </a:r>
          </a:p>
          <a:p>
            <a:pPr marL="0" indent="0">
              <a:buNone/>
            </a:pPr>
            <a:endParaRPr lang="en-GB" sz="2400" dirty="0" smtClean="0"/>
          </a:p>
          <a:p>
            <a:pPr marL="0" indent="0">
              <a:buNone/>
            </a:pPr>
            <a:r>
              <a:rPr lang="en-GB" sz="2400" dirty="0" smtClean="0"/>
              <a:t>Women not breastfeeding may use any method of FP but need to conform to the MEC for that method.</a:t>
            </a:r>
            <a:endParaRPr lang="en-US" sz="2400" dirty="0" smtClean="0"/>
          </a:p>
          <a:p>
            <a:endParaRPr lang="en-US" sz="2400" dirty="0" smtClean="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965140"/>
            <a:ext cx="676992" cy="756335"/>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15227927"/>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a:xfrm>
            <a:off x="381000" y="152400"/>
            <a:ext cx="8305800" cy="685800"/>
          </a:xfrm>
        </p:spPr>
        <p:txBody>
          <a:bodyPr/>
          <a:lstStyle/>
          <a:p>
            <a:r>
              <a:rPr lang="en-GB" sz="3200" b="1" dirty="0" smtClean="0"/>
              <a:t>When Can Postpartum FP be Initiated ?</a:t>
            </a:r>
            <a:endParaRPr lang="en-US" sz="3000" b="1" dirty="0"/>
          </a:p>
        </p:txBody>
      </p:sp>
      <p:pic>
        <p:nvPicPr>
          <p:cNvPr id="227331" name="Picture 3" descr="PP Contraception char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66095" y="1078468"/>
            <a:ext cx="7202419" cy="479880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5965140"/>
            <a:ext cx="676992" cy="756335"/>
          </a:xfrm>
          <a:prstGeom prst="rect">
            <a:avLst/>
          </a:prstGeom>
        </p:spPr>
      </p:pic>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92660354"/>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07704" y="116632"/>
            <a:ext cx="4227458" cy="792088"/>
          </a:xfrm>
        </p:spPr>
        <p:txBody>
          <a:bodyPr>
            <a:normAutofit/>
          </a:bodyPr>
          <a:lstStyle/>
          <a:p>
            <a:r>
              <a:rPr lang="en-GB" sz="3600" b="1" dirty="0" smtClean="0"/>
              <a:t>Timing of visit</a:t>
            </a:r>
            <a:endParaRPr lang="en-GB" sz="3600" b="1" dirty="0"/>
          </a:p>
        </p:txBody>
      </p:sp>
      <p:sp>
        <p:nvSpPr>
          <p:cNvPr id="3" name="Content Placeholder 2"/>
          <p:cNvSpPr>
            <a:spLocks noGrp="1"/>
          </p:cNvSpPr>
          <p:nvPr>
            <p:ph idx="1"/>
          </p:nvPr>
        </p:nvSpPr>
        <p:spPr>
          <a:xfrm>
            <a:off x="683568" y="1556792"/>
            <a:ext cx="3286182" cy="4104456"/>
          </a:xfrm>
        </p:spPr>
        <p:txBody>
          <a:bodyPr/>
          <a:lstStyle/>
          <a:p>
            <a:pPr>
              <a:buClr>
                <a:srgbClr val="0070C0"/>
              </a:buClr>
              <a:buFont typeface="Arial" panose="020B0604020202020204" pitchFamily="34" charset="0"/>
              <a:buChar char="•"/>
            </a:pPr>
            <a:r>
              <a:rPr lang="en-US" sz="2400" dirty="0"/>
              <a:t>Counseling on all methods of FP including the timing of initiation for each</a:t>
            </a:r>
          </a:p>
          <a:p>
            <a:pPr>
              <a:buClr>
                <a:srgbClr val="0070C0"/>
              </a:buClr>
              <a:buFont typeface="Arial" panose="020B0604020202020204" pitchFamily="34" charset="0"/>
              <a:buChar char="•"/>
            </a:pPr>
            <a:r>
              <a:rPr lang="en-GB" sz="2400" dirty="0"/>
              <a:t>Understand </a:t>
            </a:r>
            <a:r>
              <a:rPr lang="en-GB" sz="2400" dirty="0" smtClean="0"/>
              <a:t>the reproductive goal of the client </a:t>
            </a:r>
          </a:p>
          <a:p>
            <a:pPr lvl="1">
              <a:buClr>
                <a:srgbClr val="0070C0"/>
              </a:buClr>
            </a:pPr>
            <a:r>
              <a:rPr lang="en-GB" sz="1600" b="1" dirty="0"/>
              <a:t>Does she want to space births?</a:t>
            </a:r>
          </a:p>
          <a:p>
            <a:pPr lvl="1">
              <a:buClr>
                <a:srgbClr val="0070C0"/>
              </a:buClr>
            </a:pPr>
            <a:r>
              <a:rPr lang="en-GB" sz="1600" b="1" dirty="0"/>
              <a:t>Does she want to stop childbearing after this pregnancy?</a:t>
            </a:r>
          </a:p>
          <a:p>
            <a:pPr lvl="3">
              <a:buClr>
                <a:srgbClr val="0070C0"/>
              </a:buClr>
            </a:pPr>
            <a:endParaRPr lang="en-GB" b="1" dirty="0"/>
          </a:p>
          <a:p>
            <a:endParaRPr lang="en-GB"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965140"/>
            <a:ext cx="676992" cy="756335"/>
          </a:xfrm>
          <a:prstGeom prst="rect">
            <a:avLst/>
          </a:prstGeom>
        </p:spPr>
      </p:pic>
      <p:sp>
        <p:nvSpPr>
          <p:cNvPr id="7" name="Title 1"/>
          <p:cNvSpPr txBox="1">
            <a:spLocks/>
          </p:cNvSpPr>
          <p:nvPr/>
        </p:nvSpPr>
        <p:spPr>
          <a:xfrm>
            <a:off x="1187624" y="980728"/>
            <a:ext cx="1872208" cy="439978"/>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800" b="1" i="0" u="sng" strike="noStrike" kern="1200" cap="none" spc="0" normalizeH="0" baseline="0" noProof="0" dirty="0" smtClean="0">
                <a:ln>
                  <a:noFill/>
                </a:ln>
                <a:solidFill>
                  <a:srgbClr val="FF0000"/>
                </a:solidFill>
                <a:effectLst/>
                <a:uLnTx/>
                <a:uFillTx/>
                <a:latin typeface="Calibri"/>
                <a:ea typeface="+mj-ea"/>
                <a:cs typeface="+mj-cs"/>
              </a:rPr>
              <a:t>Antenatal </a:t>
            </a:r>
            <a:endParaRPr kumimoji="0" lang="en-GB" sz="2800" b="1" i="0" u="sng" strike="noStrike" kern="1200" cap="none" spc="0" normalizeH="0" baseline="0" noProof="0" dirty="0">
              <a:ln>
                <a:noFill/>
              </a:ln>
              <a:solidFill>
                <a:srgbClr val="FF0000"/>
              </a:solidFill>
              <a:effectLst/>
              <a:uLnTx/>
              <a:uFillTx/>
              <a:latin typeface="Calibri"/>
              <a:ea typeface="+mj-ea"/>
              <a:cs typeface="+mj-cs"/>
            </a:endParaRPr>
          </a:p>
        </p:txBody>
      </p:sp>
      <p:cxnSp>
        <p:nvCxnSpPr>
          <p:cNvPr id="9" name="Straight Connector 8"/>
          <p:cNvCxnSpPr/>
          <p:nvPr/>
        </p:nvCxnSpPr>
        <p:spPr>
          <a:xfrm>
            <a:off x="4427984" y="2204864"/>
            <a:ext cx="0" cy="3096344"/>
          </a:xfrm>
          <a:prstGeom prst="line">
            <a:avLst/>
          </a:prstGeom>
          <a:ln w="47625"/>
        </p:spPr>
        <p:style>
          <a:lnRef idx="1">
            <a:schemeClr val="accent1"/>
          </a:lnRef>
          <a:fillRef idx="0">
            <a:schemeClr val="accent1"/>
          </a:fillRef>
          <a:effectRef idx="0">
            <a:schemeClr val="accent1"/>
          </a:effectRef>
          <a:fontRef idx="minor">
            <a:schemeClr val="tx1"/>
          </a:fontRef>
        </p:style>
      </p:cxnSp>
      <p:sp>
        <p:nvSpPr>
          <p:cNvPr id="11" name="Title 1"/>
          <p:cNvSpPr txBox="1">
            <a:spLocks/>
          </p:cNvSpPr>
          <p:nvPr/>
        </p:nvSpPr>
        <p:spPr>
          <a:xfrm>
            <a:off x="5737181" y="1007207"/>
            <a:ext cx="1872208" cy="439978"/>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800" b="1" i="0" u="sng" strike="noStrike" kern="1200" cap="none" spc="0" normalizeH="0" baseline="0" noProof="0" dirty="0" smtClean="0">
                <a:ln>
                  <a:noFill/>
                </a:ln>
                <a:solidFill>
                  <a:srgbClr val="FF0000"/>
                </a:solidFill>
                <a:effectLst/>
                <a:uLnTx/>
                <a:uFillTx/>
                <a:latin typeface="Calibri"/>
                <a:ea typeface="+mj-ea"/>
                <a:cs typeface="+mj-cs"/>
              </a:rPr>
              <a:t>Intrapartum </a:t>
            </a:r>
            <a:endParaRPr kumimoji="0" lang="en-GB" sz="2800" b="1" i="0" u="sng" strike="noStrike" kern="1200" cap="none" spc="0" normalizeH="0" baseline="0" noProof="0" dirty="0">
              <a:ln>
                <a:noFill/>
              </a:ln>
              <a:solidFill>
                <a:srgbClr val="FF0000"/>
              </a:solidFill>
              <a:effectLst/>
              <a:uLnTx/>
              <a:uFillTx/>
              <a:latin typeface="Calibri"/>
              <a:ea typeface="+mj-ea"/>
              <a:cs typeface="+mj-cs"/>
            </a:endParaRPr>
          </a:p>
        </p:txBody>
      </p:sp>
      <p:sp>
        <p:nvSpPr>
          <p:cNvPr id="12" name="Content Placeholder 2"/>
          <p:cNvSpPr txBox="1">
            <a:spLocks/>
          </p:cNvSpPr>
          <p:nvPr/>
        </p:nvSpPr>
        <p:spPr>
          <a:xfrm>
            <a:off x="5076056" y="1700808"/>
            <a:ext cx="3240360" cy="3888432"/>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
                <a:srgbClr val="33A23D"/>
              </a:buClr>
              <a:buSzTx/>
              <a:buFont typeface="Wingdings" pitchFamily="2" charset="2"/>
              <a:buChar char="§"/>
              <a:tabLst/>
              <a:defRPr sz="3200" kern="1200">
                <a:solidFill>
                  <a:schemeClr val="tx1"/>
                </a:solidFill>
                <a:latin typeface="+mn-lt"/>
                <a:ea typeface="+mn-ea"/>
                <a:cs typeface="+mn-cs"/>
              </a:defRPr>
            </a:lvl1pPr>
            <a:lvl2pPr marL="684213" marR="0" indent="-338138" algn="l" defTabSz="914400" rtl="0" eaLnBrk="1" fontAlgn="auto" latinLnBrk="0" hangingPunct="1">
              <a:lnSpc>
                <a:spcPct val="100000"/>
              </a:lnSpc>
              <a:spcBef>
                <a:spcPct val="20000"/>
              </a:spcBef>
              <a:spcAft>
                <a:spcPts val="0"/>
              </a:spcAft>
              <a:buClr>
                <a:srgbClr val="33A23D"/>
              </a:buClr>
              <a:buSzTx/>
              <a:buFont typeface="Wingdings" pitchFamily="2" charset="2"/>
              <a:buChar char="§"/>
              <a:tabLst/>
              <a:defRPr sz="2800" kern="1200">
                <a:solidFill>
                  <a:schemeClr val="tx1"/>
                </a:solidFill>
                <a:latin typeface="+mn-lt"/>
                <a:ea typeface="+mn-ea"/>
                <a:cs typeface="+mn-cs"/>
              </a:defRPr>
            </a:lvl2pPr>
            <a:lvl3pPr marL="1030288" marR="0" indent="-346075" algn="l" defTabSz="1030288" rtl="0" eaLnBrk="1" fontAlgn="auto" latinLnBrk="0" hangingPunct="1">
              <a:lnSpc>
                <a:spcPct val="100000"/>
              </a:lnSpc>
              <a:spcBef>
                <a:spcPct val="20000"/>
              </a:spcBef>
              <a:spcAft>
                <a:spcPts val="0"/>
              </a:spcAft>
              <a:buClr>
                <a:srgbClr val="33A23D"/>
              </a:buClr>
              <a:buSzTx/>
              <a:buFont typeface="Calibri" pitchFamily="34" charset="0"/>
              <a:buChar char="—"/>
              <a:tabLst/>
              <a:defRPr sz="2400" kern="1200">
                <a:solidFill>
                  <a:schemeClr val="tx1"/>
                </a:solidFill>
                <a:latin typeface="+mn-lt"/>
                <a:ea typeface="+mn-ea"/>
                <a:cs typeface="+mn-cs"/>
              </a:defRPr>
            </a:lvl3pPr>
            <a:lvl4pPr marL="1376363" marR="0" indent="-346075" algn="l" defTabSz="914400" rtl="0" eaLnBrk="1" fontAlgn="auto" latinLnBrk="0" hangingPunct="1">
              <a:lnSpc>
                <a:spcPct val="100000"/>
              </a:lnSpc>
              <a:spcBef>
                <a:spcPct val="20000"/>
              </a:spcBef>
              <a:spcAft>
                <a:spcPts val="0"/>
              </a:spcAft>
              <a:buClr>
                <a:srgbClr val="33A23D"/>
              </a:buClr>
              <a:buSzTx/>
              <a:buFont typeface="Arial" pitchFamily="34" charset="0"/>
              <a:buChar char="•"/>
              <a:tabLst/>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
                <a:srgbClr val="0070C0"/>
              </a:buClr>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Counsel on importance of FP </a:t>
            </a:r>
          </a:p>
          <a:p>
            <a:pPr marL="342900" marR="0" lvl="0" indent="-342900" algn="l" defTabSz="914400" rtl="0" eaLnBrk="1" fontAlgn="auto" latinLnBrk="0" hangingPunct="1">
              <a:lnSpc>
                <a:spcPct val="100000"/>
              </a:lnSpc>
              <a:spcBef>
                <a:spcPct val="20000"/>
              </a:spcBef>
              <a:spcAft>
                <a:spcPts val="0"/>
              </a:spcAft>
              <a:buClr>
                <a:srgbClr val="0070C0"/>
              </a:buClr>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Counsel on methods available intrapartum</a:t>
            </a:r>
            <a:r>
              <a:rPr kumimoji="0" lang="en-US" sz="3200" b="0" i="0" u="none" strike="noStrike" kern="1200" cap="none" spc="0" normalizeH="0" baseline="0" noProof="0" dirty="0" smtClean="0">
                <a:ln>
                  <a:noFill/>
                </a:ln>
                <a:solidFill>
                  <a:prstClr val="black"/>
                </a:solidFill>
                <a:effectLst/>
                <a:uLnTx/>
                <a:uFillTx/>
                <a:latin typeface="Calibri"/>
                <a:ea typeface="+mn-ea"/>
                <a:cs typeface="+mn-cs"/>
              </a:rPr>
              <a:t>:</a:t>
            </a:r>
          </a:p>
          <a:p>
            <a:pPr marL="684213" marR="0" lvl="1" indent="-338138" algn="l" defTabSz="914400" rtl="0" eaLnBrk="1" fontAlgn="auto" latinLnBrk="0" hangingPunct="1">
              <a:lnSpc>
                <a:spcPct val="100000"/>
              </a:lnSpc>
              <a:spcBef>
                <a:spcPct val="20000"/>
              </a:spcBef>
              <a:spcAft>
                <a:spcPts val="0"/>
              </a:spcAft>
              <a:buClr>
                <a:srgbClr val="0070C0"/>
              </a:buClr>
              <a:buSzTx/>
              <a:buFont typeface="Wingdings" pitchFamily="2" charset="2"/>
              <a:buChar char="§"/>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Intrapartum female sterilization</a:t>
            </a:r>
          </a:p>
          <a:p>
            <a:pPr marL="684213" marR="0" lvl="1" indent="-338138" algn="l" defTabSz="914400" rtl="0" eaLnBrk="1" fontAlgn="auto" latinLnBrk="0" hangingPunct="1">
              <a:lnSpc>
                <a:spcPct val="100000"/>
              </a:lnSpc>
              <a:spcBef>
                <a:spcPct val="20000"/>
              </a:spcBef>
              <a:spcAft>
                <a:spcPts val="0"/>
              </a:spcAft>
              <a:buClr>
                <a:srgbClr val="0070C0"/>
              </a:buClr>
              <a:buSzTx/>
              <a:buFont typeface="Wingdings" pitchFamily="2" charset="2"/>
              <a:buChar char="§"/>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IUCD insertion during caesarean section</a:t>
            </a:r>
          </a:p>
          <a:p>
            <a:pPr marL="342900" marR="0" lvl="1" indent="-342900" algn="l" defTabSz="914400" rtl="0" eaLnBrk="1" fontAlgn="auto" latinLnBrk="0" hangingPunct="1">
              <a:lnSpc>
                <a:spcPct val="100000"/>
              </a:lnSpc>
              <a:spcBef>
                <a:spcPct val="20000"/>
              </a:spcBef>
              <a:spcAft>
                <a:spcPts val="0"/>
              </a:spcAft>
              <a:buClr>
                <a:srgbClr val="0070C0"/>
              </a:buClr>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Advise on Lactational Amenorrhea method (LAM)</a:t>
            </a:r>
          </a:p>
          <a:p>
            <a:pPr marL="342900" marR="0" lvl="0" indent="-342900" algn="l" defTabSz="914400" rtl="0" eaLnBrk="1" fontAlgn="auto" latinLnBrk="0" hangingPunct="1">
              <a:lnSpc>
                <a:spcPct val="100000"/>
              </a:lnSpc>
              <a:spcBef>
                <a:spcPct val="20000"/>
              </a:spcBef>
              <a:spcAft>
                <a:spcPts val="0"/>
              </a:spcAft>
              <a:buClr>
                <a:srgbClr val="33A23D"/>
              </a:buClr>
              <a:buSzTx/>
              <a:buFont typeface="Wingdings" pitchFamily="2" charset="2"/>
              <a:buChar char="§"/>
              <a:tabLst/>
              <a:defRPr/>
            </a:pPr>
            <a:endParaRPr kumimoji="0" lang="en-GB"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Slide Number Placeholder 1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27131525"/>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4000" b="1" dirty="0" smtClean="0"/>
              <a:t>Timing of Visit – within 48 hours of birth</a:t>
            </a:r>
            <a:endParaRPr lang="en-GB" sz="4000" b="1" dirty="0"/>
          </a:p>
        </p:txBody>
      </p:sp>
      <p:sp>
        <p:nvSpPr>
          <p:cNvPr id="3" name="Content Placeholder 2"/>
          <p:cNvSpPr>
            <a:spLocks noGrp="1"/>
          </p:cNvSpPr>
          <p:nvPr>
            <p:ph idx="1"/>
          </p:nvPr>
        </p:nvSpPr>
        <p:spPr>
          <a:xfrm>
            <a:off x="928512" y="1772816"/>
            <a:ext cx="7499176" cy="3124944"/>
          </a:xfrm>
        </p:spPr>
        <p:txBody>
          <a:bodyPr/>
          <a:lstStyle/>
          <a:p>
            <a:pPr>
              <a:buClr>
                <a:srgbClr val="0070C0"/>
              </a:buClr>
              <a:buFont typeface="Arial" panose="020B0604020202020204" pitchFamily="34" charset="0"/>
              <a:buChar char="•"/>
            </a:pPr>
            <a:r>
              <a:rPr lang="en-US" sz="2800" dirty="0"/>
              <a:t>Focused physical exam</a:t>
            </a:r>
          </a:p>
          <a:p>
            <a:pPr>
              <a:buClr>
                <a:srgbClr val="0070C0"/>
              </a:buClr>
              <a:buFont typeface="Arial" panose="020B0604020202020204" pitchFamily="34" charset="0"/>
              <a:buChar char="•"/>
            </a:pPr>
            <a:r>
              <a:rPr lang="en-US" sz="2800" dirty="0"/>
              <a:t>Counseling on importance of FP</a:t>
            </a:r>
          </a:p>
          <a:p>
            <a:pPr>
              <a:buClr>
                <a:srgbClr val="0070C0"/>
              </a:buClr>
              <a:buFont typeface="Arial" panose="020B0604020202020204" pitchFamily="34" charset="0"/>
              <a:buChar char="•"/>
            </a:pPr>
            <a:r>
              <a:rPr lang="en-US" sz="2800" dirty="0"/>
              <a:t>Counsel on FP methods that can be used within 48 </a:t>
            </a:r>
            <a:r>
              <a:rPr lang="en-US" sz="2800" dirty="0" smtClean="0"/>
              <a:t>hours of birth</a:t>
            </a:r>
          </a:p>
          <a:p>
            <a:pPr marL="1035050" lvl="3" indent="-342900">
              <a:buClr>
                <a:srgbClr val="0070C0"/>
              </a:buClr>
            </a:pPr>
            <a:r>
              <a:rPr lang="en-US" sz="1600" dirty="0"/>
              <a:t>Advice on LAM</a:t>
            </a:r>
          </a:p>
          <a:p>
            <a:pPr marL="1035050" lvl="3" indent="-342900">
              <a:buClr>
                <a:srgbClr val="0070C0"/>
              </a:buClr>
            </a:pPr>
            <a:r>
              <a:rPr lang="en-US" sz="1600" dirty="0"/>
              <a:t>Postpartum Female Sterilization</a:t>
            </a:r>
          </a:p>
          <a:p>
            <a:pPr marL="1035050" lvl="3" indent="-342900">
              <a:buClr>
                <a:srgbClr val="0070C0"/>
              </a:buClr>
            </a:pPr>
            <a:r>
              <a:rPr lang="en-US" sz="1600" dirty="0"/>
              <a:t>IUCD insertion immediately after delivery up to 48 hours </a:t>
            </a:r>
            <a:endParaRPr lang="en-GB" sz="1600" dirty="0"/>
          </a:p>
          <a:p>
            <a:endParaRPr lang="en-GB"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965140"/>
            <a:ext cx="676992" cy="756335"/>
          </a:xfrm>
          <a:prstGeom prst="rect">
            <a:avLst/>
          </a:prstGeom>
        </p:spPr>
      </p:pic>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74791095"/>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76050" y="116632"/>
            <a:ext cx="8568952" cy="1266909"/>
          </a:xfrm>
        </p:spPr>
        <p:txBody>
          <a:bodyPr>
            <a:normAutofit fontScale="90000"/>
          </a:bodyPr>
          <a:lstStyle/>
          <a:p>
            <a:pPr fontAlgn="t"/>
            <a:r>
              <a:rPr lang="en-GB" sz="3600" b="1" dirty="0" smtClean="0"/>
              <a:t>Timing of visit  </a:t>
            </a:r>
            <a:br>
              <a:rPr lang="en-GB" sz="3600" b="1" dirty="0" smtClean="0"/>
            </a:br>
            <a:r>
              <a:rPr lang="en-US" sz="3600" b="1" dirty="0" smtClean="0"/>
              <a:t>1or </a:t>
            </a:r>
            <a:r>
              <a:rPr lang="en-US" sz="3600" b="1" dirty="0"/>
              <a:t>2 </a:t>
            </a:r>
            <a:r>
              <a:rPr lang="en-US" sz="3600" b="1" dirty="0" smtClean="0"/>
              <a:t>weeks after delivery </a:t>
            </a:r>
            <a:br>
              <a:rPr lang="en-US" sz="3600" b="1" dirty="0" smtClean="0"/>
            </a:br>
            <a:r>
              <a:rPr lang="en-US" sz="2700" b="1" dirty="0" smtClean="0"/>
              <a:t>(preferably within one week)</a:t>
            </a:r>
            <a:endParaRPr lang="en-GB" sz="2700" b="1" dirty="0"/>
          </a:p>
        </p:txBody>
      </p:sp>
      <p:sp>
        <p:nvSpPr>
          <p:cNvPr id="3" name="Content Placeholder 2"/>
          <p:cNvSpPr>
            <a:spLocks noGrp="1"/>
          </p:cNvSpPr>
          <p:nvPr>
            <p:ph idx="1"/>
          </p:nvPr>
        </p:nvSpPr>
        <p:spPr>
          <a:xfrm>
            <a:off x="467544" y="1484784"/>
            <a:ext cx="8496944" cy="4464496"/>
          </a:xfrm>
        </p:spPr>
        <p:txBody>
          <a:bodyPr/>
          <a:lstStyle/>
          <a:p>
            <a:pPr fontAlgn="t">
              <a:buClr>
                <a:srgbClr val="0070C0"/>
              </a:buClr>
              <a:buFont typeface="Arial" panose="020B0604020202020204" pitchFamily="34" charset="0"/>
              <a:buChar char="•"/>
            </a:pPr>
            <a:r>
              <a:rPr lang="en-US" sz="2800" dirty="0" smtClean="0"/>
              <a:t>Focused </a:t>
            </a:r>
            <a:r>
              <a:rPr lang="en-US" sz="2800" dirty="0"/>
              <a:t>physical </a:t>
            </a:r>
            <a:r>
              <a:rPr lang="en-US" sz="2800" dirty="0" smtClean="0"/>
              <a:t>examination </a:t>
            </a:r>
            <a:endParaRPr lang="en-GB" sz="2800" dirty="0"/>
          </a:p>
          <a:p>
            <a:pPr fontAlgn="t">
              <a:buClr>
                <a:srgbClr val="0070C0"/>
              </a:buClr>
              <a:buFont typeface="Arial" panose="020B0604020202020204" pitchFamily="34" charset="0"/>
              <a:buChar char="•"/>
            </a:pPr>
            <a:r>
              <a:rPr lang="en-US" sz="2800" dirty="0"/>
              <a:t>Counsel on HTSP messages, return to fertility, and sexual activity</a:t>
            </a:r>
            <a:endParaRPr lang="en-GB" sz="2800" dirty="0"/>
          </a:p>
          <a:p>
            <a:pPr fontAlgn="t">
              <a:buClr>
                <a:srgbClr val="0070C0"/>
              </a:buClr>
              <a:buFont typeface="Arial" panose="020B0604020202020204" pitchFamily="34" charset="0"/>
              <a:buChar char="•"/>
            </a:pPr>
            <a:r>
              <a:rPr lang="en-US" sz="2800" dirty="0" smtClean="0"/>
              <a:t>Available methods of FP in this period:</a:t>
            </a:r>
          </a:p>
          <a:p>
            <a:pPr lvl="2" fontAlgn="t">
              <a:buClr>
                <a:srgbClr val="0070C0"/>
              </a:buClr>
            </a:pPr>
            <a:r>
              <a:rPr lang="en-US" dirty="0" smtClean="0"/>
              <a:t>Condoms</a:t>
            </a:r>
          </a:p>
          <a:p>
            <a:pPr lvl="2" fontAlgn="t">
              <a:buClr>
                <a:srgbClr val="0070C0"/>
              </a:buClr>
            </a:pPr>
            <a:r>
              <a:rPr lang="en-US" dirty="0" smtClean="0"/>
              <a:t>LAM</a:t>
            </a:r>
          </a:p>
          <a:p>
            <a:pPr lvl="2" fontAlgn="t">
              <a:buClr>
                <a:srgbClr val="0070C0"/>
              </a:buClr>
            </a:pPr>
            <a:r>
              <a:rPr lang="en-US" dirty="0" smtClean="0"/>
              <a:t>Progestin only pills </a:t>
            </a:r>
            <a:r>
              <a:rPr lang="en-US" b="1" dirty="0" smtClean="0"/>
              <a:t>if not breastfeeding</a:t>
            </a:r>
          </a:p>
          <a:p>
            <a:pPr>
              <a:buClr>
                <a:srgbClr val="0070C0"/>
              </a:buClr>
              <a:buFont typeface="Arial" panose="020B0604020202020204" pitchFamily="34" charset="0"/>
              <a:buChar char="•"/>
            </a:pPr>
            <a:r>
              <a:rPr lang="en-US" sz="2800" dirty="0" smtClean="0"/>
              <a:t>Discuss when </a:t>
            </a:r>
            <a:r>
              <a:rPr lang="en-US" sz="2800" dirty="0"/>
              <a:t>to initiate FP methods based on breastfeeding </a:t>
            </a:r>
            <a:r>
              <a:rPr lang="en-US" sz="2800" dirty="0" smtClean="0"/>
              <a:t>status</a:t>
            </a:r>
          </a:p>
          <a:p>
            <a:pPr lvl="1"/>
            <a:endParaRPr lang="en-US" dirty="0"/>
          </a:p>
          <a:p>
            <a:endParaRPr lang="en-GB"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965140"/>
            <a:ext cx="676992" cy="756335"/>
          </a:xfrm>
          <a:prstGeom prst="rect">
            <a:avLst/>
          </a:prstGeom>
        </p:spPr>
      </p:pic>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026461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Date Placeholder 3"/>
          <p:cNvSpPr txBox="1">
            <a:spLocks noGrp="1"/>
          </p:cNvSpPr>
          <p:nvPr/>
        </p:nvSpPr>
        <p:spPr bwMode="auto">
          <a:xfrm>
            <a:off x="1162050" y="6243638"/>
            <a:ext cx="1905000" cy="457200"/>
          </a:xfrm>
          <a:prstGeom prst="rect">
            <a:avLst/>
          </a:prstGeom>
          <a:noFill/>
          <a:ln w="9525">
            <a:noFill/>
            <a:miter lim="800000"/>
            <a:headEnd/>
            <a:tailEnd/>
          </a:ln>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ahoma" pitchFamily="34" charset="0"/>
              <a:ea typeface="+mn-ea"/>
              <a:cs typeface="+mn-cs"/>
            </a:endParaRPr>
          </a:p>
        </p:txBody>
      </p:sp>
      <p:sp>
        <p:nvSpPr>
          <p:cNvPr id="31747" name="Slide Number Placeholder 5"/>
          <p:cNvSpPr txBox="1">
            <a:spLocks noGrp="1"/>
          </p:cNvSpPr>
          <p:nvPr/>
        </p:nvSpPr>
        <p:spPr bwMode="auto">
          <a:xfrm>
            <a:off x="7042150" y="6243638"/>
            <a:ext cx="1905000" cy="457200"/>
          </a:xfrm>
          <a:prstGeom prst="rect">
            <a:avLst/>
          </a:prstGeom>
          <a:noFill/>
          <a:ln w="9525">
            <a:noFill/>
            <a:miter lim="800000"/>
            <a:headEnd/>
            <a:tailEnd/>
          </a:ln>
        </p:spPr>
        <p:txBody>
          <a:bodyPr anchor="b"/>
          <a:lstStyle/>
          <a:p>
            <a:pPr marL="0" marR="0" lvl="0" indent="0" algn="r" defTabSz="914400" rtl="0" eaLnBrk="1" fontAlgn="auto" latinLnBrk="0" hangingPunct="1">
              <a:lnSpc>
                <a:spcPct val="100000"/>
              </a:lnSpc>
              <a:spcBef>
                <a:spcPts val="0"/>
              </a:spcBef>
              <a:spcAft>
                <a:spcPts val="0"/>
              </a:spcAft>
              <a:buClrTx/>
              <a:buSzTx/>
              <a:buFontTx/>
              <a:buNone/>
              <a:tabLst/>
              <a:defRPr/>
            </a:pPr>
            <a:fld id="{1B9D089D-0AD3-42DE-8053-531FF092163A}" type="slidenum">
              <a:rPr kumimoji="0" lang="en-US" sz="1400" b="0" i="0" u="none" strike="noStrike" kern="1200" cap="none" spc="0" normalizeH="0" baseline="0" noProof="0">
                <a:ln>
                  <a:noFill/>
                </a:ln>
                <a:solidFill>
                  <a:prstClr val="black"/>
                </a:solidFill>
                <a:effectLst/>
                <a:uLnTx/>
                <a:uFillTx/>
                <a:latin typeface="Tahoma"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400" b="0" i="0" u="none" strike="noStrike" kern="1200" cap="none" spc="0" normalizeH="0" baseline="0" noProof="0">
              <a:ln>
                <a:noFill/>
              </a:ln>
              <a:solidFill>
                <a:prstClr val="black"/>
              </a:solidFill>
              <a:effectLst/>
              <a:uLnTx/>
              <a:uFillTx/>
              <a:latin typeface="Tahoma" pitchFamily="34" charset="0"/>
              <a:ea typeface="+mn-ea"/>
              <a:cs typeface="+mn-cs"/>
            </a:endParaRPr>
          </a:p>
        </p:txBody>
      </p:sp>
      <p:sp>
        <p:nvSpPr>
          <p:cNvPr id="31748" name="Rectangle 2"/>
          <p:cNvSpPr>
            <a:spLocks noGrp="1" noChangeArrowheads="1"/>
          </p:cNvSpPr>
          <p:nvPr>
            <p:ph type="title"/>
          </p:nvPr>
        </p:nvSpPr>
        <p:spPr>
          <a:xfrm>
            <a:off x="457200" y="346646"/>
            <a:ext cx="8229600" cy="706090"/>
          </a:xfrm>
        </p:spPr>
        <p:txBody>
          <a:bodyPr anchor="b">
            <a:normAutofit/>
          </a:bodyPr>
          <a:lstStyle/>
          <a:p>
            <a:pPr eaLnBrk="1" hangingPunct="1"/>
            <a:r>
              <a:rPr lang="en-US" sz="3600" b="1" dirty="0" smtClean="0">
                <a:solidFill>
                  <a:schemeClr val="bg1"/>
                </a:solidFill>
              </a:rPr>
              <a:t>MEC CLASSIFICATION OF CATEGORIES</a:t>
            </a:r>
          </a:p>
        </p:txBody>
      </p:sp>
      <p:sp>
        <p:nvSpPr>
          <p:cNvPr id="31749" name="Rectangle 3"/>
          <p:cNvSpPr>
            <a:spLocks noGrp="1" noChangeArrowheads="1"/>
          </p:cNvSpPr>
          <p:nvPr>
            <p:ph idx="1"/>
          </p:nvPr>
        </p:nvSpPr>
        <p:spPr>
          <a:prstGeom prst="rect">
            <a:avLst/>
          </a:prstGeom>
          <a:ln>
            <a:noFill/>
          </a:ln>
        </p:spPr>
        <p:txBody>
          <a:bodyPr>
            <a:noAutofit/>
          </a:bodyPr>
          <a:lstStyle/>
          <a:p>
            <a:pPr marL="609600" indent="-609600" eaLnBrk="1" hangingPunct="1">
              <a:lnSpc>
                <a:spcPct val="90000"/>
              </a:lnSpc>
              <a:buNone/>
            </a:pPr>
            <a:r>
              <a:rPr lang="en-US" sz="2800" b="1" dirty="0" smtClean="0"/>
              <a:t>Category 1</a:t>
            </a:r>
            <a:r>
              <a:rPr lang="en-US" sz="2800" dirty="0" smtClean="0"/>
              <a:t>: A condition for which there is no restriction for the use of the method</a:t>
            </a:r>
          </a:p>
          <a:p>
            <a:pPr marL="609600" indent="-609600" eaLnBrk="1" hangingPunct="1">
              <a:lnSpc>
                <a:spcPct val="90000"/>
              </a:lnSpc>
              <a:buNone/>
            </a:pPr>
            <a:r>
              <a:rPr lang="en-US" sz="2800" b="1" dirty="0" smtClean="0"/>
              <a:t>Category 2</a:t>
            </a:r>
            <a:r>
              <a:rPr lang="en-US" sz="2800" dirty="0" smtClean="0"/>
              <a:t>: A condition where the advantages of using the method generally outweigh the theoretical or proven risks</a:t>
            </a:r>
          </a:p>
          <a:p>
            <a:pPr marL="609600" indent="-609600" eaLnBrk="1" hangingPunct="1">
              <a:lnSpc>
                <a:spcPct val="90000"/>
              </a:lnSpc>
              <a:buNone/>
            </a:pPr>
            <a:r>
              <a:rPr lang="en-US" sz="2800" b="1" dirty="0" smtClean="0"/>
              <a:t>Category 3</a:t>
            </a:r>
            <a:r>
              <a:rPr lang="en-US" sz="2800" dirty="0" smtClean="0"/>
              <a:t>: A condition where the theoretical or proven risks usually outweighs the advantages of using the method</a:t>
            </a:r>
          </a:p>
          <a:p>
            <a:pPr marL="609600" indent="-609600" eaLnBrk="1" hangingPunct="1">
              <a:lnSpc>
                <a:spcPct val="90000"/>
              </a:lnSpc>
              <a:buNone/>
            </a:pPr>
            <a:r>
              <a:rPr lang="en-US" sz="2800" b="1" dirty="0" smtClean="0"/>
              <a:t>Category 4</a:t>
            </a:r>
            <a:r>
              <a:rPr lang="en-US" sz="2800" dirty="0" smtClean="0"/>
              <a:t>: A condition that presents an unacceptable health risk if the contraceptive method</a:t>
            </a:r>
          </a:p>
          <a:p>
            <a:pPr marL="609600" indent="-609600" eaLnBrk="1" hangingPunct="1">
              <a:lnSpc>
                <a:spcPct val="90000"/>
              </a:lnSpc>
              <a:buNone/>
            </a:pPr>
            <a:endParaRPr lang="en-US" sz="2800" dirty="0" smtClean="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5978182"/>
            <a:ext cx="676992" cy="756335"/>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43732625"/>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44624"/>
            <a:ext cx="6768752" cy="1127348"/>
          </a:xfrm>
        </p:spPr>
        <p:txBody>
          <a:bodyPr>
            <a:normAutofit fontScale="90000"/>
          </a:bodyPr>
          <a:lstStyle/>
          <a:p>
            <a:pPr fontAlgn="t"/>
            <a:r>
              <a:rPr lang="en-GB" sz="4000" b="1" dirty="0" smtClean="0"/>
              <a:t/>
            </a:r>
            <a:br>
              <a:rPr lang="en-GB" sz="4000" b="1" dirty="0" smtClean="0"/>
            </a:br>
            <a:r>
              <a:rPr lang="en-GB" sz="4000" b="1" dirty="0" smtClean="0"/>
              <a:t>Timing of visit </a:t>
            </a:r>
            <a:br>
              <a:rPr lang="en-GB" sz="4000" b="1" dirty="0" smtClean="0"/>
            </a:br>
            <a:r>
              <a:rPr lang="en-GB" sz="4000" b="1" dirty="0" smtClean="0"/>
              <a:t> </a:t>
            </a:r>
            <a:r>
              <a:rPr lang="en-US" sz="4000" b="1" dirty="0"/>
              <a:t>4 to 6 </a:t>
            </a:r>
            <a:r>
              <a:rPr lang="en-US" sz="4000" b="1" dirty="0" smtClean="0"/>
              <a:t>weeks after birth</a:t>
            </a:r>
            <a:r>
              <a:rPr lang="en-GB" sz="4000" b="1" dirty="0"/>
              <a:t/>
            </a:r>
            <a:br>
              <a:rPr lang="en-GB" sz="4000" b="1" dirty="0"/>
            </a:br>
            <a:endParaRPr lang="en-GB" sz="4000" b="1" dirty="0"/>
          </a:p>
        </p:txBody>
      </p:sp>
      <p:sp>
        <p:nvSpPr>
          <p:cNvPr id="3" name="Content Placeholder 2"/>
          <p:cNvSpPr>
            <a:spLocks noGrp="1"/>
          </p:cNvSpPr>
          <p:nvPr>
            <p:ph idx="1"/>
          </p:nvPr>
        </p:nvSpPr>
        <p:spPr>
          <a:xfrm>
            <a:off x="1115616" y="1268760"/>
            <a:ext cx="7056784" cy="4968552"/>
          </a:xfrm>
        </p:spPr>
        <p:txBody>
          <a:bodyPr/>
          <a:lstStyle/>
          <a:p>
            <a:pPr fontAlgn="t">
              <a:buClr>
                <a:srgbClr val="0070C0"/>
              </a:buClr>
              <a:buFont typeface="Arial" panose="020B0604020202020204" pitchFamily="34" charset="0"/>
              <a:buChar char="•"/>
            </a:pPr>
            <a:r>
              <a:rPr lang="en-US" sz="2600" dirty="0" smtClean="0"/>
              <a:t>Focused </a:t>
            </a:r>
            <a:r>
              <a:rPr lang="en-US" sz="2600" dirty="0"/>
              <a:t>physical </a:t>
            </a:r>
            <a:r>
              <a:rPr lang="en-US" sz="2600" dirty="0" smtClean="0"/>
              <a:t>examination</a:t>
            </a:r>
            <a:endParaRPr lang="en-GB" sz="2600" dirty="0"/>
          </a:p>
          <a:p>
            <a:pPr fontAlgn="t">
              <a:buClr>
                <a:srgbClr val="0070C0"/>
              </a:buClr>
              <a:buFont typeface="Arial" panose="020B0604020202020204" pitchFamily="34" charset="0"/>
              <a:buChar char="•"/>
            </a:pPr>
            <a:r>
              <a:rPr lang="en-US" sz="2600" dirty="0" smtClean="0"/>
              <a:t>Counsel on HTSP </a:t>
            </a:r>
            <a:r>
              <a:rPr lang="en-US" sz="2600" dirty="0"/>
              <a:t>messages, return to fertility, and sexual activity</a:t>
            </a:r>
            <a:endParaRPr lang="en-GB" sz="2600" dirty="0"/>
          </a:p>
          <a:p>
            <a:pPr fontAlgn="t">
              <a:buClr>
                <a:srgbClr val="0070C0"/>
              </a:buClr>
              <a:buFont typeface="Arial" panose="020B0604020202020204" pitchFamily="34" charset="0"/>
              <a:buChar char="•"/>
            </a:pPr>
            <a:r>
              <a:rPr lang="en-US" sz="2600" dirty="0" smtClean="0"/>
              <a:t>For </a:t>
            </a:r>
            <a:r>
              <a:rPr lang="en-US" sz="2600" dirty="0"/>
              <a:t>LAM users: </a:t>
            </a:r>
            <a:r>
              <a:rPr lang="en-US" sz="2600" dirty="0" smtClean="0"/>
              <a:t>Supportive </a:t>
            </a:r>
            <a:r>
              <a:rPr lang="en-US" sz="2600" dirty="0"/>
              <a:t>counseling on transition to other FP </a:t>
            </a:r>
            <a:r>
              <a:rPr lang="en-US" sz="2600" dirty="0" smtClean="0"/>
              <a:t>methods</a:t>
            </a:r>
          </a:p>
          <a:p>
            <a:pPr fontAlgn="t">
              <a:buClr>
                <a:srgbClr val="0070C0"/>
              </a:buClr>
              <a:buFont typeface="Arial" panose="020B0604020202020204" pitchFamily="34" charset="0"/>
              <a:buChar char="•"/>
            </a:pPr>
            <a:r>
              <a:rPr lang="en-US" sz="2600" dirty="0" smtClean="0"/>
              <a:t>Counseling </a:t>
            </a:r>
            <a:r>
              <a:rPr lang="en-US" sz="2600" dirty="0"/>
              <a:t>and provision of, or referral for, all </a:t>
            </a:r>
            <a:r>
              <a:rPr lang="en-US" sz="2600" dirty="0" smtClean="0"/>
              <a:t>other FP </a:t>
            </a:r>
            <a:r>
              <a:rPr lang="en-US" sz="2600" dirty="0"/>
              <a:t>methods as </a:t>
            </a:r>
            <a:r>
              <a:rPr lang="en-US" sz="2600" dirty="0" smtClean="0"/>
              <a:t>appropriate. This will be based on:</a:t>
            </a:r>
          </a:p>
          <a:p>
            <a:pPr lvl="2" fontAlgn="t">
              <a:buClr>
                <a:srgbClr val="0070C0"/>
              </a:buClr>
            </a:pPr>
            <a:r>
              <a:rPr lang="en-US" sz="2000" dirty="0" smtClean="0"/>
              <a:t>Breastfeeding status</a:t>
            </a:r>
          </a:p>
          <a:p>
            <a:pPr lvl="2" fontAlgn="t">
              <a:buClr>
                <a:srgbClr val="0070C0"/>
              </a:buClr>
            </a:pPr>
            <a:r>
              <a:rPr lang="en-US" sz="2000" dirty="0" smtClean="0"/>
              <a:t>Other medical eligibility criteria (MEC)</a:t>
            </a:r>
          </a:p>
          <a:p>
            <a:pPr lvl="2" fontAlgn="t">
              <a:buClr>
                <a:srgbClr val="0070C0"/>
              </a:buClr>
            </a:pPr>
            <a:r>
              <a:rPr lang="en-US" sz="2000" dirty="0" smtClean="0"/>
              <a:t>client’s choice </a:t>
            </a:r>
            <a:endParaRPr lang="en-GB" sz="2000" dirty="0"/>
          </a:p>
          <a:p>
            <a:pPr fontAlgn="t">
              <a:buClr>
                <a:srgbClr val="0070C0"/>
              </a:buClr>
              <a:buFont typeface="Arial" panose="020B0604020202020204" pitchFamily="34" charset="0"/>
              <a:buChar char="•"/>
            </a:pPr>
            <a:r>
              <a:rPr lang="en-US" sz="2600" dirty="0"/>
              <a:t>Counseling on dual method use</a:t>
            </a:r>
            <a:endParaRPr lang="en-GB" sz="2600" dirty="0"/>
          </a:p>
          <a:p>
            <a:endParaRPr lang="en-GB" sz="24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965140"/>
            <a:ext cx="676992" cy="756335"/>
          </a:xfrm>
          <a:prstGeom prst="rect">
            <a:avLst/>
          </a:prstGeom>
        </p:spPr>
      </p:pic>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60268821"/>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332656"/>
            <a:ext cx="6563072" cy="922114"/>
          </a:xfrm>
        </p:spPr>
        <p:txBody>
          <a:bodyPr>
            <a:normAutofit fontScale="90000"/>
          </a:bodyPr>
          <a:lstStyle/>
          <a:p>
            <a:pPr fontAlgn="t"/>
            <a:r>
              <a:rPr lang="en-GB" dirty="0" smtClean="0"/>
              <a:t/>
            </a:r>
            <a:br>
              <a:rPr lang="en-GB" dirty="0" smtClean="0"/>
            </a:br>
            <a:r>
              <a:rPr lang="en-GB" sz="4000" b="1" dirty="0" smtClean="0"/>
              <a:t>Timing of visit </a:t>
            </a:r>
            <a:br>
              <a:rPr lang="en-GB" sz="4000" b="1" dirty="0" smtClean="0"/>
            </a:br>
            <a:r>
              <a:rPr lang="en-GB" sz="4000" b="1" dirty="0" smtClean="0"/>
              <a:t> </a:t>
            </a:r>
            <a:r>
              <a:rPr lang="en-US" sz="4000" b="1" dirty="0"/>
              <a:t>Between 4 </a:t>
            </a:r>
            <a:r>
              <a:rPr lang="en-US" sz="4000" b="1" dirty="0" smtClean="0"/>
              <a:t>and </a:t>
            </a:r>
            <a:r>
              <a:rPr lang="en-US" sz="4000" b="1" dirty="0"/>
              <a:t>6 months</a:t>
            </a:r>
            <a:r>
              <a:rPr lang="en-GB" sz="4000" b="1" dirty="0"/>
              <a:t/>
            </a:r>
            <a:br>
              <a:rPr lang="en-GB" sz="4000" b="1" dirty="0"/>
            </a:br>
            <a:endParaRPr lang="en-GB" sz="4000" b="1" dirty="0"/>
          </a:p>
        </p:txBody>
      </p:sp>
      <p:sp>
        <p:nvSpPr>
          <p:cNvPr id="3" name="Content Placeholder 2"/>
          <p:cNvSpPr>
            <a:spLocks noGrp="1"/>
          </p:cNvSpPr>
          <p:nvPr>
            <p:ph idx="1"/>
          </p:nvPr>
        </p:nvSpPr>
        <p:spPr>
          <a:xfrm>
            <a:off x="457200" y="1844824"/>
            <a:ext cx="8229600" cy="3168352"/>
          </a:xfrm>
        </p:spPr>
        <p:txBody>
          <a:bodyPr/>
          <a:lstStyle/>
          <a:p>
            <a:pPr fontAlgn="t">
              <a:buClr>
                <a:srgbClr val="0070C0"/>
              </a:buClr>
              <a:buFont typeface="Arial" panose="020B0604020202020204" pitchFamily="34" charset="0"/>
              <a:buChar char="•"/>
            </a:pPr>
            <a:r>
              <a:rPr lang="en-US" sz="2800" dirty="0" smtClean="0"/>
              <a:t>Reassess </a:t>
            </a:r>
            <a:r>
              <a:rPr lang="en-US" sz="2800" dirty="0"/>
              <a:t>fertility </a:t>
            </a:r>
            <a:r>
              <a:rPr lang="en-US" sz="2800" dirty="0" smtClean="0"/>
              <a:t>desires/ goals</a:t>
            </a:r>
            <a:endParaRPr lang="en-GB" sz="2800" dirty="0"/>
          </a:p>
          <a:p>
            <a:pPr fontAlgn="t">
              <a:buClr>
                <a:srgbClr val="0070C0"/>
              </a:buClr>
              <a:buFont typeface="Arial" panose="020B0604020202020204" pitchFamily="34" charset="0"/>
              <a:buChar char="•"/>
            </a:pPr>
            <a:r>
              <a:rPr lang="en-US" sz="2800" dirty="0"/>
              <a:t>For LAM users: supportive counseling on </a:t>
            </a:r>
            <a:r>
              <a:rPr lang="en-US" sz="2800" dirty="0" smtClean="0"/>
              <a:t>transition to </a:t>
            </a:r>
            <a:r>
              <a:rPr lang="en-US" sz="2800" dirty="0"/>
              <a:t>other FP methods (preferably initiated before LAM expires)</a:t>
            </a:r>
            <a:endParaRPr lang="en-GB" sz="2800" dirty="0"/>
          </a:p>
          <a:p>
            <a:pPr fontAlgn="t">
              <a:buClr>
                <a:srgbClr val="0070C0"/>
              </a:buClr>
              <a:buFont typeface="Arial" panose="020B0604020202020204" pitchFamily="34" charset="0"/>
              <a:buChar char="•"/>
            </a:pPr>
            <a:r>
              <a:rPr lang="en-US" sz="2800" dirty="0"/>
              <a:t>Counseling and provision of, or referral for, all other FP methods based on breastfeeding status</a:t>
            </a:r>
            <a:endParaRPr lang="en-GB" sz="2800" dirty="0"/>
          </a:p>
          <a:p>
            <a:endParaRPr lang="en-GB"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965140"/>
            <a:ext cx="676992" cy="756335"/>
          </a:xfrm>
          <a:prstGeom prst="rect">
            <a:avLst/>
          </a:prstGeom>
        </p:spPr>
      </p:pic>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44116606"/>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139136" cy="706090"/>
          </a:xfrm>
        </p:spPr>
        <p:txBody>
          <a:bodyPr>
            <a:normAutofit fontScale="90000"/>
          </a:bodyPr>
          <a:lstStyle/>
          <a:p>
            <a:r>
              <a:rPr lang="en-GB" b="1" dirty="0" smtClean="0"/>
              <a:t>Postpartum IUCD</a:t>
            </a:r>
            <a:endParaRPr lang="en-GB" b="1" dirty="0"/>
          </a:p>
        </p:txBody>
      </p:sp>
      <p:sp>
        <p:nvSpPr>
          <p:cNvPr id="3" name="Content Placeholder 2"/>
          <p:cNvSpPr>
            <a:spLocks noGrp="1"/>
          </p:cNvSpPr>
          <p:nvPr>
            <p:ph idx="1"/>
          </p:nvPr>
        </p:nvSpPr>
        <p:spPr>
          <a:xfrm>
            <a:off x="470511" y="980728"/>
            <a:ext cx="8579296" cy="4968552"/>
          </a:xfrm>
        </p:spPr>
        <p:txBody>
          <a:bodyPr/>
          <a:lstStyle/>
          <a:p>
            <a:pPr>
              <a:buClr>
                <a:srgbClr val="0070C0"/>
              </a:buClr>
            </a:pPr>
            <a:r>
              <a:rPr lang="en-GB" sz="2700" dirty="0"/>
              <a:t>IUCDs can be inserted:</a:t>
            </a:r>
          </a:p>
          <a:p>
            <a:pPr lvl="2">
              <a:buClr>
                <a:srgbClr val="0070C0"/>
              </a:buClr>
            </a:pPr>
            <a:r>
              <a:rPr lang="en-US" sz="2300" dirty="0"/>
              <a:t>Immediately after delivery of the placenta</a:t>
            </a:r>
          </a:p>
          <a:p>
            <a:pPr lvl="2">
              <a:buClr>
                <a:srgbClr val="0070C0"/>
              </a:buClr>
            </a:pPr>
            <a:r>
              <a:rPr lang="en-GB" sz="2300" dirty="0"/>
              <a:t>During </a:t>
            </a:r>
            <a:r>
              <a:rPr lang="en-GB" sz="2300" dirty="0" smtClean="0"/>
              <a:t>caesarean </a:t>
            </a:r>
            <a:r>
              <a:rPr lang="en-GB" sz="2300" dirty="0"/>
              <a:t>section</a:t>
            </a:r>
          </a:p>
          <a:p>
            <a:pPr lvl="2">
              <a:buClr>
                <a:srgbClr val="0070C0"/>
              </a:buClr>
            </a:pPr>
            <a:r>
              <a:rPr lang="en-US" sz="2300" dirty="0"/>
              <a:t>Within 48 hours of childbirth</a:t>
            </a:r>
          </a:p>
          <a:p>
            <a:pPr>
              <a:buClr>
                <a:srgbClr val="0070C0"/>
              </a:buClr>
            </a:pPr>
            <a:r>
              <a:rPr lang="en-US" sz="2700" dirty="0"/>
              <a:t>If not inserted within 48 hours of delivery, insertions should be delayed </a:t>
            </a:r>
            <a:r>
              <a:rPr lang="en-US" sz="2700" dirty="0" smtClean="0"/>
              <a:t>until four </a:t>
            </a:r>
            <a:r>
              <a:rPr lang="en-GB" sz="2700" dirty="0" smtClean="0"/>
              <a:t>weeks after childbirth</a:t>
            </a:r>
            <a:endParaRPr lang="en-GB" sz="2700" dirty="0"/>
          </a:p>
          <a:p>
            <a:pPr>
              <a:buClr>
                <a:srgbClr val="0070C0"/>
              </a:buClr>
            </a:pPr>
            <a:r>
              <a:rPr lang="en-GB" sz="2700" dirty="0" smtClean="0"/>
              <a:t>IUCD does not </a:t>
            </a:r>
            <a:r>
              <a:rPr lang="en-GB" sz="2700" dirty="0"/>
              <a:t>affect quantity or quality of </a:t>
            </a:r>
            <a:r>
              <a:rPr lang="en-GB" sz="2700" dirty="0" smtClean="0"/>
              <a:t>breast milk </a:t>
            </a:r>
            <a:endParaRPr lang="en-GB" sz="2700" dirty="0"/>
          </a:p>
          <a:p>
            <a:pPr>
              <a:buClr>
                <a:srgbClr val="0070C0"/>
              </a:buClr>
            </a:pPr>
            <a:r>
              <a:rPr lang="en-GB" sz="2700" dirty="0"/>
              <a:t>Immediate postpartum insertion should not be done for women who had ruptured </a:t>
            </a:r>
            <a:r>
              <a:rPr lang="en-GB" sz="2700" dirty="0" smtClean="0"/>
              <a:t>membranes for more than 18 </a:t>
            </a:r>
            <a:r>
              <a:rPr lang="en-GB" sz="2700" dirty="0"/>
              <a:t>hours before delivery  </a:t>
            </a:r>
            <a:r>
              <a:rPr lang="en-GB" sz="2700" dirty="0" smtClean="0"/>
              <a:t>- there is increased risk of infection. </a:t>
            </a:r>
            <a:endParaRPr lang="en-GB" sz="27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965140"/>
            <a:ext cx="676992" cy="756335"/>
          </a:xfrm>
          <a:prstGeom prst="rect">
            <a:avLst/>
          </a:prstGeom>
        </p:spPr>
      </p:pic>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20701122"/>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GB" sz="4000" b="1" dirty="0" smtClean="0"/>
              <a:t>IUCD - </a:t>
            </a:r>
            <a:r>
              <a:rPr lang="en-GB" sz="4000" b="1" dirty="0"/>
              <a:t>Timing of Insertion and Expulsion </a:t>
            </a:r>
            <a:r>
              <a:rPr lang="en-GB" sz="4000" b="1" dirty="0" smtClean="0"/>
              <a:t>Rates</a:t>
            </a:r>
            <a:endParaRPr lang="en-GB" sz="4000" b="1" dirty="0"/>
          </a:p>
        </p:txBody>
      </p:sp>
      <p:graphicFrame>
        <p:nvGraphicFramePr>
          <p:cNvPr id="10" name="Content Placeholder 9"/>
          <p:cNvGraphicFramePr>
            <a:graphicFrameLocks noGrp="1"/>
          </p:cNvGraphicFramePr>
          <p:nvPr>
            <p:ph idx="1"/>
            <p:extLst/>
          </p:nvPr>
        </p:nvGraphicFramePr>
        <p:xfrm>
          <a:off x="179512" y="1700808"/>
          <a:ext cx="8784976" cy="5040561"/>
        </p:xfrm>
        <a:graphic>
          <a:graphicData uri="http://schemas.openxmlformats.org/drawingml/2006/table">
            <a:tbl>
              <a:tblPr firstRow="1" bandRow="1">
                <a:tableStyleId>{5C22544A-7EE6-4342-B048-85BDC9FD1C3A}</a:tableStyleId>
              </a:tblPr>
              <a:tblGrid>
                <a:gridCol w="2196244">
                  <a:extLst>
                    <a:ext uri="{9D8B030D-6E8A-4147-A177-3AD203B41FA5}">
                      <a16:colId xmlns:a16="http://schemas.microsoft.com/office/drawing/2014/main" val="20000"/>
                    </a:ext>
                  </a:extLst>
                </a:gridCol>
                <a:gridCol w="2196244">
                  <a:extLst>
                    <a:ext uri="{9D8B030D-6E8A-4147-A177-3AD203B41FA5}">
                      <a16:colId xmlns:a16="http://schemas.microsoft.com/office/drawing/2014/main" val="20001"/>
                    </a:ext>
                  </a:extLst>
                </a:gridCol>
                <a:gridCol w="2196244">
                  <a:extLst>
                    <a:ext uri="{9D8B030D-6E8A-4147-A177-3AD203B41FA5}">
                      <a16:colId xmlns:a16="http://schemas.microsoft.com/office/drawing/2014/main" val="20002"/>
                    </a:ext>
                  </a:extLst>
                </a:gridCol>
                <a:gridCol w="2196244">
                  <a:extLst>
                    <a:ext uri="{9D8B030D-6E8A-4147-A177-3AD203B41FA5}">
                      <a16:colId xmlns:a16="http://schemas.microsoft.com/office/drawing/2014/main" val="20003"/>
                    </a:ext>
                  </a:extLst>
                </a:gridCol>
              </a:tblGrid>
              <a:tr h="799693">
                <a:tc>
                  <a:txBody>
                    <a:bodyPr/>
                    <a:lstStyle/>
                    <a:p>
                      <a:pPr algn="ctr"/>
                      <a:r>
                        <a:rPr lang="en-GB" sz="2000" b="1" dirty="0" smtClean="0"/>
                        <a:t>Time of IUCD Insertion </a:t>
                      </a:r>
                      <a:endParaRPr lang="en-GB" sz="2000" b="1" dirty="0"/>
                    </a:p>
                  </a:txBody>
                  <a:tcPr/>
                </a:tc>
                <a:tc>
                  <a:txBody>
                    <a:bodyPr/>
                    <a:lstStyle/>
                    <a:p>
                      <a:pPr algn="ctr"/>
                      <a:r>
                        <a:rPr lang="en-GB" sz="2000" b="1" dirty="0" smtClean="0"/>
                        <a:t>Definition </a:t>
                      </a:r>
                      <a:endParaRPr lang="en-GB" sz="2000" b="1" dirty="0"/>
                    </a:p>
                  </a:txBody>
                  <a:tcPr/>
                </a:tc>
                <a:tc>
                  <a:txBody>
                    <a:bodyPr/>
                    <a:lstStyle/>
                    <a:p>
                      <a:pPr algn="ctr"/>
                      <a:r>
                        <a:rPr lang="en-GB" sz="2000" b="1" dirty="0" smtClean="0"/>
                        <a:t>Expulsion</a:t>
                      </a:r>
                      <a:r>
                        <a:rPr lang="en-GB" sz="2000" b="1" baseline="0" dirty="0" smtClean="0"/>
                        <a:t> rate </a:t>
                      </a:r>
                      <a:endParaRPr lang="en-GB" sz="2000" b="1" dirty="0"/>
                    </a:p>
                  </a:txBody>
                  <a:tcPr/>
                </a:tc>
                <a:tc>
                  <a:txBody>
                    <a:bodyPr/>
                    <a:lstStyle/>
                    <a:p>
                      <a:pPr algn="ctr"/>
                      <a:r>
                        <a:rPr lang="en-GB" sz="2000" b="1" dirty="0" smtClean="0"/>
                        <a:t>Observations </a:t>
                      </a:r>
                      <a:endParaRPr lang="en-GB" sz="2000" b="1" dirty="0"/>
                    </a:p>
                  </a:txBody>
                  <a:tcPr/>
                </a:tc>
                <a:extLst>
                  <a:ext uri="{0D108BD9-81ED-4DB2-BD59-A6C34878D82A}">
                    <a16:rowId xmlns:a16="http://schemas.microsoft.com/office/drawing/2014/main" val="10000"/>
                  </a:ext>
                </a:extLst>
              </a:tr>
              <a:tr h="1060217">
                <a:tc>
                  <a:txBody>
                    <a:bodyPr/>
                    <a:lstStyle/>
                    <a:p>
                      <a:r>
                        <a:rPr lang="en-GB" dirty="0" smtClean="0"/>
                        <a:t>Post-placental</a:t>
                      </a:r>
                      <a:r>
                        <a:rPr lang="en-GB" baseline="0" dirty="0" smtClean="0"/>
                        <a:t> </a:t>
                      </a:r>
                      <a:endParaRPr lang="en-GB" dirty="0"/>
                    </a:p>
                  </a:txBody>
                  <a:tcPr/>
                </a:tc>
                <a:tc>
                  <a:txBody>
                    <a:bodyPr/>
                    <a:lstStyle/>
                    <a:p>
                      <a:r>
                        <a:rPr lang="en-GB" dirty="0" smtClean="0"/>
                        <a:t>Within 10 minutes after</a:t>
                      </a:r>
                      <a:r>
                        <a:rPr lang="en-GB" baseline="0" dirty="0" smtClean="0"/>
                        <a:t> delivery of placenta </a:t>
                      </a:r>
                      <a:endParaRPr lang="en-GB" dirty="0"/>
                    </a:p>
                  </a:txBody>
                  <a:tcPr/>
                </a:tc>
                <a:tc>
                  <a:txBody>
                    <a:bodyPr/>
                    <a:lstStyle/>
                    <a:p>
                      <a:r>
                        <a:rPr lang="en-GB" dirty="0" smtClean="0"/>
                        <a:t>9.5</a:t>
                      </a:r>
                      <a:r>
                        <a:rPr lang="en-GB" baseline="0" dirty="0" smtClean="0"/>
                        <a:t> – 12.5% </a:t>
                      </a:r>
                      <a:endParaRPr lang="en-GB" dirty="0"/>
                    </a:p>
                  </a:txBody>
                  <a:tcPr/>
                </a:tc>
                <a:tc>
                  <a:txBody>
                    <a:bodyPr/>
                    <a:lstStyle/>
                    <a:p>
                      <a:r>
                        <a:rPr lang="en-GB" dirty="0" smtClean="0"/>
                        <a:t>Ideal: Low expulsion</a:t>
                      </a:r>
                      <a:r>
                        <a:rPr lang="en-GB" baseline="0" dirty="0" smtClean="0"/>
                        <a:t> rates </a:t>
                      </a:r>
                      <a:endParaRPr lang="en-GB" dirty="0"/>
                    </a:p>
                  </a:txBody>
                  <a:tcPr/>
                </a:tc>
                <a:extLst>
                  <a:ext uri="{0D108BD9-81ED-4DB2-BD59-A6C34878D82A}">
                    <a16:rowId xmlns:a16="http://schemas.microsoft.com/office/drawing/2014/main" val="10001"/>
                  </a:ext>
                </a:extLst>
              </a:tr>
              <a:tr h="1060217">
                <a:tc>
                  <a:txBody>
                    <a:bodyPr/>
                    <a:lstStyle/>
                    <a:p>
                      <a:r>
                        <a:rPr lang="en-GB" dirty="0" smtClean="0"/>
                        <a:t>Immediate postpartum </a:t>
                      </a:r>
                      <a:endParaRPr lang="en-GB" dirty="0"/>
                    </a:p>
                  </a:txBody>
                  <a:tcPr/>
                </a:tc>
                <a:tc>
                  <a:txBody>
                    <a:bodyPr/>
                    <a:lstStyle/>
                    <a:p>
                      <a:r>
                        <a:rPr lang="en-GB" dirty="0" smtClean="0"/>
                        <a:t>After 10 minutes to 48 hours post delivery </a:t>
                      </a:r>
                      <a:endParaRPr lang="en-GB" dirty="0"/>
                    </a:p>
                  </a:txBody>
                  <a:tcPr/>
                </a:tc>
                <a:tc>
                  <a:txBody>
                    <a:bodyPr/>
                    <a:lstStyle/>
                    <a:p>
                      <a:r>
                        <a:rPr lang="en-GB" dirty="0" smtClean="0"/>
                        <a:t>25 – 37% </a:t>
                      </a:r>
                      <a:endParaRPr lang="en-GB" dirty="0"/>
                    </a:p>
                  </a:txBody>
                  <a:tcPr/>
                </a:tc>
                <a:tc>
                  <a:txBody>
                    <a:bodyPr/>
                    <a:lstStyle/>
                    <a:p>
                      <a:r>
                        <a:rPr lang="en-GB" dirty="0" smtClean="0"/>
                        <a:t>Still safe </a:t>
                      </a:r>
                      <a:endParaRPr lang="en-GB" dirty="0"/>
                    </a:p>
                  </a:txBody>
                  <a:tcPr/>
                </a:tc>
                <a:extLst>
                  <a:ext uri="{0D108BD9-81ED-4DB2-BD59-A6C34878D82A}">
                    <a16:rowId xmlns:a16="http://schemas.microsoft.com/office/drawing/2014/main" val="10002"/>
                  </a:ext>
                </a:extLst>
              </a:tr>
              <a:tr h="1060217">
                <a:tc>
                  <a:txBody>
                    <a:bodyPr/>
                    <a:lstStyle/>
                    <a:p>
                      <a:r>
                        <a:rPr lang="en-GB" dirty="0" smtClean="0"/>
                        <a:t>Later postpartum </a:t>
                      </a:r>
                      <a:endParaRPr lang="en-GB" dirty="0"/>
                    </a:p>
                  </a:txBody>
                  <a:tcPr/>
                </a:tc>
                <a:tc>
                  <a:txBody>
                    <a:bodyPr/>
                    <a:lstStyle/>
                    <a:p>
                      <a:r>
                        <a:rPr lang="en-GB" dirty="0" smtClean="0"/>
                        <a:t>After 48 hours to 4 weeks post</a:t>
                      </a:r>
                      <a:r>
                        <a:rPr lang="en-GB" baseline="0" dirty="0" smtClean="0"/>
                        <a:t> delivery </a:t>
                      </a:r>
                      <a:endParaRPr lang="en-GB" dirty="0"/>
                    </a:p>
                  </a:txBody>
                  <a:tcPr/>
                </a:tc>
                <a:tc>
                  <a:txBody>
                    <a:bodyPr/>
                    <a:lstStyle/>
                    <a:p>
                      <a:r>
                        <a:rPr lang="en-GB" b="1" dirty="0" smtClean="0"/>
                        <a:t>NOT RECOMMENDED </a:t>
                      </a:r>
                      <a:endParaRPr lang="en-GB" b="1" dirty="0"/>
                    </a:p>
                  </a:txBody>
                  <a:tcPr/>
                </a:tc>
                <a:tc>
                  <a:txBody>
                    <a:bodyPr/>
                    <a:lstStyle/>
                    <a:p>
                      <a:r>
                        <a:rPr lang="en-GB" dirty="0" smtClean="0"/>
                        <a:t>Increased risk of perforation</a:t>
                      </a:r>
                      <a:r>
                        <a:rPr lang="en-GB" baseline="0" dirty="0" smtClean="0"/>
                        <a:t> and expulsion </a:t>
                      </a:r>
                      <a:r>
                        <a:rPr lang="en-GB" dirty="0" smtClean="0"/>
                        <a:t> </a:t>
                      </a:r>
                      <a:endParaRPr lang="en-GB" dirty="0"/>
                    </a:p>
                  </a:txBody>
                  <a:tcPr/>
                </a:tc>
                <a:extLst>
                  <a:ext uri="{0D108BD9-81ED-4DB2-BD59-A6C34878D82A}">
                    <a16:rowId xmlns:a16="http://schemas.microsoft.com/office/drawing/2014/main" val="10003"/>
                  </a:ext>
                </a:extLst>
              </a:tr>
              <a:tr h="1060217">
                <a:tc>
                  <a:txBody>
                    <a:bodyPr/>
                    <a:lstStyle/>
                    <a:p>
                      <a:r>
                        <a:rPr lang="en-GB" dirty="0" smtClean="0"/>
                        <a:t>Interval – Extended Postpartum </a:t>
                      </a:r>
                      <a:endParaRPr lang="en-GB" dirty="0"/>
                    </a:p>
                  </a:txBody>
                  <a:tcPr/>
                </a:tc>
                <a:tc>
                  <a:txBody>
                    <a:bodyPr/>
                    <a:lstStyle/>
                    <a:p>
                      <a:r>
                        <a:rPr lang="en-GB" dirty="0" smtClean="0"/>
                        <a:t>After 4 weeks post</a:t>
                      </a:r>
                      <a:r>
                        <a:rPr lang="en-GB" baseline="0" dirty="0" smtClean="0"/>
                        <a:t> delivery </a:t>
                      </a:r>
                      <a:endParaRPr lang="en-GB" dirty="0"/>
                    </a:p>
                  </a:txBody>
                  <a:tcPr/>
                </a:tc>
                <a:tc>
                  <a:txBody>
                    <a:bodyPr/>
                    <a:lstStyle/>
                    <a:p>
                      <a:r>
                        <a:rPr lang="en-GB" dirty="0" smtClean="0"/>
                        <a:t>3 – 13% </a:t>
                      </a:r>
                      <a:endParaRPr lang="en-GB" dirty="0"/>
                    </a:p>
                  </a:txBody>
                  <a:tcPr/>
                </a:tc>
                <a:tc>
                  <a:txBody>
                    <a:bodyPr/>
                    <a:lstStyle/>
                    <a:p>
                      <a:r>
                        <a:rPr lang="en-GB" dirty="0" smtClean="0"/>
                        <a:t>Safe </a:t>
                      </a:r>
                      <a:endParaRPr lang="en-GB" dirty="0"/>
                    </a:p>
                  </a:txBody>
                  <a:tcPr/>
                </a:tc>
                <a:extLst>
                  <a:ext uri="{0D108BD9-81ED-4DB2-BD59-A6C34878D82A}">
                    <a16:rowId xmlns:a16="http://schemas.microsoft.com/office/drawing/2014/main" val="10004"/>
                  </a:ext>
                </a:extLst>
              </a:tr>
            </a:tbl>
          </a:graphicData>
        </a:graphic>
      </p:graphicFrame>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80076754"/>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Postpartum Female sterilization</a:t>
            </a:r>
            <a:endParaRPr lang="en-GB" b="1" dirty="0"/>
          </a:p>
        </p:txBody>
      </p:sp>
      <p:sp>
        <p:nvSpPr>
          <p:cNvPr id="3" name="Content Placeholder 2"/>
          <p:cNvSpPr>
            <a:spLocks noGrp="1"/>
          </p:cNvSpPr>
          <p:nvPr>
            <p:ph idx="1"/>
          </p:nvPr>
        </p:nvSpPr>
        <p:spPr>
          <a:xfrm>
            <a:off x="457200" y="1600201"/>
            <a:ext cx="8229600" cy="3917032"/>
          </a:xfrm>
        </p:spPr>
        <p:txBody>
          <a:bodyPr/>
          <a:lstStyle/>
          <a:p>
            <a:pPr>
              <a:buClr>
                <a:srgbClr val="0070C0"/>
              </a:buClr>
            </a:pPr>
            <a:r>
              <a:rPr lang="en-GB" dirty="0"/>
              <a:t>Ideal time is within 48 hours after delivery </a:t>
            </a:r>
          </a:p>
          <a:p>
            <a:pPr>
              <a:buClr>
                <a:srgbClr val="0070C0"/>
              </a:buClr>
            </a:pPr>
            <a:r>
              <a:rPr lang="en-GB" dirty="0" smtClean="0"/>
              <a:t>Timing for female sterilization</a:t>
            </a:r>
          </a:p>
          <a:p>
            <a:pPr lvl="2">
              <a:buClr>
                <a:srgbClr val="0070C0"/>
              </a:buClr>
            </a:pPr>
            <a:r>
              <a:rPr lang="en-GB" dirty="0" smtClean="0"/>
              <a:t>Can be done during caesarean section</a:t>
            </a:r>
          </a:p>
          <a:p>
            <a:pPr lvl="2">
              <a:buClr>
                <a:srgbClr val="0070C0"/>
              </a:buClr>
            </a:pPr>
            <a:r>
              <a:rPr lang="en-GB" dirty="0" smtClean="0"/>
              <a:t>Immediately </a:t>
            </a:r>
            <a:r>
              <a:rPr lang="en-GB" dirty="0"/>
              <a:t>following a delivery </a:t>
            </a:r>
          </a:p>
          <a:p>
            <a:pPr>
              <a:buClr>
                <a:srgbClr val="0070C0"/>
              </a:buClr>
            </a:pPr>
            <a:r>
              <a:rPr lang="en-US" dirty="0"/>
              <a:t>If </a:t>
            </a:r>
            <a:r>
              <a:rPr lang="en-US" dirty="0" smtClean="0"/>
              <a:t>sterilization is not </a:t>
            </a:r>
            <a:r>
              <a:rPr lang="en-US" dirty="0"/>
              <a:t>performed within one week of delivery, delay </a:t>
            </a:r>
            <a:r>
              <a:rPr lang="en-GB" dirty="0"/>
              <a:t>for six weeks due to increased risk of infection </a:t>
            </a:r>
          </a:p>
          <a:p>
            <a:endParaRPr lang="en-GB"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965140"/>
            <a:ext cx="676992" cy="756335"/>
          </a:xfrm>
          <a:prstGeom prst="rect">
            <a:avLst/>
          </a:prstGeom>
        </p:spPr>
      </p:pic>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99715716"/>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965140"/>
            <a:ext cx="676992" cy="756335"/>
          </a:xfrm>
          <a:prstGeom prst="rect">
            <a:avLst/>
          </a:prstGeom>
        </p:spPr>
      </p:pic>
      <p:sp>
        <p:nvSpPr>
          <p:cNvPr id="2" name="Title 1"/>
          <p:cNvSpPr>
            <a:spLocks noGrp="1"/>
          </p:cNvSpPr>
          <p:nvPr>
            <p:ph type="title"/>
          </p:nvPr>
        </p:nvSpPr>
        <p:spPr>
          <a:xfrm>
            <a:off x="457200" y="274638"/>
            <a:ext cx="3178696" cy="1143000"/>
          </a:xfrm>
        </p:spPr>
        <p:txBody>
          <a:bodyPr>
            <a:normAutofit/>
          </a:bodyPr>
          <a:lstStyle/>
          <a:p>
            <a:r>
              <a:rPr lang="en-GB" sz="3200" b="1" dirty="0" smtClean="0"/>
              <a:t>Progestin only Pills</a:t>
            </a:r>
            <a:endParaRPr lang="en-GB" sz="3200" b="1" dirty="0"/>
          </a:p>
        </p:txBody>
      </p:sp>
      <p:sp>
        <p:nvSpPr>
          <p:cNvPr id="3" name="Content Placeholder 2"/>
          <p:cNvSpPr>
            <a:spLocks noGrp="1"/>
          </p:cNvSpPr>
          <p:nvPr>
            <p:ph idx="1"/>
          </p:nvPr>
        </p:nvSpPr>
        <p:spPr>
          <a:xfrm>
            <a:off x="529208" y="1340768"/>
            <a:ext cx="3682752" cy="4565103"/>
          </a:xfrm>
        </p:spPr>
        <p:txBody>
          <a:bodyPr/>
          <a:lstStyle/>
          <a:p>
            <a:pPr>
              <a:buClr>
                <a:srgbClr val="0070C0"/>
              </a:buClr>
              <a:buSzPct val="89000"/>
              <a:buFont typeface="Arial" panose="020B0604020202020204" pitchFamily="34" charset="0"/>
              <a:buChar char="•"/>
            </a:pPr>
            <a:r>
              <a:rPr lang="en-GB" sz="2400" dirty="0"/>
              <a:t>Safe for breastfeeding women – no effect on breastfeeding, milk production or infant growth and development AFTER infant is 6 weeks old</a:t>
            </a:r>
          </a:p>
          <a:p>
            <a:pPr>
              <a:buClr>
                <a:srgbClr val="0070C0"/>
              </a:buClr>
              <a:buSzPct val="89000"/>
              <a:buFont typeface="Arial" panose="020B0604020202020204" pitchFamily="34" charset="0"/>
              <a:buChar char="•"/>
            </a:pPr>
            <a:r>
              <a:rPr lang="en-GB" sz="2400" dirty="0"/>
              <a:t>Adds to the contraceptive effect of breastfeeding </a:t>
            </a:r>
          </a:p>
          <a:p>
            <a:pPr>
              <a:buClr>
                <a:srgbClr val="0070C0"/>
              </a:buClr>
              <a:buSzPct val="89000"/>
              <a:buFont typeface="Arial" panose="020B0604020202020204" pitchFamily="34" charset="0"/>
              <a:buChar char="•"/>
            </a:pPr>
            <a:r>
              <a:rPr lang="en-US" sz="2400" dirty="0"/>
              <a:t>Less effective for non-breastfeeding mother</a:t>
            </a:r>
            <a:endParaRPr lang="en-GB" sz="2400" dirty="0"/>
          </a:p>
        </p:txBody>
      </p:sp>
      <p:sp>
        <p:nvSpPr>
          <p:cNvPr id="6" name="Title 1"/>
          <p:cNvSpPr txBox="1">
            <a:spLocks/>
          </p:cNvSpPr>
          <p:nvPr/>
        </p:nvSpPr>
        <p:spPr>
          <a:xfrm>
            <a:off x="4860032" y="390054"/>
            <a:ext cx="3826768" cy="121014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800" b="1" i="0" u="none" strike="noStrike" kern="1200" cap="none" spc="0" normalizeH="0" baseline="0" noProof="0" dirty="0" smtClean="0">
                <a:ln>
                  <a:noFill/>
                </a:ln>
                <a:solidFill>
                  <a:prstClr val="black"/>
                </a:solidFill>
                <a:effectLst/>
                <a:uLnTx/>
                <a:uFillTx/>
                <a:latin typeface="Calibri"/>
                <a:ea typeface="+mj-ea"/>
                <a:cs typeface="+mj-cs"/>
              </a:rPr>
              <a:t>Progestin only Injectables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800" b="1" i="0" u="none" strike="noStrike" kern="1200" cap="none" spc="0" normalizeH="0" baseline="0" noProof="0" dirty="0" smtClean="0">
                <a:ln>
                  <a:noFill/>
                </a:ln>
                <a:solidFill>
                  <a:prstClr val="black"/>
                </a:solidFill>
                <a:effectLst/>
                <a:uLnTx/>
                <a:uFillTx/>
                <a:latin typeface="Calibri"/>
                <a:ea typeface="+mj-ea"/>
                <a:cs typeface="+mj-cs"/>
              </a:rPr>
              <a:t>e.g. Depo Provera </a:t>
            </a:r>
            <a:endParaRPr kumimoji="0" lang="en-GB" sz="2800" b="1" i="0" u="none" strike="noStrike" kern="1200" cap="none" spc="0" normalizeH="0" baseline="0" noProof="0" dirty="0">
              <a:ln>
                <a:noFill/>
              </a:ln>
              <a:solidFill>
                <a:prstClr val="black"/>
              </a:solidFill>
              <a:effectLst/>
              <a:uLnTx/>
              <a:uFillTx/>
              <a:latin typeface="Calibri"/>
              <a:ea typeface="+mj-ea"/>
              <a:cs typeface="+mj-cs"/>
            </a:endParaRPr>
          </a:p>
        </p:txBody>
      </p:sp>
      <p:sp>
        <p:nvSpPr>
          <p:cNvPr id="7" name="Content Placeholder 2"/>
          <p:cNvSpPr txBox="1">
            <a:spLocks/>
          </p:cNvSpPr>
          <p:nvPr/>
        </p:nvSpPr>
        <p:spPr>
          <a:xfrm>
            <a:off x="4860032" y="2276872"/>
            <a:ext cx="3802125" cy="2592288"/>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
                <a:srgbClr val="33A23D"/>
              </a:buClr>
              <a:buSzTx/>
              <a:buFont typeface="Wingdings" pitchFamily="2" charset="2"/>
              <a:buChar char="§"/>
              <a:tabLst/>
              <a:defRPr sz="3200" kern="1200">
                <a:solidFill>
                  <a:schemeClr val="tx1"/>
                </a:solidFill>
                <a:latin typeface="+mn-lt"/>
                <a:ea typeface="+mn-ea"/>
                <a:cs typeface="+mn-cs"/>
              </a:defRPr>
            </a:lvl1pPr>
            <a:lvl2pPr marL="684213" marR="0" indent="-338138" algn="l" defTabSz="914400" rtl="0" eaLnBrk="1" fontAlgn="auto" latinLnBrk="0" hangingPunct="1">
              <a:lnSpc>
                <a:spcPct val="100000"/>
              </a:lnSpc>
              <a:spcBef>
                <a:spcPct val="20000"/>
              </a:spcBef>
              <a:spcAft>
                <a:spcPts val="0"/>
              </a:spcAft>
              <a:buClr>
                <a:srgbClr val="33A23D"/>
              </a:buClr>
              <a:buSzTx/>
              <a:buFont typeface="Wingdings" pitchFamily="2" charset="2"/>
              <a:buChar char="§"/>
              <a:tabLst/>
              <a:defRPr sz="2800" kern="1200">
                <a:solidFill>
                  <a:schemeClr val="tx1"/>
                </a:solidFill>
                <a:latin typeface="+mn-lt"/>
                <a:ea typeface="+mn-ea"/>
                <a:cs typeface="+mn-cs"/>
              </a:defRPr>
            </a:lvl2pPr>
            <a:lvl3pPr marL="1030288" marR="0" indent="-346075" algn="l" defTabSz="1030288" rtl="0" eaLnBrk="1" fontAlgn="auto" latinLnBrk="0" hangingPunct="1">
              <a:lnSpc>
                <a:spcPct val="100000"/>
              </a:lnSpc>
              <a:spcBef>
                <a:spcPct val="20000"/>
              </a:spcBef>
              <a:spcAft>
                <a:spcPts val="0"/>
              </a:spcAft>
              <a:buClr>
                <a:srgbClr val="33A23D"/>
              </a:buClr>
              <a:buSzTx/>
              <a:buFont typeface="Calibri" pitchFamily="34" charset="0"/>
              <a:buChar char="—"/>
              <a:tabLst/>
              <a:defRPr sz="2400" kern="1200">
                <a:solidFill>
                  <a:schemeClr val="tx1"/>
                </a:solidFill>
                <a:latin typeface="+mn-lt"/>
                <a:ea typeface="+mn-ea"/>
                <a:cs typeface="+mn-cs"/>
              </a:defRPr>
            </a:lvl3pPr>
            <a:lvl4pPr marL="1376363" marR="0" indent="-346075" algn="l" defTabSz="914400" rtl="0" eaLnBrk="1" fontAlgn="auto" latinLnBrk="0" hangingPunct="1">
              <a:lnSpc>
                <a:spcPct val="100000"/>
              </a:lnSpc>
              <a:spcBef>
                <a:spcPct val="20000"/>
              </a:spcBef>
              <a:spcAft>
                <a:spcPts val="0"/>
              </a:spcAft>
              <a:buClr>
                <a:srgbClr val="33A23D"/>
              </a:buClr>
              <a:buSzTx/>
              <a:buFont typeface="Arial" pitchFamily="34" charset="0"/>
              <a:buChar char="•"/>
              <a:tabLst/>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
                <a:srgbClr val="0070C0"/>
              </a:buClr>
              <a:buSzPct val="89000"/>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No effect on breastfeeding, milk production or infant growth and development</a:t>
            </a:r>
          </a:p>
          <a:p>
            <a:pPr marL="342900" marR="0" lvl="0" indent="-342900" algn="l" defTabSz="914400" rtl="0" eaLnBrk="1" fontAlgn="auto" latinLnBrk="0" hangingPunct="1">
              <a:lnSpc>
                <a:spcPct val="100000"/>
              </a:lnSpc>
              <a:spcBef>
                <a:spcPct val="20000"/>
              </a:spcBef>
              <a:spcAft>
                <a:spcPts val="0"/>
              </a:spcAft>
              <a:buClr>
                <a:srgbClr val="0070C0"/>
              </a:buClr>
              <a:buSzPct val="89000"/>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Safe for use after </a:t>
            </a:r>
            <a:r>
              <a:rPr kumimoji="0" lang="en-GB" sz="2400" b="0" i="0" u="none" strike="noStrike" kern="1200" cap="none" spc="0" normalizeH="0" baseline="0" noProof="0" dirty="0">
                <a:ln>
                  <a:noFill/>
                </a:ln>
                <a:solidFill>
                  <a:prstClr val="black"/>
                </a:solidFill>
                <a:effectLst/>
                <a:uLnTx/>
                <a:uFillTx/>
                <a:latin typeface="Calibri"/>
                <a:ea typeface="+mn-ea"/>
                <a:cs typeface="+mn-cs"/>
              </a:rPr>
              <a:t>infant is 6 weeks</a:t>
            </a:r>
          </a:p>
          <a:p>
            <a:pPr marL="342900" marR="0" lvl="0" indent="-342900" algn="l" defTabSz="914400" rtl="0" eaLnBrk="1" fontAlgn="auto" latinLnBrk="0" hangingPunct="1">
              <a:lnSpc>
                <a:spcPct val="100000"/>
              </a:lnSpc>
              <a:spcBef>
                <a:spcPct val="20000"/>
              </a:spcBef>
              <a:spcAft>
                <a:spcPts val="0"/>
              </a:spcAft>
              <a:buClr>
                <a:srgbClr val="33A23D"/>
              </a:buClr>
              <a:buSzTx/>
              <a:buFont typeface="Wingdings" pitchFamily="2" charset="2"/>
              <a:buChar char="§"/>
              <a:tabLst/>
              <a:defRPr/>
            </a:pPr>
            <a:endParaRPr kumimoji="0" lang="en-GB" sz="32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9" name="Straight Connector 8"/>
          <p:cNvCxnSpPr/>
          <p:nvPr/>
        </p:nvCxnSpPr>
        <p:spPr>
          <a:xfrm>
            <a:off x="4572000" y="1988840"/>
            <a:ext cx="0" cy="3384376"/>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Slide Number Placeholder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27796246"/>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2746648" cy="1143000"/>
          </a:xfrm>
        </p:spPr>
        <p:txBody>
          <a:bodyPr>
            <a:noAutofit/>
          </a:bodyPr>
          <a:lstStyle/>
          <a:p>
            <a:r>
              <a:rPr lang="en-GB" sz="2400" b="1" dirty="0" smtClean="0"/>
              <a:t>Combined oral contraceptives (COCs)</a:t>
            </a:r>
            <a:endParaRPr lang="en-GB" sz="2400" b="1" dirty="0"/>
          </a:p>
        </p:txBody>
      </p:sp>
      <p:sp>
        <p:nvSpPr>
          <p:cNvPr id="3" name="Content Placeholder 2"/>
          <p:cNvSpPr>
            <a:spLocks noGrp="1"/>
          </p:cNvSpPr>
          <p:nvPr>
            <p:ph idx="1"/>
          </p:nvPr>
        </p:nvSpPr>
        <p:spPr>
          <a:xfrm>
            <a:off x="251520" y="1844824"/>
            <a:ext cx="3788275" cy="3556991"/>
          </a:xfrm>
        </p:spPr>
        <p:txBody>
          <a:bodyPr/>
          <a:lstStyle/>
          <a:p>
            <a:pPr>
              <a:buClr>
                <a:srgbClr val="0070C0"/>
              </a:buClr>
              <a:buFont typeface="Arial" panose="020B0604020202020204" pitchFamily="34" charset="0"/>
              <a:buChar char="•"/>
            </a:pPr>
            <a:r>
              <a:rPr lang="en-GB" sz="2400" dirty="0"/>
              <a:t>Not recommended in breastfeeding women less than 6 weeks old – can reduce milk production</a:t>
            </a:r>
          </a:p>
          <a:p>
            <a:pPr>
              <a:buClr>
                <a:srgbClr val="0070C0"/>
              </a:buClr>
              <a:buFont typeface="Arial" panose="020B0604020202020204" pitchFamily="34" charset="0"/>
              <a:buChar char="•"/>
            </a:pPr>
            <a:r>
              <a:rPr lang="en-GB" sz="2400" dirty="0"/>
              <a:t>Can be </a:t>
            </a:r>
            <a:r>
              <a:rPr lang="en-GB" sz="2400" dirty="0" smtClean="0"/>
              <a:t>initiated </a:t>
            </a:r>
            <a:r>
              <a:rPr lang="en-GB" sz="2400" dirty="0"/>
              <a:t>3 weeks after delivery if women is not </a:t>
            </a:r>
            <a:r>
              <a:rPr lang="en-GB" sz="2400" dirty="0" smtClean="0"/>
              <a:t>breastfeeding </a:t>
            </a:r>
            <a:r>
              <a:rPr lang="en-GB" sz="2400" dirty="0"/>
              <a:t>and 6 months after delivery if breastfeeding</a:t>
            </a:r>
          </a:p>
          <a:p>
            <a:pPr>
              <a:buClr>
                <a:srgbClr val="0070C0"/>
              </a:buClr>
              <a:buFont typeface="Arial" panose="020B0604020202020204" pitchFamily="34" charset="0"/>
              <a:buChar char="•"/>
            </a:pPr>
            <a:endParaRPr lang="en-GB" sz="24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965140"/>
            <a:ext cx="676992" cy="756335"/>
          </a:xfrm>
          <a:prstGeom prst="rect">
            <a:avLst/>
          </a:prstGeom>
        </p:spPr>
      </p:pic>
      <p:cxnSp>
        <p:nvCxnSpPr>
          <p:cNvPr id="7" name="Straight Connector 6"/>
          <p:cNvCxnSpPr/>
          <p:nvPr/>
        </p:nvCxnSpPr>
        <p:spPr>
          <a:xfrm>
            <a:off x="4572000" y="1988840"/>
            <a:ext cx="0" cy="3384376"/>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p:nvSpPr>
        <p:spPr>
          <a:xfrm>
            <a:off x="5215880" y="188640"/>
            <a:ext cx="2674640" cy="10953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800" b="0" i="0" u="none" strike="noStrike" kern="1200" cap="none" spc="0" normalizeH="0" baseline="0" noProof="0" smtClean="0">
                <a:ln>
                  <a:noFill/>
                </a:ln>
                <a:solidFill>
                  <a:prstClr val="black"/>
                </a:solidFill>
                <a:effectLst/>
                <a:uLnTx/>
                <a:uFillTx/>
                <a:latin typeface="Calibri"/>
                <a:ea typeface="+mj-ea"/>
                <a:cs typeface="+mj-cs"/>
              </a:rPr>
              <a:t/>
            </a:r>
            <a:br>
              <a:rPr kumimoji="0" lang="en-GB" sz="2800" b="0" i="0" u="none" strike="noStrike" kern="1200" cap="none" spc="0" normalizeH="0" baseline="0" noProof="0" smtClean="0">
                <a:ln>
                  <a:noFill/>
                </a:ln>
                <a:solidFill>
                  <a:prstClr val="black"/>
                </a:solidFill>
                <a:effectLst/>
                <a:uLnTx/>
                <a:uFillTx/>
                <a:latin typeface="Calibri"/>
                <a:ea typeface="+mj-ea"/>
                <a:cs typeface="+mj-cs"/>
              </a:rPr>
            </a:br>
            <a:r>
              <a:rPr kumimoji="0" lang="en-GB" sz="2800" b="0" i="0" u="none" strike="noStrike" kern="1200" cap="none" spc="0" normalizeH="0" baseline="0" noProof="0" smtClean="0">
                <a:ln>
                  <a:noFill/>
                </a:ln>
                <a:solidFill>
                  <a:prstClr val="black"/>
                </a:solidFill>
                <a:effectLst/>
                <a:uLnTx/>
                <a:uFillTx/>
                <a:latin typeface="Calibri"/>
                <a:ea typeface="+mj-ea"/>
                <a:cs typeface="+mj-cs"/>
              </a:rPr>
              <a:t/>
            </a:r>
            <a:br>
              <a:rPr kumimoji="0" lang="en-GB" sz="2800" b="0" i="0" u="none" strike="noStrike" kern="1200" cap="none" spc="0" normalizeH="0" baseline="0" noProof="0" smtClean="0">
                <a:ln>
                  <a:noFill/>
                </a:ln>
                <a:solidFill>
                  <a:prstClr val="black"/>
                </a:solidFill>
                <a:effectLst/>
                <a:uLnTx/>
                <a:uFillTx/>
                <a:latin typeface="Calibri"/>
                <a:ea typeface="+mj-ea"/>
                <a:cs typeface="+mj-cs"/>
              </a:rPr>
            </a:br>
            <a:r>
              <a:rPr kumimoji="0" lang="en-GB" sz="2800" b="1" i="0" u="none" strike="noStrike" kern="1200" cap="none" spc="0" normalizeH="0" baseline="0" noProof="0" smtClean="0">
                <a:ln>
                  <a:noFill/>
                </a:ln>
                <a:solidFill>
                  <a:prstClr val="black"/>
                </a:solidFill>
                <a:effectLst/>
                <a:uLnTx/>
                <a:uFillTx/>
                <a:latin typeface="Calibri"/>
                <a:ea typeface="+mj-ea"/>
                <a:cs typeface="+mj-cs"/>
              </a:rPr>
              <a:t>Emergency Contraceptives </a:t>
            </a:r>
            <a:br>
              <a:rPr kumimoji="0" lang="en-GB" sz="2800" b="1" i="0" u="none" strike="noStrike" kern="1200" cap="none" spc="0" normalizeH="0" baseline="0" noProof="0" smtClean="0">
                <a:ln>
                  <a:noFill/>
                </a:ln>
                <a:solidFill>
                  <a:prstClr val="black"/>
                </a:solidFill>
                <a:effectLst/>
                <a:uLnTx/>
                <a:uFillTx/>
                <a:latin typeface="Calibri"/>
                <a:ea typeface="+mj-ea"/>
                <a:cs typeface="+mj-cs"/>
              </a:rPr>
            </a:br>
            <a:r>
              <a:rPr kumimoji="0" lang="en-GB" sz="2800" b="1" i="0" u="none" strike="noStrike" kern="1200" cap="none" spc="0" normalizeH="0" baseline="0" noProof="0" smtClean="0">
                <a:ln>
                  <a:noFill/>
                </a:ln>
                <a:solidFill>
                  <a:prstClr val="black"/>
                </a:solidFill>
                <a:effectLst/>
                <a:uLnTx/>
                <a:uFillTx/>
                <a:latin typeface="Calibri"/>
                <a:ea typeface="+mj-ea"/>
                <a:cs typeface="+mj-cs"/>
              </a:rPr>
              <a:t/>
            </a:r>
            <a:br>
              <a:rPr kumimoji="0" lang="en-GB" sz="2800" b="1" i="0" u="none" strike="noStrike" kern="1200" cap="none" spc="0" normalizeH="0" baseline="0" noProof="0" smtClean="0">
                <a:ln>
                  <a:noFill/>
                </a:ln>
                <a:solidFill>
                  <a:prstClr val="black"/>
                </a:solidFill>
                <a:effectLst/>
                <a:uLnTx/>
                <a:uFillTx/>
                <a:latin typeface="Calibri"/>
                <a:ea typeface="+mj-ea"/>
                <a:cs typeface="+mj-cs"/>
              </a:rPr>
            </a:br>
            <a:endParaRPr kumimoji="0" lang="en-GB" sz="2800" b="1" i="0" u="none" strike="noStrike" kern="1200" cap="none" spc="0" normalizeH="0" baseline="0" noProof="0" dirty="0">
              <a:ln>
                <a:noFill/>
              </a:ln>
              <a:solidFill>
                <a:prstClr val="black"/>
              </a:solidFill>
              <a:effectLst/>
              <a:uLnTx/>
              <a:uFillTx/>
              <a:latin typeface="Calibri"/>
              <a:ea typeface="+mj-ea"/>
              <a:cs typeface="+mj-cs"/>
            </a:endParaRPr>
          </a:p>
        </p:txBody>
      </p:sp>
      <p:sp>
        <p:nvSpPr>
          <p:cNvPr id="9" name="Content Placeholder 2"/>
          <p:cNvSpPr txBox="1">
            <a:spLocks/>
          </p:cNvSpPr>
          <p:nvPr/>
        </p:nvSpPr>
        <p:spPr>
          <a:xfrm>
            <a:off x="4942384" y="2399183"/>
            <a:ext cx="3744416" cy="2448272"/>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
                <a:srgbClr val="33A23D"/>
              </a:buClr>
              <a:buSzTx/>
              <a:buFont typeface="Wingdings" pitchFamily="2" charset="2"/>
              <a:buChar char="§"/>
              <a:tabLst/>
              <a:defRPr sz="3200" kern="1200">
                <a:solidFill>
                  <a:schemeClr val="tx1"/>
                </a:solidFill>
                <a:latin typeface="+mn-lt"/>
                <a:ea typeface="+mn-ea"/>
                <a:cs typeface="+mn-cs"/>
              </a:defRPr>
            </a:lvl1pPr>
            <a:lvl2pPr marL="684213" marR="0" indent="-338138" algn="l" defTabSz="914400" rtl="0" eaLnBrk="1" fontAlgn="auto" latinLnBrk="0" hangingPunct="1">
              <a:lnSpc>
                <a:spcPct val="100000"/>
              </a:lnSpc>
              <a:spcBef>
                <a:spcPct val="20000"/>
              </a:spcBef>
              <a:spcAft>
                <a:spcPts val="0"/>
              </a:spcAft>
              <a:buClr>
                <a:srgbClr val="33A23D"/>
              </a:buClr>
              <a:buSzTx/>
              <a:buFont typeface="Wingdings" pitchFamily="2" charset="2"/>
              <a:buChar char="§"/>
              <a:tabLst/>
              <a:defRPr sz="2800" kern="1200">
                <a:solidFill>
                  <a:schemeClr val="tx1"/>
                </a:solidFill>
                <a:latin typeface="+mn-lt"/>
                <a:ea typeface="+mn-ea"/>
                <a:cs typeface="+mn-cs"/>
              </a:defRPr>
            </a:lvl2pPr>
            <a:lvl3pPr marL="1030288" marR="0" indent="-346075" algn="l" defTabSz="1030288" rtl="0" eaLnBrk="1" fontAlgn="auto" latinLnBrk="0" hangingPunct="1">
              <a:lnSpc>
                <a:spcPct val="100000"/>
              </a:lnSpc>
              <a:spcBef>
                <a:spcPct val="20000"/>
              </a:spcBef>
              <a:spcAft>
                <a:spcPts val="0"/>
              </a:spcAft>
              <a:buClr>
                <a:srgbClr val="33A23D"/>
              </a:buClr>
              <a:buSzTx/>
              <a:buFont typeface="Calibri" pitchFamily="34" charset="0"/>
              <a:buChar char="—"/>
              <a:tabLst/>
              <a:defRPr sz="2400" kern="1200">
                <a:solidFill>
                  <a:schemeClr val="tx1"/>
                </a:solidFill>
                <a:latin typeface="+mn-lt"/>
                <a:ea typeface="+mn-ea"/>
                <a:cs typeface="+mn-cs"/>
              </a:defRPr>
            </a:lvl3pPr>
            <a:lvl4pPr marL="1376363" marR="0" indent="-346075" algn="l" defTabSz="914400" rtl="0" eaLnBrk="1" fontAlgn="auto" latinLnBrk="0" hangingPunct="1">
              <a:lnSpc>
                <a:spcPct val="100000"/>
              </a:lnSpc>
              <a:spcBef>
                <a:spcPct val="20000"/>
              </a:spcBef>
              <a:spcAft>
                <a:spcPts val="0"/>
              </a:spcAft>
              <a:buClr>
                <a:srgbClr val="33A23D"/>
              </a:buClr>
              <a:buSzTx/>
              <a:buFont typeface="Arial" pitchFamily="34" charset="0"/>
              <a:buChar char="•"/>
              <a:tabLst/>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
                <a:srgbClr val="0070C0"/>
              </a:buClr>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Progestin only regimens are safe for breastfeeding woman </a:t>
            </a:r>
          </a:p>
          <a:p>
            <a:pPr marL="342900" marR="0" lvl="0" indent="-342900" algn="l" defTabSz="914400" rtl="0" eaLnBrk="1" fontAlgn="auto" latinLnBrk="0" hangingPunct="1">
              <a:lnSpc>
                <a:spcPct val="100000"/>
              </a:lnSpc>
              <a:spcBef>
                <a:spcPct val="20000"/>
              </a:spcBef>
              <a:spcAft>
                <a:spcPts val="0"/>
              </a:spcAft>
              <a:buClr>
                <a:srgbClr val="0070C0"/>
              </a:buClr>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No need for Emergency Contraception before 21 days after childbirth </a:t>
            </a:r>
          </a:p>
          <a:p>
            <a:pPr marL="342900" marR="0" lvl="0" indent="-342900" algn="l" defTabSz="914400" rtl="0" eaLnBrk="1" fontAlgn="auto" latinLnBrk="0" hangingPunct="1">
              <a:lnSpc>
                <a:spcPct val="100000"/>
              </a:lnSpc>
              <a:spcBef>
                <a:spcPct val="20000"/>
              </a:spcBef>
              <a:spcAft>
                <a:spcPts val="0"/>
              </a:spcAft>
              <a:buClr>
                <a:srgbClr val="33A23D"/>
              </a:buClr>
              <a:buSzTx/>
              <a:buFont typeface="Wingdings" pitchFamily="2" charset="2"/>
              <a:buChar char="§"/>
              <a:tabLst/>
              <a:defRPr/>
            </a:pPr>
            <a:endParaRPr kumimoji="0" lang="en-GB"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Slide Number Placeholder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44078756"/>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635" y="5978182"/>
            <a:ext cx="676992" cy="756335"/>
          </a:xfrm>
          <a:prstGeom prst="rect">
            <a:avLst/>
          </a:prstGeom>
        </p:spPr>
      </p:pic>
      <p:sp>
        <p:nvSpPr>
          <p:cNvPr id="2" name="Title 1"/>
          <p:cNvSpPr>
            <a:spLocks noGrp="1"/>
          </p:cNvSpPr>
          <p:nvPr>
            <p:ph type="title"/>
          </p:nvPr>
        </p:nvSpPr>
        <p:spPr>
          <a:xfrm>
            <a:off x="441131" y="116632"/>
            <a:ext cx="8229600" cy="792088"/>
          </a:xfrm>
        </p:spPr>
        <p:txBody>
          <a:bodyPr>
            <a:normAutofit/>
          </a:bodyPr>
          <a:lstStyle/>
          <a:p>
            <a:r>
              <a:rPr lang="en-US" sz="4000" b="1" dirty="0"/>
              <a:t>Barriers to PPFP service and </a:t>
            </a:r>
            <a:r>
              <a:rPr lang="en-US" sz="4000" b="1" dirty="0" smtClean="0"/>
              <a:t>method</a:t>
            </a:r>
            <a:endParaRPr lang="en-GB" sz="4000" dirty="0"/>
          </a:p>
        </p:txBody>
      </p:sp>
      <p:sp>
        <p:nvSpPr>
          <p:cNvPr id="3" name="Content Placeholder 2"/>
          <p:cNvSpPr>
            <a:spLocks noGrp="1"/>
          </p:cNvSpPr>
          <p:nvPr>
            <p:ph idx="1"/>
          </p:nvPr>
        </p:nvSpPr>
        <p:spPr>
          <a:xfrm>
            <a:off x="1115616" y="1126927"/>
            <a:ext cx="7200800" cy="5011216"/>
          </a:xfrm>
        </p:spPr>
        <p:txBody>
          <a:bodyPr/>
          <a:lstStyle/>
          <a:p>
            <a:pPr marL="0" indent="0">
              <a:lnSpc>
                <a:spcPct val="90000"/>
              </a:lnSpc>
              <a:buNone/>
            </a:pPr>
            <a:r>
              <a:rPr lang="en-US" sz="1800" b="1" u="sng" dirty="0"/>
              <a:t>Lack of information</a:t>
            </a:r>
          </a:p>
          <a:p>
            <a:pPr lvl="1">
              <a:lnSpc>
                <a:spcPct val="90000"/>
              </a:lnSpc>
              <a:buClr>
                <a:srgbClr val="0070C0"/>
              </a:buClr>
              <a:buFont typeface="Arial" panose="020B0604020202020204" pitchFamily="34" charset="0"/>
              <a:buChar char="•"/>
            </a:pPr>
            <a:r>
              <a:rPr lang="en-US" sz="1600" dirty="0"/>
              <a:t>Lack of awareness of health benefits of spacing</a:t>
            </a:r>
          </a:p>
          <a:p>
            <a:pPr lvl="1">
              <a:lnSpc>
                <a:spcPct val="90000"/>
              </a:lnSpc>
              <a:buClr>
                <a:srgbClr val="0070C0"/>
              </a:buClr>
              <a:buFont typeface="Arial" panose="020B0604020202020204" pitchFamily="34" charset="0"/>
              <a:buChar char="•"/>
            </a:pPr>
            <a:r>
              <a:rPr lang="en-US" sz="1600" dirty="0"/>
              <a:t>Shifts in traditions that protected from pregnancy – postpartum abstinence</a:t>
            </a:r>
          </a:p>
          <a:p>
            <a:pPr lvl="1">
              <a:lnSpc>
                <a:spcPct val="90000"/>
              </a:lnSpc>
              <a:buClr>
                <a:srgbClr val="0070C0"/>
              </a:buClr>
              <a:buFont typeface="Arial" panose="020B0604020202020204" pitchFamily="34" charset="0"/>
              <a:buChar char="•"/>
            </a:pPr>
            <a:r>
              <a:rPr lang="en-US" sz="1600" dirty="0"/>
              <a:t>Lack of knowledge about fertility return</a:t>
            </a:r>
          </a:p>
          <a:p>
            <a:pPr eaLnBrk="0" hangingPunct="0">
              <a:lnSpc>
                <a:spcPct val="80000"/>
              </a:lnSpc>
              <a:spcBef>
                <a:spcPct val="40000"/>
              </a:spcBef>
              <a:buClr>
                <a:srgbClr val="CC6600"/>
              </a:buClr>
              <a:buNone/>
            </a:pPr>
            <a:r>
              <a:rPr lang="en-US" sz="1800" b="1" u="sng" dirty="0" smtClean="0"/>
              <a:t>Misconceptions</a:t>
            </a:r>
            <a:endParaRPr lang="en-US" sz="1800" b="1" u="sng" dirty="0"/>
          </a:p>
          <a:p>
            <a:pPr lvl="1" eaLnBrk="0" hangingPunct="0">
              <a:lnSpc>
                <a:spcPct val="80000"/>
              </a:lnSpc>
              <a:spcBef>
                <a:spcPct val="40000"/>
              </a:spcBef>
              <a:buClr>
                <a:srgbClr val="7030A0"/>
              </a:buClr>
              <a:buFont typeface="Arial" panose="020B0604020202020204" pitchFamily="34" charset="0"/>
              <a:buChar char="•"/>
            </a:pPr>
            <a:r>
              <a:rPr lang="en-US" sz="1600" dirty="0"/>
              <a:t>Misconceptions about b</a:t>
            </a:r>
            <a:r>
              <a:rPr lang="en-US" sz="1600" dirty="0" smtClean="0"/>
              <a:t>reastfeeding as </a:t>
            </a:r>
            <a:r>
              <a:rPr lang="en-US" sz="1600" dirty="0"/>
              <a:t>a method of FP (LAM)</a:t>
            </a:r>
          </a:p>
          <a:p>
            <a:pPr lvl="1" eaLnBrk="0" hangingPunct="0">
              <a:lnSpc>
                <a:spcPct val="80000"/>
              </a:lnSpc>
              <a:spcBef>
                <a:spcPct val="40000"/>
              </a:spcBef>
              <a:buClr>
                <a:srgbClr val="7030A0"/>
              </a:buClr>
              <a:buFont typeface="Arial" panose="020B0604020202020204" pitchFamily="34" charset="0"/>
              <a:buChar char="•"/>
            </a:pPr>
            <a:r>
              <a:rPr lang="en-US" sz="1600" dirty="0"/>
              <a:t>Misconceptions about </a:t>
            </a:r>
            <a:r>
              <a:rPr lang="en-US" sz="1600" dirty="0" smtClean="0"/>
              <a:t>safety of FP </a:t>
            </a:r>
            <a:r>
              <a:rPr lang="en-US" sz="1600" dirty="0"/>
              <a:t>for </a:t>
            </a:r>
            <a:r>
              <a:rPr lang="en-US" sz="1600" dirty="0" smtClean="0"/>
              <a:t>Breastfeeding women</a:t>
            </a:r>
          </a:p>
          <a:p>
            <a:pPr marL="0" indent="0">
              <a:lnSpc>
                <a:spcPct val="80000"/>
              </a:lnSpc>
              <a:buNone/>
            </a:pPr>
            <a:r>
              <a:rPr lang="en-US" sz="1800" b="1" u="sng" dirty="0" smtClean="0"/>
              <a:t/>
            </a:r>
            <a:br>
              <a:rPr lang="en-US" sz="1800" b="1" u="sng" dirty="0" smtClean="0"/>
            </a:br>
            <a:r>
              <a:rPr lang="en-US" sz="1800" b="1" u="sng" dirty="0" smtClean="0"/>
              <a:t>Social </a:t>
            </a:r>
            <a:r>
              <a:rPr lang="en-US" sz="1800" b="1" u="sng" dirty="0"/>
              <a:t>support</a:t>
            </a:r>
          </a:p>
          <a:p>
            <a:pPr lvl="1">
              <a:lnSpc>
                <a:spcPct val="90000"/>
              </a:lnSpc>
              <a:buClr>
                <a:srgbClr val="0070C0"/>
              </a:buClr>
              <a:buFont typeface="Arial" panose="020B0604020202020204" pitchFamily="34" charset="0"/>
              <a:buChar char="•"/>
            </a:pPr>
            <a:r>
              <a:rPr lang="en-US" sz="1800" dirty="0"/>
              <a:t>Spousal permission </a:t>
            </a:r>
          </a:p>
          <a:p>
            <a:pPr lvl="1">
              <a:lnSpc>
                <a:spcPct val="90000"/>
              </a:lnSpc>
              <a:buClr>
                <a:srgbClr val="0070C0"/>
              </a:buClr>
              <a:buFont typeface="Arial" panose="020B0604020202020204" pitchFamily="34" charset="0"/>
              <a:buChar char="•"/>
            </a:pPr>
            <a:r>
              <a:rPr lang="en-US" sz="1800" dirty="0"/>
              <a:t>Lack of support </a:t>
            </a:r>
            <a:r>
              <a:rPr lang="en-US" sz="1600" dirty="0"/>
              <a:t>from mother in law or other relatives</a:t>
            </a:r>
            <a:endParaRPr lang="en-US" sz="1400" dirty="0"/>
          </a:p>
          <a:p>
            <a:pPr eaLnBrk="0" hangingPunct="0">
              <a:lnSpc>
                <a:spcPct val="80000"/>
              </a:lnSpc>
              <a:spcBef>
                <a:spcPct val="40000"/>
              </a:spcBef>
              <a:buClr>
                <a:srgbClr val="CC6600"/>
              </a:buClr>
              <a:buNone/>
            </a:pPr>
            <a:r>
              <a:rPr lang="en-US" sz="1800" b="1" u="sng" dirty="0"/>
              <a:t>Access to services</a:t>
            </a:r>
          </a:p>
          <a:p>
            <a:pPr lvl="1" eaLnBrk="0" hangingPunct="0">
              <a:lnSpc>
                <a:spcPct val="80000"/>
              </a:lnSpc>
              <a:spcBef>
                <a:spcPct val="40000"/>
              </a:spcBef>
              <a:buClr>
                <a:srgbClr val="7030A0"/>
              </a:buClr>
              <a:buFont typeface="Arial" panose="020B0604020202020204" pitchFamily="34" charset="0"/>
              <a:buChar char="•"/>
            </a:pPr>
            <a:r>
              <a:rPr lang="en-US" sz="1600" dirty="0"/>
              <a:t>Low mobility particularly for low parity women </a:t>
            </a:r>
          </a:p>
          <a:p>
            <a:pPr lvl="1" eaLnBrk="0" hangingPunct="0">
              <a:lnSpc>
                <a:spcPct val="80000"/>
              </a:lnSpc>
              <a:spcBef>
                <a:spcPct val="40000"/>
              </a:spcBef>
              <a:buClr>
                <a:srgbClr val="7030A0"/>
              </a:buClr>
              <a:buFont typeface="Arial" panose="020B0604020202020204" pitchFamily="34" charset="0"/>
              <a:buChar char="•"/>
            </a:pPr>
            <a:r>
              <a:rPr lang="en-US" sz="1600" dirty="0"/>
              <a:t>Cultural barriers hindering women from </a:t>
            </a:r>
            <a:r>
              <a:rPr lang="en-US" sz="1800" dirty="0"/>
              <a:t>leaving the home after delivery</a:t>
            </a:r>
          </a:p>
          <a:p>
            <a:pPr eaLnBrk="0" hangingPunct="0">
              <a:lnSpc>
                <a:spcPct val="80000"/>
              </a:lnSpc>
              <a:spcBef>
                <a:spcPct val="40000"/>
              </a:spcBef>
              <a:buClr>
                <a:srgbClr val="CC6600"/>
              </a:buClr>
              <a:buNone/>
            </a:pPr>
            <a:r>
              <a:rPr lang="en-US" sz="1800" b="1" u="sng" dirty="0"/>
              <a:t>Supportive environment</a:t>
            </a:r>
          </a:p>
          <a:p>
            <a:pPr lvl="1">
              <a:lnSpc>
                <a:spcPct val="90000"/>
              </a:lnSpc>
              <a:buClr>
                <a:srgbClr val="0070C0"/>
              </a:buClr>
              <a:buFont typeface="Arial" panose="020B0604020202020204" pitchFamily="34" charset="0"/>
              <a:buChar char="•"/>
            </a:pPr>
            <a:r>
              <a:rPr lang="en-US" sz="1600" dirty="0"/>
              <a:t>Religious beliefs</a:t>
            </a:r>
          </a:p>
          <a:p>
            <a:pPr lvl="1">
              <a:lnSpc>
                <a:spcPct val="90000"/>
              </a:lnSpc>
              <a:buClr>
                <a:srgbClr val="0070C0"/>
              </a:buClr>
              <a:buFont typeface="Arial" panose="020B0604020202020204" pitchFamily="34" charset="0"/>
              <a:buChar char="•"/>
            </a:pPr>
            <a:r>
              <a:rPr lang="en-US" sz="1600" dirty="0"/>
              <a:t>Cultural beliefs</a:t>
            </a:r>
          </a:p>
          <a:p>
            <a:endParaRPr lang="en-GB" sz="2800" dirty="0"/>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88266534"/>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74638"/>
            <a:ext cx="8136904" cy="706090"/>
          </a:xfrm>
        </p:spPr>
        <p:txBody>
          <a:bodyPr>
            <a:normAutofit fontScale="90000"/>
          </a:bodyPr>
          <a:lstStyle/>
          <a:p>
            <a:r>
              <a:rPr lang="en-GB" sz="4000" b="1" dirty="0" smtClean="0"/>
              <a:t>Key Messages for the Postpartum Mother </a:t>
            </a:r>
            <a:endParaRPr lang="en-GB" sz="4000" b="1" dirty="0"/>
          </a:p>
        </p:txBody>
      </p:sp>
      <p:sp>
        <p:nvSpPr>
          <p:cNvPr id="3" name="Content Placeholder 2"/>
          <p:cNvSpPr>
            <a:spLocks noGrp="1"/>
          </p:cNvSpPr>
          <p:nvPr>
            <p:ph idx="1"/>
          </p:nvPr>
        </p:nvSpPr>
        <p:spPr>
          <a:xfrm>
            <a:off x="457200" y="1340768"/>
            <a:ext cx="8147248" cy="4525963"/>
          </a:xfrm>
        </p:spPr>
        <p:txBody>
          <a:bodyPr/>
          <a:lstStyle/>
          <a:p>
            <a:pPr>
              <a:buClr>
                <a:srgbClr val="0070C0"/>
              </a:buClr>
              <a:buFont typeface="Arial" panose="020B0604020202020204" pitchFamily="34" charset="0"/>
              <a:buChar char="•"/>
            </a:pPr>
            <a:r>
              <a:rPr lang="en-GB" sz="2400" dirty="0" smtClean="0"/>
              <a:t>You can become pregnant as early as 4 weeks after childbirth if you are not breastfeeding </a:t>
            </a:r>
          </a:p>
          <a:p>
            <a:pPr>
              <a:buClr>
                <a:srgbClr val="0070C0"/>
              </a:buClr>
              <a:buFont typeface="Arial" panose="020B0604020202020204" pitchFamily="34" charset="0"/>
              <a:buChar char="•"/>
            </a:pPr>
            <a:r>
              <a:rPr lang="en-GB" sz="2400" dirty="0" smtClean="0"/>
              <a:t>If you breastfeed and also give your baby some food (mixed feeding),  you can become  pregnant as early as 6 weeks</a:t>
            </a:r>
          </a:p>
          <a:p>
            <a:pPr>
              <a:buClr>
                <a:srgbClr val="0070C0"/>
              </a:buClr>
              <a:buFont typeface="Arial" panose="020B0604020202020204" pitchFamily="34" charset="0"/>
              <a:buChar char="•"/>
            </a:pPr>
            <a:r>
              <a:rPr lang="en-GB" sz="2400" dirty="0" smtClean="0"/>
              <a:t>You </a:t>
            </a:r>
            <a:r>
              <a:rPr lang="en-GB" sz="2400" dirty="0"/>
              <a:t>can become pregnant </a:t>
            </a:r>
            <a:r>
              <a:rPr lang="en-GB" sz="2400" b="1" dirty="0"/>
              <a:t>before</a:t>
            </a:r>
            <a:r>
              <a:rPr lang="en-GB" sz="2400" dirty="0"/>
              <a:t> your menses have </a:t>
            </a:r>
            <a:r>
              <a:rPr lang="en-GB" sz="2400" dirty="0" smtClean="0"/>
              <a:t>began</a:t>
            </a:r>
          </a:p>
          <a:p>
            <a:pPr>
              <a:buClr>
                <a:srgbClr val="0070C0"/>
              </a:buClr>
              <a:buFont typeface="Arial" panose="020B0604020202020204" pitchFamily="34" charset="0"/>
              <a:buChar char="•"/>
            </a:pPr>
            <a:r>
              <a:rPr lang="en-US" sz="2400" dirty="0" smtClean="0"/>
              <a:t>Every </a:t>
            </a:r>
            <a:r>
              <a:rPr lang="en-US" sz="2400" dirty="0"/>
              <a:t>pregnancy is different – a woman cannot predict fertility from previous pregnancies/experiences</a:t>
            </a:r>
          </a:p>
          <a:p>
            <a:pPr>
              <a:buClr>
                <a:srgbClr val="0070C0"/>
              </a:buClr>
              <a:buFont typeface="Arial" panose="020B0604020202020204" pitchFamily="34" charset="0"/>
              <a:buChar char="•"/>
            </a:pPr>
            <a:r>
              <a:rPr lang="en-US" sz="2400" dirty="0" smtClean="0"/>
              <a:t>If </a:t>
            </a:r>
            <a:r>
              <a:rPr lang="en-US" sz="2400" dirty="0"/>
              <a:t>you are using LAM, switch to another method as soon as any criteria is not met (fully breastfeeding, not resumed menses and before 6 months after childbirth).</a:t>
            </a:r>
          </a:p>
          <a:p>
            <a:pPr>
              <a:buClr>
                <a:srgbClr val="0070C0"/>
              </a:buClr>
              <a:buFont typeface="Arial" panose="020B0604020202020204" pitchFamily="34" charset="0"/>
              <a:buChar char="•"/>
            </a:pPr>
            <a:endParaRPr lang="en-GB" sz="24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635" y="5978182"/>
            <a:ext cx="676992" cy="756335"/>
          </a:xfrm>
          <a:prstGeom prst="rect">
            <a:avLst/>
          </a:prstGeom>
        </p:spPr>
      </p:pic>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5062676"/>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Key message for Service </a:t>
            </a:r>
            <a:r>
              <a:rPr lang="en-GB" b="1" dirty="0"/>
              <a:t>Providers</a:t>
            </a:r>
            <a:r>
              <a:rPr lang="en-GB" dirty="0" smtClean="0"/>
              <a:t>:</a:t>
            </a:r>
            <a:endParaRPr lang="en-GB" dirty="0"/>
          </a:p>
        </p:txBody>
      </p:sp>
      <p:sp>
        <p:nvSpPr>
          <p:cNvPr id="3" name="Content Placeholder 2"/>
          <p:cNvSpPr>
            <a:spLocks noGrp="1"/>
          </p:cNvSpPr>
          <p:nvPr>
            <p:ph idx="1"/>
          </p:nvPr>
        </p:nvSpPr>
        <p:spPr>
          <a:xfrm>
            <a:off x="539552" y="1628800"/>
            <a:ext cx="8229600" cy="1252736"/>
          </a:xfrm>
        </p:spPr>
        <p:txBody>
          <a:bodyPr/>
          <a:lstStyle/>
          <a:p>
            <a:pPr marL="0" indent="0">
              <a:buNone/>
            </a:pPr>
            <a:r>
              <a:rPr lang="en-GB" dirty="0" smtClean="0">
                <a:sym typeface="Wingdings" pitchFamily="2" charset="2"/>
              </a:rPr>
              <a:t>Women </a:t>
            </a:r>
            <a:r>
              <a:rPr lang="en-GB" dirty="0">
                <a:sym typeface="Wingdings" pitchFamily="2" charset="2"/>
              </a:rPr>
              <a:t>who receive FP counselling during ANC period have better postpartum FP uptake </a:t>
            </a:r>
            <a:endParaRPr lang="en-GB" sz="2800" dirty="0">
              <a:sym typeface="Wingdings" pitchFamily="2" charset="2"/>
            </a:endParaRPr>
          </a:p>
          <a:p>
            <a:endParaRPr lang="en-GB"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635" y="5978182"/>
            <a:ext cx="676992" cy="756335"/>
          </a:xfrm>
          <a:prstGeom prst="rect">
            <a:avLst/>
          </a:prstGeom>
        </p:spPr>
      </p:pic>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261126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0" y="1700808"/>
            <a:ext cx="9144000" cy="23762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ctrTitle"/>
          </p:nvPr>
        </p:nvSpPr>
        <p:spPr>
          <a:xfrm>
            <a:off x="611560" y="2174999"/>
            <a:ext cx="7920880" cy="1470025"/>
          </a:xfrm>
        </p:spPr>
        <p:txBody>
          <a:bodyPr>
            <a:noAutofit/>
          </a:bodyPr>
          <a:lstStyle/>
          <a:p>
            <a:r>
              <a:rPr lang="en-US" b="1" i="1" dirty="0" smtClean="0">
                <a:solidFill>
                  <a:schemeClr val="bg1"/>
                </a:solidFill>
                <a:effectLst>
                  <a:outerShdw blurRad="38100" dist="38100" dir="2700000" algn="tl">
                    <a:srgbClr val="000000">
                      <a:alpha val="43137"/>
                    </a:srgbClr>
                  </a:outerShdw>
                </a:effectLst>
                <a:latin typeface="Tekton Pro Cond" pitchFamily="34" charset="0"/>
              </a:rPr>
              <a:t>Overview of Family Planning</a:t>
            </a:r>
            <a:endParaRPr lang="en-US" b="1" i="1" dirty="0">
              <a:solidFill>
                <a:schemeClr val="bg1"/>
              </a:solidFill>
              <a:effectLst>
                <a:outerShdw blurRad="38100" dist="38100" dir="2700000" algn="tl">
                  <a:srgbClr val="000000">
                    <a:alpha val="43137"/>
                  </a:srgbClr>
                </a:outerShdw>
              </a:effectLst>
              <a:latin typeface="Tekton Pro Cond"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9412" y="3645024"/>
            <a:ext cx="5171759" cy="270631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3888" y="188640"/>
            <a:ext cx="1253056" cy="1399913"/>
          </a:xfrm>
          <a:prstGeom prst="rect">
            <a:avLst/>
          </a:prstGeom>
        </p:spPr>
      </p:pic>
    </p:spTree>
    <p:extLst>
      <p:ext uri="{BB962C8B-B14F-4D97-AF65-F5344CB8AC3E}">
        <p14:creationId xmlns:p14="http://schemas.microsoft.com/office/powerpoint/2010/main" val="31742630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3" name="Rectangle 5"/>
          <p:cNvSpPr>
            <a:spLocks noGrp="1" noChangeArrowheads="1"/>
          </p:cNvSpPr>
          <p:nvPr>
            <p:ph type="title"/>
          </p:nvPr>
        </p:nvSpPr>
        <p:spPr bwMode="auto">
          <a:xfrm>
            <a:off x="457200" y="274638"/>
            <a:ext cx="8229600" cy="1325562"/>
          </a:xfrm>
          <a:noFill/>
          <a:ln>
            <a:miter lim="800000"/>
            <a:headEnd/>
            <a:tailEnd/>
          </a:ln>
        </p:spPr>
        <p:txBody>
          <a:bodyPr vert="horz" wrap="square" lIns="91440" tIns="45720" rIns="91440" bIns="45720" numCol="1" anchor="t" anchorCtr="0" compatLnSpc="1">
            <a:prstTxWarp prst="textNoShape">
              <a:avLst/>
            </a:prstTxWarp>
            <a:normAutofit/>
          </a:bodyPr>
          <a:lstStyle/>
          <a:p>
            <a:r>
              <a:rPr lang="en-US" sz="3600" b="1" dirty="0" smtClean="0">
                <a:solidFill>
                  <a:schemeClr val="bg1"/>
                </a:solidFill>
              </a:rPr>
              <a:t>WHO Medical Eligibility Criteria Classification Categories</a:t>
            </a:r>
            <a:endParaRPr lang="en-US" sz="3600" b="1" dirty="0">
              <a:solidFill>
                <a:schemeClr val="bg1"/>
              </a:solidFill>
            </a:endParaRPr>
          </a:p>
        </p:txBody>
      </p:sp>
      <p:graphicFrame>
        <p:nvGraphicFramePr>
          <p:cNvPr id="12328" name="Group 40"/>
          <p:cNvGraphicFramePr>
            <a:graphicFrameLocks noGrp="1"/>
          </p:cNvGraphicFramePr>
          <p:nvPr>
            <p:extLst/>
          </p:nvPr>
        </p:nvGraphicFramePr>
        <p:xfrm>
          <a:off x="179512" y="1160999"/>
          <a:ext cx="8596064" cy="5008984"/>
        </p:xfrm>
        <a:graphic>
          <a:graphicData uri="http://schemas.openxmlformats.org/drawingml/2006/table">
            <a:tbl>
              <a:tblPr/>
              <a:tblGrid>
                <a:gridCol w="2222402">
                  <a:extLst>
                    <a:ext uri="{9D8B030D-6E8A-4147-A177-3AD203B41FA5}">
                      <a16:colId xmlns:a16="http://schemas.microsoft.com/office/drawing/2014/main" val="20000"/>
                    </a:ext>
                  </a:extLst>
                </a:gridCol>
                <a:gridCol w="3480822">
                  <a:extLst>
                    <a:ext uri="{9D8B030D-6E8A-4147-A177-3AD203B41FA5}">
                      <a16:colId xmlns:a16="http://schemas.microsoft.com/office/drawing/2014/main" val="20001"/>
                    </a:ext>
                  </a:extLst>
                </a:gridCol>
                <a:gridCol w="2892840">
                  <a:extLst>
                    <a:ext uri="{9D8B030D-6E8A-4147-A177-3AD203B41FA5}">
                      <a16:colId xmlns:a16="http://schemas.microsoft.com/office/drawing/2014/main" val="20002"/>
                    </a:ext>
                  </a:extLst>
                </a:gridCol>
              </a:tblGrid>
              <a:tr h="100729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Classification</a:t>
                      </a:r>
                    </a:p>
                  </a:txBody>
                  <a:tcPr anchor="ctr" horzOverflow="overflow">
                    <a:lnL w="12700" cap="flat" cmpd="sng" algn="ctr">
                      <a:solidFill>
                        <a:srgbClr val="00172E"/>
                      </a:solidFill>
                      <a:prstDash val="solid"/>
                      <a:round/>
                      <a:headEnd type="none" w="med" len="med"/>
                      <a:tailEnd type="none" w="med" len="med"/>
                    </a:lnL>
                    <a:lnR w="12700" cap="flat" cmpd="sng" algn="ctr">
                      <a:solidFill>
                        <a:srgbClr val="00172E"/>
                      </a:solidFill>
                      <a:prstDash val="solid"/>
                      <a:round/>
                      <a:headEnd type="none" w="med" len="med"/>
                      <a:tailEnd type="none" w="med" len="med"/>
                    </a:lnR>
                    <a:lnT w="12700" cap="flat" cmpd="sng" algn="ctr">
                      <a:solidFill>
                        <a:srgbClr val="00172E"/>
                      </a:solidFill>
                      <a:prstDash val="solid"/>
                      <a:round/>
                      <a:headEnd type="none" w="med" len="med"/>
                      <a:tailEnd type="none" w="med" len="med"/>
                    </a:lnT>
                    <a:lnB w="12700" cap="flat" cmpd="sng" algn="ctr">
                      <a:solidFill>
                        <a:srgbClr val="00172E"/>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With clinical</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 judgment</a:t>
                      </a:r>
                    </a:p>
                  </a:txBody>
                  <a:tcPr anchor="ctr" horzOverflow="overflow">
                    <a:lnL w="12700" cap="flat" cmpd="sng" algn="ctr">
                      <a:solidFill>
                        <a:srgbClr val="00172E"/>
                      </a:solidFill>
                      <a:prstDash val="solid"/>
                      <a:round/>
                      <a:headEnd type="none" w="med" len="med"/>
                      <a:tailEnd type="none" w="med" len="med"/>
                    </a:lnL>
                    <a:lnR w="12700" cap="flat" cmpd="sng" algn="ctr">
                      <a:solidFill>
                        <a:srgbClr val="00172E"/>
                      </a:solidFill>
                      <a:prstDash val="solid"/>
                      <a:round/>
                      <a:headEnd type="none" w="med" len="med"/>
                      <a:tailEnd type="none" w="med" len="med"/>
                    </a:lnR>
                    <a:lnT w="12700" cap="flat" cmpd="sng" algn="ctr">
                      <a:solidFill>
                        <a:srgbClr val="00172E"/>
                      </a:solidFill>
                      <a:prstDash val="solid"/>
                      <a:round/>
                      <a:headEnd type="none" w="med" len="med"/>
                      <a:tailEnd type="none" w="med" len="med"/>
                    </a:lnT>
                    <a:lnB w="12700" cap="flat" cmpd="sng" algn="ctr">
                      <a:solidFill>
                        <a:srgbClr val="00172E"/>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With limited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clinical judgment</a:t>
                      </a:r>
                    </a:p>
                  </a:txBody>
                  <a:tcPr anchor="ctr" horzOverflow="overflow">
                    <a:lnL w="12700" cap="flat" cmpd="sng" algn="ctr">
                      <a:solidFill>
                        <a:srgbClr val="00172E"/>
                      </a:solidFill>
                      <a:prstDash val="solid"/>
                      <a:round/>
                      <a:headEnd type="none" w="med" len="med"/>
                      <a:tailEnd type="none" w="med" len="med"/>
                    </a:lnL>
                    <a:lnR w="12700" cap="flat" cmpd="sng" algn="ctr">
                      <a:solidFill>
                        <a:srgbClr val="00172E"/>
                      </a:solidFill>
                      <a:prstDash val="solid"/>
                      <a:round/>
                      <a:headEnd type="none" w="med" len="med"/>
                      <a:tailEnd type="none" w="med" len="med"/>
                    </a:lnR>
                    <a:lnT w="12700" cap="flat" cmpd="sng" algn="ctr">
                      <a:solidFill>
                        <a:srgbClr val="00172E"/>
                      </a:solidFill>
                      <a:prstDash val="solid"/>
                      <a:round/>
                      <a:headEnd type="none" w="med" len="med"/>
                      <a:tailEnd type="none" w="med" len="med"/>
                    </a:lnT>
                    <a:lnB w="12700" cap="flat" cmpd="sng" algn="ctr">
                      <a:solidFill>
                        <a:srgbClr val="00172E"/>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75089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1</a:t>
                      </a:r>
                    </a:p>
                  </a:txBody>
                  <a:tcPr anchor="ctr" horzOverflow="overflow">
                    <a:lnL w="12700" cap="flat" cmpd="sng" algn="ctr">
                      <a:solidFill>
                        <a:srgbClr val="00172E"/>
                      </a:solidFill>
                      <a:prstDash val="solid"/>
                      <a:round/>
                      <a:headEnd type="none" w="med" len="med"/>
                      <a:tailEnd type="none" w="med" len="med"/>
                    </a:lnL>
                    <a:lnR w="12700" cap="flat" cmpd="sng" algn="ctr">
                      <a:solidFill>
                        <a:srgbClr val="00172E"/>
                      </a:solidFill>
                      <a:prstDash val="solid"/>
                      <a:round/>
                      <a:headEnd type="none" w="med" len="med"/>
                      <a:tailEnd type="none" w="med" len="med"/>
                    </a:lnR>
                    <a:lnT w="12700" cap="flat" cmpd="sng" algn="ctr">
                      <a:solidFill>
                        <a:srgbClr val="00172E"/>
                      </a:solidFill>
                      <a:prstDash val="solid"/>
                      <a:round/>
                      <a:headEnd type="none" w="med" len="med"/>
                      <a:tailEnd type="none" w="med" len="med"/>
                    </a:lnT>
                    <a:lnB w="12700" cap="flat" cmpd="sng" algn="ctr">
                      <a:solidFill>
                        <a:srgbClr val="00172E"/>
                      </a:solidFill>
                      <a:prstDash val="solid"/>
                      <a:round/>
                      <a:headEnd type="none" w="med" len="med"/>
                      <a:tailEnd type="none" w="med" len="med"/>
                    </a:lnB>
                    <a:lnTlToBr>
                      <a:noFill/>
                    </a:lnTlToBr>
                    <a:lnBlToTr>
                      <a:noFill/>
                    </a:lnBlToTr>
                    <a:solidFill>
                      <a:srgbClr val="3399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Use method in any circumstances</a:t>
                      </a:r>
                    </a:p>
                  </a:txBody>
                  <a:tcPr anchor="ctr" horzOverflow="overflow">
                    <a:lnL w="12700" cap="flat" cmpd="sng" algn="ctr">
                      <a:solidFill>
                        <a:srgbClr val="00172E"/>
                      </a:solidFill>
                      <a:prstDash val="solid"/>
                      <a:round/>
                      <a:headEnd type="none" w="med" len="med"/>
                      <a:tailEnd type="none" w="med" len="med"/>
                    </a:lnL>
                    <a:lnR w="12700" cap="flat" cmpd="sng" algn="ctr">
                      <a:solidFill>
                        <a:srgbClr val="00172E"/>
                      </a:solidFill>
                      <a:prstDash val="solid"/>
                      <a:round/>
                      <a:headEnd type="none" w="med" len="med"/>
                      <a:tailEnd type="none" w="med" len="med"/>
                    </a:lnR>
                    <a:lnT w="12700" cap="flat" cmpd="sng" algn="ctr">
                      <a:solidFill>
                        <a:srgbClr val="00172E"/>
                      </a:solidFill>
                      <a:prstDash val="solid"/>
                      <a:round/>
                      <a:headEnd type="none" w="med" len="med"/>
                      <a:tailEnd type="none" w="med" len="med"/>
                    </a:lnT>
                    <a:lnB w="12700" cap="flat" cmpd="sng" algn="ctr">
                      <a:solidFill>
                        <a:srgbClr val="00172E"/>
                      </a:solidFill>
                      <a:prstDash val="solid"/>
                      <a:round/>
                      <a:headEnd type="none" w="med" len="med"/>
                      <a:tailEnd type="none" w="med" len="med"/>
                    </a:lnB>
                    <a:lnTlToBr>
                      <a:noFill/>
                    </a:lnTlToBr>
                    <a:lnBlToTr>
                      <a:noFill/>
                    </a:lnBlToTr>
                    <a:solidFill>
                      <a:srgbClr val="3399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Yes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 Use the method</a:t>
                      </a:r>
                    </a:p>
                  </a:txBody>
                  <a:tcPr anchor="ctr" horzOverflow="overflow">
                    <a:lnL w="12700" cap="flat" cmpd="sng" algn="ctr">
                      <a:solidFill>
                        <a:srgbClr val="00172E"/>
                      </a:solidFill>
                      <a:prstDash val="solid"/>
                      <a:round/>
                      <a:headEnd type="none" w="med" len="med"/>
                      <a:tailEnd type="none" w="med" len="med"/>
                    </a:lnL>
                    <a:lnR w="12700" cap="flat" cmpd="sng" algn="ctr">
                      <a:solidFill>
                        <a:srgbClr val="00172E"/>
                      </a:solidFill>
                      <a:prstDash val="solid"/>
                      <a:round/>
                      <a:headEnd type="none" w="med" len="med"/>
                      <a:tailEnd type="none" w="med" len="med"/>
                    </a:lnR>
                    <a:lnT w="12700" cap="flat" cmpd="sng" algn="ctr">
                      <a:solidFill>
                        <a:srgbClr val="00172E"/>
                      </a:solidFill>
                      <a:prstDash val="solid"/>
                      <a:round/>
                      <a:headEnd type="none" w="med" len="med"/>
                      <a:tailEnd type="none" w="med" len="med"/>
                    </a:lnT>
                    <a:lnB w="12700" cap="flat" cmpd="sng" algn="ctr">
                      <a:solidFill>
                        <a:srgbClr val="00172E"/>
                      </a:solidFill>
                      <a:prstDash val="solid"/>
                      <a:round/>
                      <a:headEnd type="none" w="med" len="med"/>
                      <a:tailEnd type="none" w="med" len="med"/>
                    </a:lnB>
                    <a:lnTlToBr>
                      <a:noFill/>
                    </a:lnTlToBr>
                    <a:lnBlToTr>
                      <a:noFill/>
                    </a:lnBlToTr>
                    <a:solidFill>
                      <a:srgbClr val="339966"/>
                    </a:solidFill>
                  </a:tcPr>
                </a:tc>
                <a:extLst>
                  <a:ext uri="{0D108BD9-81ED-4DB2-BD59-A6C34878D82A}">
                    <a16:rowId xmlns:a16="http://schemas.microsoft.com/office/drawing/2014/main" val="10001"/>
                  </a:ext>
                </a:extLst>
              </a:tr>
              <a:tr h="105738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2</a:t>
                      </a:r>
                    </a:p>
                  </a:txBody>
                  <a:tcPr anchor="ctr" horzOverflow="overflow">
                    <a:lnL w="12700" cap="flat" cmpd="sng" algn="ctr">
                      <a:solidFill>
                        <a:srgbClr val="00172E"/>
                      </a:solidFill>
                      <a:prstDash val="solid"/>
                      <a:round/>
                      <a:headEnd type="none" w="med" len="med"/>
                      <a:tailEnd type="none" w="med" len="med"/>
                    </a:lnL>
                    <a:lnR w="12700" cap="flat" cmpd="sng" algn="ctr">
                      <a:solidFill>
                        <a:srgbClr val="00172E"/>
                      </a:solidFill>
                      <a:prstDash val="solid"/>
                      <a:round/>
                      <a:headEnd type="none" w="med" len="med"/>
                      <a:tailEnd type="none" w="med" len="med"/>
                    </a:lnR>
                    <a:lnT w="12700" cap="flat" cmpd="sng" algn="ctr">
                      <a:solidFill>
                        <a:srgbClr val="00172E"/>
                      </a:solidFill>
                      <a:prstDash val="solid"/>
                      <a:round/>
                      <a:headEnd type="none" w="med" len="med"/>
                      <a:tailEnd type="none" w="med" len="med"/>
                    </a:lnT>
                    <a:lnB w="12700" cap="flat" cmpd="sng" algn="ctr">
                      <a:solidFill>
                        <a:srgbClr val="00172E"/>
                      </a:solidFill>
                      <a:prstDash val="solid"/>
                      <a:round/>
                      <a:headEnd type="none" w="med" len="med"/>
                      <a:tailEnd type="none" w="med" len="med"/>
                    </a:lnB>
                    <a:lnTlToBr>
                      <a:noFill/>
                    </a:lnTlToBr>
                    <a:lnBlToTr>
                      <a:noFill/>
                    </a:lnBlToTr>
                    <a:solidFill>
                      <a:srgbClr val="99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Generally use: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advantages outweigh risks</a:t>
                      </a:r>
                    </a:p>
                  </a:txBody>
                  <a:tcPr anchor="ctr" horzOverflow="overflow">
                    <a:lnL w="12700" cap="flat" cmpd="sng" algn="ctr">
                      <a:solidFill>
                        <a:srgbClr val="00172E"/>
                      </a:solidFill>
                      <a:prstDash val="solid"/>
                      <a:round/>
                      <a:headEnd type="none" w="med" len="med"/>
                      <a:tailEnd type="none" w="med" len="med"/>
                    </a:lnL>
                    <a:lnR w="12700" cap="flat" cmpd="sng" algn="ctr">
                      <a:solidFill>
                        <a:srgbClr val="00172E"/>
                      </a:solidFill>
                      <a:prstDash val="solid"/>
                      <a:round/>
                      <a:headEnd type="none" w="med" len="med"/>
                      <a:tailEnd type="none" w="med" len="med"/>
                    </a:lnR>
                    <a:lnT w="12700" cap="flat" cmpd="sng" algn="ctr">
                      <a:solidFill>
                        <a:srgbClr val="00172E"/>
                      </a:solidFill>
                      <a:prstDash val="solid"/>
                      <a:round/>
                      <a:headEnd type="none" w="med" len="med"/>
                      <a:tailEnd type="none" w="med" len="med"/>
                    </a:lnT>
                    <a:lnB w="12700" cap="flat" cmpd="sng" algn="ctr">
                      <a:solidFill>
                        <a:srgbClr val="00172E"/>
                      </a:solidFill>
                      <a:prstDash val="solid"/>
                      <a:round/>
                      <a:headEnd type="none" w="med" len="med"/>
                      <a:tailEnd type="none" w="med" len="med"/>
                    </a:lnB>
                    <a:lnTlToBr>
                      <a:noFill/>
                    </a:lnTlToBr>
                    <a:lnBlToTr>
                      <a:noFill/>
                    </a:lnBlToTr>
                    <a:solidFill>
                      <a:srgbClr val="99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Yes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Use the method</a:t>
                      </a:r>
                    </a:p>
                  </a:txBody>
                  <a:tcPr anchor="ctr" horzOverflow="overflow">
                    <a:lnL w="12700" cap="flat" cmpd="sng" algn="ctr">
                      <a:solidFill>
                        <a:srgbClr val="00172E"/>
                      </a:solidFill>
                      <a:prstDash val="solid"/>
                      <a:round/>
                      <a:headEnd type="none" w="med" len="med"/>
                      <a:tailEnd type="none" w="med" len="med"/>
                    </a:lnL>
                    <a:lnR w="12700" cap="flat" cmpd="sng" algn="ctr">
                      <a:solidFill>
                        <a:srgbClr val="00172E"/>
                      </a:solidFill>
                      <a:prstDash val="solid"/>
                      <a:round/>
                      <a:headEnd type="none" w="med" len="med"/>
                      <a:tailEnd type="none" w="med" len="med"/>
                    </a:lnR>
                    <a:lnT w="12700" cap="flat" cmpd="sng" algn="ctr">
                      <a:solidFill>
                        <a:srgbClr val="00172E"/>
                      </a:solidFill>
                      <a:prstDash val="solid"/>
                      <a:round/>
                      <a:headEnd type="none" w="med" len="med"/>
                      <a:tailEnd type="none" w="med" len="med"/>
                    </a:lnT>
                    <a:lnB w="12700" cap="flat" cmpd="sng" algn="ctr">
                      <a:solidFill>
                        <a:srgbClr val="00172E"/>
                      </a:solidFill>
                      <a:prstDash val="solid"/>
                      <a:round/>
                      <a:headEnd type="none" w="med" len="med"/>
                      <a:tailEnd type="none" w="med" len="med"/>
                    </a:lnB>
                    <a:lnTlToBr>
                      <a:noFill/>
                    </a:lnTlToBr>
                    <a:lnBlToTr>
                      <a:noFill/>
                    </a:lnBlToTr>
                    <a:solidFill>
                      <a:srgbClr val="339966"/>
                    </a:solidFill>
                  </a:tcPr>
                </a:tc>
                <a:extLst>
                  <a:ext uri="{0D108BD9-81ED-4DB2-BD59-A6C34878D82A}">
                    <a16:rowId xmlns:a16="http://schemas.microsoft.com/office/drawing/2014/main" val="10002"/>
                  </a:ext>
                </a:extLst>
              </a:tr>
              <a:tr h="105738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3</a:t>
                      </a:r>
                    </a:p>
                  </a:txBody>
                  <a:tcPr anchor="ctr" horzOverflow="overflow">
                    <a:lnL w="12700" cap="flat" cmpd="sng" algn="ctr">
                      <a:solidFill>
                        <a:srgbClr val="00172E"/>
                      </a:solidFill>
                      <a:prstDash val="solid"/>
                      <a:round/>
                      <a:headEnd type="none" w="med" len="med"/>
                      <a:tailEnd type="none" w="med" len="med"/>
                    </a:lnL>
                    <a:lnR w="12700" cap="flat" cmpd="sng" algn="ctr">
                      <a:solidFill>
                        <a:srgbClr val="00172E"/>
                      </a:solidFill>
                      <a:prstDash val="solid"/>
                      <a:round/>
                      <a:headEnd type="none" w="med" len="med"/>
                      <a:tailEnd type="none" w="med" len="med"/>
                    </a:lnR>
                    <a:lnT w="12700" cap="flat" cmpd="sng" algn="ctr">
                      <a:solidFill>
                        <a:srgbClr val="00172E"/>
                      </a:solidFill>
                      <a:prstDash val="solid"/>
                      <a:round/>
                      <a:headEnd type="none" w="med" len="med"/>
                      <a:tailEnd type="none" w="med" len="med"/>
                    </a:lnT>
                    <a:lnB w="12700" cap="flat" cmpd="sng" algn="ctr">
                      <a:solidFill>
                        <a:srgbClr val="00172E"/>
                      </a:solidFill>
                      <a:prstDash val="solid"/>
                      <a:round/>
                      <a:headEnd type="none" w="med" len="med"/>
                      <a:tailEnd type="none" w="med" len="med"/>
                    </a:lnB>
                    <a:lnTlToBr>
                      <a:noFill/>
                    </a:lnTlToBr>
                    <a:lnBlToTr>
                      <a:noFill/>
                    </a:lnBlToTr>
                    <a:solidFill>
                      <a:srgbClr val="FF7C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Generally </a:t>
                      </a:r>
                      <a:r>
                        <a:rPr kumimoji="0" lang="en-US" sz="1600" b="1" i="0" u="sng" strike="noStrike" cap="none" normalizeH="0" baseline="0" dirty="0" smtClean="0">
                          <a:ln>
                            <a:noFill/>
                          </a:ln>
                          <a:solidFill>
                            <a:schemeClr val="tx1"/>
                          </a:solidFill>
                          <a:effectLst/>
                          <a:latin typeface="Arial" charset="0"/>
                        </a:rPr>
                        <a:t>do not</a:t>
                      </a:r>
                      <a:r>
                        <a:rPr kumimoji="0" lang="en-US" sz="1600" b="1" i="0" u="none" strike="noStrike" cap="none" normalizeH="0" baseline="0" dirty="0" smtClean="0">
                          <a:ln>
                            <a:noFill/>
                          </a:ln>
                          <a:solidFill>
                            <a:schemeClr val="tx1"/>
                          </a:solidFill>
                          <a:effectLst/>
                          <a:latin typeface="Arial" charset="0"/>
                        </a:rPr>
                        <a:t> use: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risks outweigh advantages</a:t>
                      </a:r>
                    </a:p>
                  </a:txBody>
                  <a:tcPr anchor="ctr" horzOverflow="overflow">
                    <a:lnL w="12700" cap="flat" cmpd="sng" algn="ctr">
                      <a:solidFill>
                        <a:srgbClr val="00172E"/>
                      </a:solidFill>
                      <a:prstDash val="solid"/>
                      <a:round/>
                      <a:headEnd type="none" w="med" len="med"/>
                      <a:tailEnd type="none" w="med" len="med"/>
                    </a:lnL>
                    <a:lnR w="12700" cap="flat" cmpd="sng" algn="ctr">
                      <a:solidFill>
                        <a:srgbClr val="00172E"/>
                      </a:solidFill>
                      <a:prstDash val="solid"/>
                      <a:round/>
                      <a:headEnd type="none" w="med" len="med"/>
                      <a:tailEnd type="none" w="med" len="med"/>
                    </a:lnR>
                    <a:lnT w="12700" cap="flat" cmpd="sng" algn="ctr">
                      <a:solidFill>
                        <a:srgbClr val="00172E"/>
                      </a:solidFill>
                      <a:prstDash val="solid"/>
                      <a:round/>
                      <a:headEnd type="none" w="med" len="med"/>
                      <a:tailEnd type="none" w="med" len="med"/>
                    </a:lnT>
                    <a:lnB w="12700" cap="flat" cmpd="sng" algn="ctr">
                      <a:solidFill>
                        <a:srgbClr val="00172E"/>
                      </a:solidFill>
                      <a:prstDash val="solid"/>
                      <a:round/>
                      <a:headEnd type="none" w="med" len="med"/>
                      <a:tailEnd type="none" w="med" len="med"/>
                    </a:lnB>
                    <a:lnTlToBr>
                      <a:noFill/>
                    </a:lnTlToBr>
                    <a:lnBlToTr>
                      <a:noFill/>
                    </a:lnBlToTr>
                    <a:solidFill>
                      <a:srgbClr val="FF7C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No</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Do not use the method</a:t>
                      </a:r>
                    </a:p>
                  </a:txBody>
                  <a:tcPr anchor="ctr" horzOverflow="overflow">
                    <a:lnL w="12700" cap="flat" cmpd="sng" algn="ctr">
                      <a:solidFill>
                        <a:srgbClr val="00172E"/>
                      </a:solidFill>
                      <a:prstDash val="solid"/>
                      <a:round/>
                      <a:headEnd type="none" w="med" len="med"/>
                      <a:tailEnd type="none" w="med" len="med"/>
                    </a:lnL>
                    <a:lnR w="12700" cap="flat" cmpd="sng" algn="ctr">
                      <a:solidFill>
                        <a:srgbClr val="00172E"/>
                      </a:solidFill>
                      <a:prstDash val="solid"/>
                      <a:round/>
                      <a:headEnd type="none" w="med" len="med"/>
                      <a:tailEnd type="none" w="med" len="med"/>
                    </a:lnR>
                    <a:lnT w="12700" cap="flat" cmpd="sng" algn="ctr">
                      <a:solidFill>
                        <a:srgbClr val="00172E"/>
                      </a:solidFill>
                      <a:prstDash val="solid"/>
                      <a:round/>
                      <a:headEnd type="none" w="med" len="med"/>
                      <a:tailEnd type="none" w="med" len="med"/>
                    </a:lnT>
                    <a:lnB w="12700" cap="flat" cmpd="sng" algn="ctr">
                      <a:solidFill>
                        <a:srgbClr val="00172E"/>
                      </a:solidFill>
                      <a:prstDash val="solid"/>
                      <a:round/>
                      <a:headEnd type="none" w="med" len="med"/>
                      <a:tailEnd type="none" w="med" len="med"/>
                    </a:lnB>
                    <a:lnTlToBr>
                      <a:noFill/>
                    </a:lnTlToBr>
                    <a:lnBlToTr>
                      <a:noFill/>
                    </a:lnBlToTr>
                    <a:solidFill>
                      <a:srgbClr val="E40000"/>
                    </a:solidFill>
                  </a:tcPr>
                </a:tc>
                <a:extLst>
                  <a:ext uri="{0D108BD9-81ED-4DB2-BD59-A6C34878D82A}">
                    <a16:rowId xmlns:a16="http://schemas.microsoft.com/office/drawing/2014/main" val="10003"/>
                  </a:ext>
                </a:extLst>
              </a:tr>
              <a:tr h="113602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4</a:t>
                      </a:r>
                    </a:p>
                  </a:txBody>
                  <a:tcPr anchor="ctr" horzOverflow="overflow">
                    <a:lnL w="12700" cap="flat" cmpd="sng" algn="ctr">
                      <a:solidFill>
                        <a:srgbClr val="00172E"/>
                      </a:solidFill>
                      <a:prstDash val="solid"/>
                      <a:round/>
                      <a:headEnd type="none" w="med" len="med"/>
                      <a:tailEnd type="none" w="med" len="med"/>
                    </a:lnL>
                    <a:lnR w="12700" cap="flat" cmpd="sng" algn="ctr">
                      <a:solidFill>
                        <a:srgbClr val="00172E"/>
                      </a:solidFill>
                      <a:prstDash val="solid"/>
                      <a:round/>
                      <a:headEnd type="none" w="med" len="med"/>
                      <a:tailEnd type="none" w="med" len="med"/>
                    </a:lnR>
                    <a:lnT w="12700" cap="flat" cmpd="sng" algn="ctr">
                      <a:solidFill>
                        <a:srgbClr val="00172E"/>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Method not to be used</a:t>
                      </a:r>
                    </a:p>
                  </a:txBody>
                  <a:tcPr anchor="ctr" horzOverflow="overflow">
                    <a:lnL w="12700" cap="flat" cmpd="sng" algn="ctr">
                      <a:solidFill>
                        <a:srgbClr val="00172E"/>
                      </a:solidFill>
                      <a:prstDash val="solid"/>
                      <a:round/>
                      <a:headEnd type="none" w="med" len="med"/>
                      <a:tailEnd type="none" w="med" len="med"/>
                    </a:lnL>
                    <a:lnR w="12700" cap="flat" cmpd="sng" algn="ctr">
                      <a:solidFill>
                        <a:srgbClr val="00172E"/>
                      </a:solidFill>
                      <a:prstDash val="solid"/>
                      <a:round/>
                      <a:headEnd type="none" w="med" len="med"/>
                      <a:tailEnd type="none" w="med" len="med"/>
                    </a:lnR>
                    <a:lnT w="12700" cap="flat" cmpd="sng" algn="ctr">
                      <a:solidFill>
                        <a:srgbClr val="00172E"/>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No</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Do not use the method</a:t>
                      </a:r>
                    </a:p>
                  </a:txBody>
                  <a:tcPr anchor="ctr" horzOverflow="overflow">
                    <a:lnL w="12700" cap="flat" cmpd="sng" algn="ctr">
                      <a:solidFill>
                        <a:srgbClr val="00172E"/>
                      </a:solidFill>
                      <a:prstDash val="solid"/>
                      <a:round/>
                      <a:headEnd type="none" w="med" len="med"/>
                      <a:tailEnd type="none" w="med" len="med"/>
                    </a:lnL>
                    <a:lnR w="12700" cap="flat" cmpd="sng" algn="ctr">
                      <a:solidFill>
                        <a:srgbClr val="00172E"/>
                      </a:solidFill>
                      <a:prstDash val="solid"/>
                      <a:round/>
                      <a:headEnd type="none" w="med" len="med"/>
                      <a:tailEnd type="none" w="med" len="med"/>
                    </a:lnR>
                    <a:lnT w="12700" cap="flat" cmpd="sng" algn="ctr">
                      <a:solidFill>
                        <a:srgbClr val="00172E"/>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0000"/>
                    </a:solidFill>
                  </a:tcPr>
                </a:tc>
                <a:extLst>
                  <a:ext uri="{0D108BD9-81ED-4DB2-BD59-A6C34878D82A}">
                    <a16:rowId xmlns:a16="http://schemas.microsoft.com/office/drawing/2014/main" val="10004"/>
                  </a:ext>
                </a:extLst>
              </a:tr>
            </a:tbl>
          </a:graphicData>
        </a:graphic>
      </p:graphicFrame>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0552" y="404664"/>
            <a:ext cx="676992" cy="756335"/>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51205209"/>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2260" name="Picture 4" descr="holdiong the IUCD before postplacental manual insertion"/>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273" t="2614" b="3101"/>
          <a:stretch/>
        </p:blipFill>
        <p:spPr bwMode="auto">
          <a:xfrm>
            <a:off x="5796136" y="2121202"/>
            <a:ext cx="1122806" cy="2378394"/>
          </a:xfrm>
          <a:prstGeom prst="rect">
            <a:avLst/>
          </a:prstGeom>
          <a:noFill/>
          <a:extLst>
            <a:ext uri="{909E8E84-426E-40DD-AFC4-6F175D3DCCD1}">
              <a14:hiddenFill xmlns:a14="http://schemas.microsoft.com/office/drawing/2010/main">
                <a:solidFill>
                  <a:srgbClr val="FFFFFF"/>
                </a:solidFill>
              </a14:hiddenFill>
            </a:ext>
          </a:extLst>
        </p:spPr>
      </p:pic>
      <p:sp>
        <p:nvSpPr>
          <p:cNvPr id="352261" name="Rectangle 5"/>
          <p:cNvSpPr>
            <a:spLocks noChangeArrowheads="1"/>
          </p:cNvSpPr>
          <p:nvPr/>
        </p:nvSpPr>
        <p:spPr bwMode="auto">
          <a:xfrm>
            <a:off x="5063480" y="4810739"/>
            <a:ext cx="362332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Holding the IUCD before post-placental manual insertion</a:t>
            </a:r>
          </a:p>
        </p:txBody>
      </p:sp>
      <p:sp>
        <p:nvSpPr>
          <p:cNvPr id="352262" name="Rectangle 6"/>
          <p:cNvSpPr>
            <a:spLocks noChangeArrowheads="1"/>
          </p:cNvSpPr>
          <p:nvPr/>
        </p:nvSpPr>
        <p:spPr bwMode="auto">
          <a:xfrm>
            <a:off x="2340868" y="607576"/>
            <a:ext cx="483337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Calibri"/>
                <a:ea typeface="+mn-ea"/>
                <a:cs typeface="+mn-cs"/>
              </a:rPr>
              <a:t>Post Partum IUCD Insertion</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4" descr="grasping IUCD with the kelly placental forcep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322" t="3012" r="12754" b="4053"/>
          <a:stretch/>
        </p:blipFill>
        <p:spPr bwMode="auto">
          <a:xfrm>
            <a:off x="883590" y="2204864"/>
            <a:ext cx="2186880" cy="2270990"/>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5"/>
          <p:cNvSpPr txBox="1">
            <a:spLocks noChangeArrowheads="1"/>
          </p:cNvSpPr>
          <p:nvPr/>
        </p:nvSpPr>
        <p:spPr bwMode="auto">
          <a:xfrm>
            <a:off x="990600" y="4607864"/>
            <a:ext cx="26670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Grasping the IUCD with the Kelley placental forceps </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635" y="5978182"/>
            <a:ext cx="676992" cy="756335"/>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97331816"/>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4308" name="Picture 4" descr="location of IUCD within the uterus after insertion"/>
          <p:cNvPicPr>
            <a:picLocks noChangeAspect="1" noChangeArrowheads="1"/>
          </p:cNvPicPr>
          <p:nvPr/>
        </p:nvPicPr>
        <p:blipFill rotWithShape="1">
          <a:blip r:embed="rId2">
            <a:extLst>
              <a:ext uri="{28A0092B-C50C-407E-A947-70E740481C1C}">
                <a14:useLocalDpi xmlns:a14="http://schemas.microsoft.com/office/drawing/2010/main" val="0"/>
              </a:ext>
            </a:extLst>
          </a:blip>
          <a:srcRect l="3906" t="2485" r="5479" b="3381"/>
          <a:stretch/>
        </p:blipFill>
        <p:spPr bwMode="auto">
          <a:xfrm>
            <a:off x="4588783" y="1205753"/>
            <a:ext cx="4209142" cy="4949372"/>
          </a:xfrm>
          <a:prstGeom prst="rect">
            <a:avLst/>
          </a:prstGeom>
          <a:noFill/>
          <a:extLst>
            <a:ext uri="{909E8E84-426E-40DD-AFC4-6F175D3DCCD1}">
              <a14:hiddenFill xmlns:a14="http://schemas.microsoft.com/office/drawing/2010/main">
                <a:solidFill>
                  <a:srgbClr val="FFFFFF"/>
                </a:solidFill>
              </a14:hiddenFill>
            </a:ext>
          </a:extLst>
        </p:spPr>
      </p:pic>
      <p:sp>
        <p:nvSpPr>
          <p:cNvPr id="354311" name="Text Box 7"/>
          <p:cNvSpPr txBox="1">
            <a:spLocks noChangeArrowheads="1"/>
          </p:cNvSpPr>
          <p:nvPr/>
        </p:nvSpPr>
        <p:spPr bwMode="auto">
          <a:xfrm>
            <a:off x="5437584" y="1048658"/>
            <a:ext cx="2590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Location of IUCD within uterus after insertion</a:t>
            </a:r>
          </a:p>
        </p:txBody>
      </p:sp>
      <p:sp>
        <p:nvSpPr>
          <p:cNvPr id="354312" name="Rectangle 8"/>
          <p:cNvSpPr>
            <a:spLocks noChangeArrowheads="1"/>
          </p:cNvSpPr>
          <p:nvPr/>
        </p:nvSpPr>
        <p:spPr bwMode="auto">
          <a:xfrm>
            <a:off x="1828800" y="152400"/>
            <a:ext cx="667201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Calibri"/>
                <a:ea typeface="+mn-ea"/>
                <a:cs typeface="+mn-cs"/>
              </a:rPr>
              <a:t>Post Partum IUCD </a:t>
            </a:r>
            <a:r>
              <a:rPr kumimoji="0" lang="en-US" sz="3200" b="1" i="0" u="none" strike="noStrike" kern="1200" cap="none" spc="0" normalizeH="0" baseline="0" noProof="0" dirty="0">
                <a:ln>
                  <a:noFill/>
                </a:ln>
                <a:solidFill>
                  <a:prstClr val="black"/>
                </a:solidFill>
                <a:effectLst/>
                <a:uLnTx/>
                <a:uFillTx/>
                <a:latin typeface="Calibri"/>
                <a:ea typeface="+mn-ea"/>
                <a:cs typeface="+mn-cs"/>
              </a:rPr>
              <a:t>Insertion </a:t>
            </a:r>
            <a:r>
              <a:rPr kumimoji="0" lang="en-US" sz="3200" b="1" i="0" u="none" strike="noStrike" kern="1200" cap="none" spc="0" normalizeH="0" baseline="0" noProof="0" dirty="0" smtClean="0">
                <a:ln>
                  <a:noFill/>
                </a:ln>
                <a:solidFill>
                  <a:prstClr val="black"/>
                </a:solidFill>
                <a:effectLst/>
                <a:uLnTx/>
                <a:uFillTx/>
                <a:latin typeface="Calibri"/>
                <a:ea typeface="+mn-ea"/>
                <a:cs typeface="+mn-cs"/>
              </a:rPr>
              <a:t>Procedure</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ctangle 3"/>
          <p:cNvSpPr txBox="1">
            <a:spLocks noChangeArrowheads="1"/>
          </p:cNvSpPr>
          <p:nvPr/>
        </p:nvSpPr>
        <p:spPr>
          <a:xfrm>
            <a:off x="1187624" y="1205753"/>
            <a:ext cx="2209800" cy="990600"/>
          </a:xfrm>
          <a:prstGeom prst="rect">
            <a:avLst/>
          </a:prstGeom>
        </p:spPr>
        <p:txBody>
          <a:bodyPr/>
          <a:lstStyle>
            <a:lvl1pPr marL="342900" indent="-342900" algn="l" rtl="0" eaLnBrk="1" fontAlgn="base" hangingPunct="1">
              <a:spcBef>
                <a:spcPct val="20000"/>
              </a:spcBef>
              <a:spcAft>
                <a:spcPct val="0"/>
              </a:spcAft>
              <a:buClr>
                <a:srgbClr val="33A23D"/>
              </a:buClr>
              <a:buFont typeface="Wingdings" pitchFamily="2" charset="2"/>
              <a:buChar char="§"/>
              <a:defRPr sz="3200" kern="1200">
                <a:solidFill>
                  <a:schemeClr val="tx1"/>
                </a:solidFill>
                <a:latin typeface="+mn-lt"/>
                <a:ea typeface="+mn-ea"/>
                <a:cs typeface="+mn-cs"/>
              </a:defRPr>
            </a:lvl1pPr>
            <a:lvl2pPr marL="684213" indent="-338138" algn="l" rtl="0" eaLnBrk="1" fontAlgn="base" hangingPunct="1">
              <a:spcBef>
                <a:spcPct val="20000"/>
              </a:spcBef>
              <a:spcAft>
                <a:spcPct val="0"/>
              </a:spcAft>
              <a:buClr>
                <a:srgbClr val="33A23D"/>
              </a:buClr>
              <a:buFont typeface="Wingdings" pitchFamily="2" charset="2"/>
              <a:buChar char="§"/>
              <a:defRPr sz="2800" kern="1200">
                <a:solidFill>
                  <a:schemeClr val="tx1"/>
                </a:solidFill>
                <a:latin typeface="+mn-lt"/>
                <a:ea typeface="+mn-ea"/>
                <a:cs typeface="+mn-cs"/>
              </a:defRPr>
            </a:lvl2pPr>
            <a:lvl3pPr marL="1030288" indent="-346075" algn="l" defTabSz="1030288" rtl="0" eaLnBrk="1" fontAlgn="base" hangingPunct="1">
              <a:spcBef>
                <a:spcPct val="20000"/>
              </a:spcBef>
              <a:spcAft>
                <a:spcPct val="0"/>
              </a:spcAft>
              <a:buClr>
                <a:srgbClr val="33A23D"/>
              </a:buClr>
              <a:buFont typeface="Calibri" pitchFamily="34" charset="0"/>
              <a:buChar char="—"/>
              <a:defRPr sz="2400" kern="1200">
                <a:solidFill>
                  <a:schemeClr val="tx1"/>
                </a:solidFill>
                <a:latin typeface="+mn-lt"/>
                <a:ea typeface="+mn-ea"/>
                <a:cs typeface="+mn-cs"/>
              </a:defRPr>
            </a:lvl3pPr>
            <a:lvl4pPr marL="1376363" indent="-346075" algn="l" rtl="0" eaLnBrk="1" fontAlgn="base" hangingPunct="1">
              <a:spcBef>
                <a:spcPct val="20000"/>
              </a:spcBef>
              <a:spcAft>
                <a:spcPct val="0"/>
              </a:spcAft>
              <a:buClr>
                <a:srgbClr val="33A23D"/>
              </a:buClr>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rgbClr val="33A23D"/>
              </a:buClr>
              <a:buSzTx/>
              <a:buFont typeface="Wingdings" pitchFamily="2" charset="2"/>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Placing the IUD at the top fundus of the uterine cavity</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Picture 4" descr="IUCD insertio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741" t="21805" r="6002" b="4929"/>
          <a:stretch/>
        </p:blipFill>
        <p:spPr bwMode="auto">
          <a:xfrm>
            <a:off x="492324" y="2204864"/>
            <a:ext cx="3600400" cy="35269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635" y="5978182"/>
            <a:ext cx="676992" cy="756335"/>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39471619"/>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22015"/>
          <a:stretch/>
        </p:blipFill>
        <p:spPr>
          <a:xfrm>
            <a:off x="0" y="1484784"/>
            <a:ext cx="9144000" cy="5373216"/>
          </a:xfrm>
          <a:prstGeom prst="rect">
            <a:avLst/>
          </a:prstGeom>
        </p:spPr>
      </p:pic>
      <p:sp>
        <p:nvSpPr>
          <p:cNvPr id="8" name="Rectangle 27"/>
          <p:cNvSpPr/>
          <p:nvPr/>
        </p:nvSpPr>
        <p:spPr>
          <a:xfrm>
            <a:off x="-4762" y="23059"/>
            <a:ext cx="9148762" cy="3261925"/>
          </a:xfrm>
          <a:custGeom>
            <a:avLst/>
            <a:gdLst>
              <a:gd name="connsiteX0" fmla="*/ 0 w 9144000"/>
              <a:gd name="connsiteY0" fmla="*/ 0 h 3627718"/>
              <a:gd name="connsiteX1" fmla="*/ 9144000 w 9144000"/>
              <a:gd name="connsiteY1" fmla="*/ 0 h 3627718"/>
              <a:gd name="connsiteX2" fmla="*/ 9144000 w 9144000"/>
              <a:gd name="connsiteY2" fmla="*/ 3627718 h 3627718"/>
              <a:gd name="connsiteX3" fmla="*/ 0 w 9144000"/>
              <a:gd name="connsiteY3" fmla="*/ 3627718 h 3627718"/>
              <a:gd name="connsiteX4" fmla="*/ 0 w 9144000"/>
              <a:gd name="connsiteY4" fmla="*/ 0 h 3627718"/>
              <a:gd name="connsiteX0" fmla="*/ 0 w 9144000"/>
              <a:gd name="connsiteY0" fmla="*/ 0 h 3627718"/>
              <a:gd name="connsiteX1" fmla="*/ 9144000 w 9144000"/>
              <a:gd name="connsiteY1" fmla="*/ 0 h 3627718"/>
              <a:gd name="connsiteX2" fmla="*/ 9137560 w 9144000"/>
              <a:gd name="connsiteY2" fmla="*/ 3106123 h 3627718"/>
              <a:gd name="connsiteX3" fmla="*/ 0 w 9144000"/>
              <a:gd name="connsiteY3" fmla="*/ 3627718 h 3627718"/>
              <a:gd name="connsiteX4" fmla="*/ 0 w 9144000"/>
              <a:gd name="connsiteY4" fmla="*/ 0 h 3627718"/>
              <a:gd name="connsiteX0" fmla="*/ 0 w 9144000"/>
              <a:gd name="connsiteY0" fmla="*/ 0 h 3627718"/>
              <a:gd name="connsiteX1" fmla="*/ 9144000 w 9144000"/>
              <a:gd name="connsiteY1" fmla="*/ 0 h 3627718"/>
              <a:gd name="connsiteX2" fmla="*/ 9118771 w 9144000"/>
              <a:gd name="connsiteY2" fmla="*/ 2800960 h 3627718"/>
              <a:gd name="connsiteX3" fmla="*/ 0 w 9144000"/>
              <a:gd name="connsiteY3" fmla="*/ 3627718 h 3627718"/>
              <a:gd name="connsiteX4" fmla="*/ 0 w 9144000"/>
              <a:gd name="connsiteY4" fmla="*/ 0 h 3627718"/>
              <a:gd name="connsiteX0" fmla="*/ 0 w 9156540"/>
              <a:gd name="connsiteY0" fmla="*/ 0 h 3627718"/>
              <a:gd name="connsiteX1" fmla="*/ 9144000 w 9156540"/>
              <a:gd name="connsiteY1" fmla="*/ 0 h 3627718"/>
              <a:gd name="connsiteX2" fmla="*/ 9156349 w 9156540"/>
              <a:gd name="connsiteY2" fmla="*/ 2841113 h 3627718"/>
              <a:gd name="connsiteX3" fmla="*/ 0 w 9156540"/>
              <a:gd name="connsiteY3" fmla="*/ 3627718 h 3627718"/>
              <a:gd name="connsiteX4" fmla="*/ 0 w 9156540"/>
              <a:gd name="connsiteY4" fmla="*/ 0 h 3627718"/>
              <a:gd name="connsiteX0" fmla="*/ 0 w 9150380"/>
              <a:gd name="connsiteY0" fmla="*/ 0 h 3627718"/>
              <a:gd name="connsiteX1" fmla="*/ 9144000 w 9150380"/>
              <a:gd name="connsiteY1" fmla="*/ 0 h 3627718"/>
              <a:gd name="connsiteX2" fmla="*/ 9150086 w 9150380"/>
              <a:gd name="connsiteY2" fmla="*/ 2576102 h 3627718"/>
              <a:gd name="connsiteX3" fmla="*/ 0 w 9150380"/>
              <a:gd name="connsiteY3" fmla="*/ 3627718 h 3627718"/>
              <a:gd name="connsiteX4" fmla="*/ 0 w 9150380"/>
              <a:gd name="connsiteY4" fmla="*/ 0 h 3627718"/>
              <a:gd name="connsiteX0" fmla="*/ 0 w 9144000"/>
              <a:gd name="connsiteY0" fmla="*/ 0 h 3627718"/>
              <a:gd name="connsiteX1" fmla="*/ 9144000 w 9144000"/>
              <a:gd name="connsiteY1" fmla="*/ 0 h 3627718"/>
              <a:gd name="connsiteX2" fmla="*/ 9137560 w 9144000"/>
              <a:gd name="connsiteY2" fmla="*/ 2343215 h 3627718"/>
              <a:gd name="connsiteX3" fmla="*/ 0 w 9144000"/>
              <a:gd name="connsiteY3" fmla="*/ 3627718 h 3627718"/>
              <a:gd name="connsiteX4" fmla="*/ 0 w 9144000"/>
              <a:gd name="connsiteY4" fmla="*/ 0 h 3627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3627718">
                <a:moveTo>
                  <a:pt x="0" y="0"/>
                </a:moveTo>
                <a:lnTo>
                  <a:pt x="9144000" y="0"/>
                </a:lnTo>
                <a:cubicBezTo>
                  <a:pt x="9141853" y="1035374"/>
                  <a:pt x="9139707" y="1307841"/>
                  <a:pt x="9137560" y="2343215"/>
                </a:cubicBezTo>
                <a:lnTo>
                  <a:pt x="0" y="3627718"/>
                </a:lnTo>
                <a:lnTo>
                  <a:pt x="0" y="0"/>
                </a:lnTo>
                <a:close/>
              </a:path>
            </a:pathLst>
          </a:cu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Verdana Regular" charset="0"/>
              <a:ea typeface="+mn-ea"/>
              <a:cs typeface="+mn-cs"/>
            </a:endParaRPr>
          </a:p>
        </p:txBody>
      </p:sp>
      <p:sp>
        <p:nvSpPr>
          <p:cNvPr id="2" name="Title 1"/>
          <p:cNvSpPr>
            <a:spLocks noGrp="1"/>
          </p:cNvSpPr>
          <p:nvPr>
            <p:ph type="title"/>
          </p:nvPr>
        </p:nvSpPr>
        <p:spPr>
          <a:xfrm>
            <a:off x="467544" y="692696"/>
            <a:ext cx="7886700" cy="1887243"/>
          </a:xfrm>
        </p:spPr>
        <p:txBody>
          <a:bodyPr anchor="t">
            <a:noAutofit/>
          </a:bodyPr>
          <a:lstStyle/>
          <a:p>
            <a:pPr>
              <a:lnSpc>
                <a:spcPct val="150000"/>
              </a:lnSpc>
            </a:pPr>
            <a:r>
              <a:rPr lang="en-US" dirty="0" smtClean="0">
                <a:solidFill>
                  <a:schemeClr val="bg1"/>
                </a:solidFill>
              </a:rPr>
              <a:t>“If you think you can, you can.”</a:t>
            </a:r>
            <a:r>
              <a:rPr lang="en-US" dirty="0">
                <a:solidFill>
                  <a:schemeClr val="bg1"/>
                </a:solidFill>
              </a:rPr>
              <a:t/>
            </a:r>
            <a:br>
              <a:rPr lang="en-US" dirty="0">
                <a:solidFill>
                  <a:schemeClr val="bg1"/>
                </a:solidFill>
              </a:rPr>
            </a:br>
            <a:r>
              <a:rPr lang="en-US" sz="1400" dirty="0">
                <a:solidFill>
                  <a:schemeClr val="bg1"/>
                </a:solidFill>
              </a:rPr>
              <a:t>    D.A. Henderson</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0D1EDE-7116-2443-9BDD-368CE5B3766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29008330"/>
      </p:ext>
    </p:extLst>
  </p:cSld>
  <p:clrMapOvr>
    <a:masterClrMapping/>
  </p:clrMapOvr>
  <p:transition spd="slow">
    <p:push dir="u"/>
  </p:transition>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chemeClr val="bg1"/>
                </a:solidFill>
                <a:cs typeface="Times New Roman" pitchFamily="18" charset="0"/>
              </a:rPr>
              <a:t>Purpose of the Medical Eligibility Criteria</a:t>
            </a:r>
            <a:endParaRPr lang="en-US" b="1" dirty="0">
              <a:solidFill>
                <a:schemeClr val="bg1"/>
              </a:solidFill>
            </a:endParaRPr>
          </a:p>
        </p:txBody>
      </p:sp>
      <p:sp>
        <p:nvSpPr>
          <p:cNvPr id="3" name="Content Placeholder 2"/>
          <p:cNvSpPr>
            <a:spLocks noGrp="1"/>
          </p:cNvSpPr>
          <p:nvPr>
            <p:ph idx="1"/>
          </p:nvPr>
        </p:nvSpPr>
        <p:spPr/>
        <p:txBody>
          <a:bodyPr/>
          <a:lstStyle/>
          <a:p>
            <a:pPr marL="609600" indent="-609600">
              <a:buFontTx/>
              <a:buAutoNum type="arabicPeriod"/>
            </a:pPr>
            <a:r>
              <a:rPr lang="en-US" dirty="0" smtClean="0">
                <a:cs typeface="Times New Roman" pitchFamily="18" charset="0"/>
              </a:rPr>
              <a:t>To base guidelines for family planning practices on the best available evidence</a:t>
            </a:r>
          </a:p>
          <a:p>
            <a:pPr marL="609600" indent="-609600">
              <a:buFontTx/>
              <a:buAutoNum type="arabicPeriod"/>
            </a:pPr>
            <a:r>
              <a:rPr lang="en-US" dirty="0" smtClean="0">
                <a:cs typeface="Times New Roman" pitchFamily="18" charset="0"/>
              </a:rPr>
              <a:t>To address misconceptions regarding who can and cannot safely use contraception</a:t>
            </a:r>
          </a:p>
          <a:p>
            <a:pPr marL="609600" indent="-609600">
              <a:buFontTx/>
              <a:buAutoNum type="arabicPeriod"/>
            </a:pPr>
            <a:r>
              <a:rPr lang="en-US" dirty="0" smtClean="0">
                <a:cs typeface="Times New Roman" pitchFamily="18" charset="0"/>
              </a:rPr>
              <a:t>To reduce medical barriers</a:t>
            </a:r>
          </a:p>
          <a:p>
            <a:pPr marL="609600" indent="-609600">
              <a:buFontTx/>
              <a:buAutoNum type="arabicPeriod"/>
            </a:pPr>
            <a:r>
              <a:rPr lang="en-US" dirty="0" smtClean="0">
                <a:cs typeface="Times New Roman" pitchFamily="18" charset="0"/>
              </a:rPr>
              <a:t>To improve access and quality of care in family planning</a:t>
            </a:r>
          </a:p>
          <a:p>
            <a:endParaRPr lang="en-US" dirty="0"/>
          </a:p>
        </p:txBody>
      </p:sp>
    </p:spTree>
    <p:extLst>
      <p:ext uri="{BB962C8B-B14F-4D97-AF65-F5344CB8AC3E}">
        <p14:creationId xmlns:p14="http://schemas.microsoft.com/office/powerpoint/2010/main" val="2007555255"/>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533400" y="457200"/>
            <a:ext cx="8229600" cy="1143000"/>
          </a:xfrm>
          <a:noFill/>
          <a:ln>
            <a:noFill/>
            <a:miter lim="800000"/>
            <a:headEnd/>
            <a:tailEnd/>
          </a:ln>
        </p:spPr>
        <p:txBody>
          <a:bodyPr vert="horz" wrap="square" lIns="91440" tIns="45720" rIns="91440" bIns="45720" numCol="1" anchor="t" anchorCtr="0" compatLnSpc="1">
            <a:prstTxWarp prst="textNoShape">
              <a:avLst/>
            </a:prstTxWarp>
            <a:noAutofit/>
          </a:bodyPr>
          <a:lstStyle/>
          <a:p>
            <a:r>
              <a:rPr lang="en-US" sz="3600" b="1" dirty="0"/>
              <a:t>Utilization of evidence-based information</a:t>
            </a:r>
          </a:p>
        </p:txBody>
      </p:sp>
      <p:sp>
        <p:nvSpPr>
          <p:cNvPr id="17411" name="Text Box 3"/>
          <p:cNvSpPr txBox="1">
            <a:spLocks noChangeArrowheads="1"/>
          </p:cNvSpPr>
          <p:nvPr/>
        </p:nvSpPr>
        <p:spPr bwMode="auto">
          <a:xfrm>
            <a:off x="3657600" y="1484784"/>
            <a:ext cx="1981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400" b="1" dirty="0"/>
              <a:t>Research</a:t>
            </a:r>
          </a:p>
        </p:txBody>
      </p:sp>
      <p:sp>
        <p:nvSpPr>
          <p:cNvPr id="17412" name="Text Box 4"/>
          <p:cNvSpPr txBox="1">
            <a:spLocks noChangeArrowheads="1"/>
          </p:cNvSpPr>
          <p:nvPr/>
        </p:nvSpPr>
        <p:spPr bwMode="auto">
          <a:xfrm>
            <a:off x="3810000" y="2286000"/>
            <a:ext cx="175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400" b="1"/>
              <a:t>Evidence</a:t>
            </a:r>
          </a:p>
        </p:txBody>
      </p:sp>
      <p:sp>
        <p:nvSpPr>
          <p:cNvPr id="17413" name="Text Box 5"/>
          <p:cNvSpPr txBox="1">
            <a:spLocks noChangeArrowheads="1"/>
          </p:cNvSpPr>
          <p:nvPr/>
        </p:nvSpPr>
        <p:spPr bwMode="auto">
          <a:xfrm>
            <a:off x="3657600" y="31242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400" b="1" dirty="0"/>
              <a:t>Utilization</a:t>
            </a:r>
          </a:p>
        </p:txBody>
      </p:sp>
      <p:sp>
        <p:nvSpPr>
          <p:cNvPr id="17414" name="Text Box 6"/>
          <p:cNvSpPr txBox="1">
            <a:spLocks noChangeArrowheads="1"/>
          </p:cNvSpPr>
          <p:nvPr/>
        </p:nvSpPr>
        <p:spPr bwMode="auto">
          <a:xfrm>
            <a:off x="4191000" y="3810000"/>
            <a:ext cx="930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400" b="1" dirty="0">
                <a:solidFill>
                  <a:srgbClr val="FF0000"/>
                </a:solidFill>
              </a:rPr>
              <a:t>MEC</a:t>
            </a:r>
          </a:p>
        </p:txBody>
      </p:sp>
      <p:sp>
        <p:nvSpPr>
          <p:cNvPr id="17415" name="Text Box 7"/>
          <p:cNvSpPr txBox="1">
            <a:spLocks noChangeArrowheads="1"/>
          </p:cNvSpPr>
          <p:nvPr/>
        </p:nvSpPr>
        <p:spPr bwMode="auto">
          <a:xfrm>
            <a:off x="304800" y="4343400"/>
            <a:ext cx="25146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400" b="1"/>
              <a:t>Policies/</a:t>
            </a:r>
          </a:p>
          <a:p>
            <a:pPr algn="ctr">
              <a:spcBef>
                <a:spcPct val="50000"/>
              </a:spcBef>
            </a:pPr>
            <a:r>
              <a:rPr lang="en-US" sz="2400" b="1"/>
              <a:t>Strategies</a:t>
            </a:r>
          </a:p>
        </p:txBody>
      </p:sp>
      <p:sp>
        <p:nvSpPr>
          <p:cNvPr id="17416" name="Text Box 8"/>
          <p:cNvSpPr txBox="1">
            <a:spLocks noChangeArrowheads="1"/>
          </p:cNvSpPr>
          <p:nvPr/>
        </p:nvSpPr>
        <p:spPr bwMode="auto">
          <a:xfrm>
            <a:off x="3048000" y="4648200"/>
            <a:ext cx="350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400" b="1"/>
              <a:t>Standards/Guidelines</a:t>
            </a:r>
          </a:p>
        </p:txBody>
      </p:sp>
      <p:sp>
        <p:nvSpPr>
          <p:cNvPr id="17417" name="Text Box 9"/>
          <p:cNvSpPr txBox="1">
            <a:spLocks noChangeArrowheads="1"/>
          </p:cNvSpPr>
          <p:nvPr/>
        </p:nvSpPr>
        <p:spPr bwMode="auto">
          <a:xfrm>
            <a:off x="6781800" y="46482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400" b="1"/>
              <a:t>Job Aids</a:t>
            </a:r>
          </a:p>
        </p:txBody>
      </p:sp>
      <p:sp>
        <p:nvSpPr>
          <p:cNvPr id="17418" name="Text Box 10"/>
          <p:cNvSpPr txBox="1">
            <a:spLocks noChangeArrowheads="1"/>
          </p:cNvSpPr>
          <p:nvPr/>
        </p:nvSpPr>
        <p:spPr bwMode="auto">
          <a:xfrm>
            <a:off x="3124200" y="5562600"/>
            <a:ext cx="3571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400" b="1">
                <a:solidFill>
                  <a:srgbClr val="FF0000"/>
                </a:solidFill>
              </a:rPr>
              <a:t>Quality Health Services</a:t>
            </a:r>
          </a:p>
        </p:txBody>
      </p:sp>
      <p:sp>
        <p:nvSpPr>
          <p:cNvPr id="17419" name="Line 11"/>
          <p:cNvSpPr>
            <a:spLocks noChangeShapeType="1"/>
          </p:cNvSpPr>
          <p:nvPr/>
        </p:nvSpPr>
        <p:spPr bwMode="auto">
          <a:xfrm>
            <a:off x="4648200" y="1981200"/>
            <a:ext cx="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420" name="Line 12"/>
          <p:cNvSpPr>
            <a:spLocks noChangeShapeType="1"/>
          </p:cNvSpPr>
          <p:nvPr/>
        </p:nvSpPr>
        <p:spPr bwMode="auto">
          <a:xfrm>
            <a:off x="4648200" y="2819400"/>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421" name="Line 13"/>
          <p:cNvSpPr>
            <a:spLocks noChangeShapeType="1"/>
          </p:cNvSpPr>
          <p:nvPr/>
        </p:nvSpPr>
        <p:spPr bwMode="auto">
          <a:xfrm>
            <a:off x="4648200" y="3581400"/>
            <a:ext cx="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422" name="Line 14"/>
          <p:cNvSpPr>
            <a:spLocks noChangeShapeType="1"/>
          </p:cNvSpPr>
          <p:nvPr/>
        </p:nvSpPr>
        <p:spPr bwMode="auto">
          <a:xfrm flipH="1">
            <a:off x="2743200" y="4114800"/>
            <a:ext cx="144780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423" name="Line 15"/>
          <p:cNvSpPr>
            <a:spLocks noChangeShapeType="1"/>
          </p:cNvSpPr>
          <p:nvPr/>
        </p:nvSpPr>
        <p:spPr bwMode="auto">
          <a:xfrm>
            <a:off x="5105400" y="4038600"/>
            <a:ext cx="213360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424" name="Line 16"/>
          <p:cNvSpPr>
            <a:spLocks noChangeShapeType="1"/>
          </p:cNvSpPr>
          <p:nvPr/>
        </p:nvSpPr>
        <p:spPr bwMode="auto">
          <a:xfrm>
            <a:off x="4648200" y="4191000"/>
            <a:ext cx="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425" name="Line 17"/>
          <p:cNvSpPr>
            <a:spLocks noChangeShapeType="1"/>
          </p:cNvSpPr>
          <p:nvPr/>
        </p:nvSpPr>
        <p:spPr bwMode="auto">
          <a:xfrm>
            <a:off x="2438400" y="5029200"/>
            <a:ext cx="106680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426" name="Line 18"/>
          <p:cNvSpPr>
            <a:spLocks noChangeShapeType="1"/>
          </p:cNvSpPr>
          <p:nvPr/>
        </p:nvSpPr>
        <p:spPr bwMode="auto">
          <a:xfrm>
            <a:off x="4648200" y="5181600"/>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427" name="Line 19"/>
          <p:cNvSpPr>
            <a:spLocks noChangeShapeType="1"/>
          </p:cNvSpPr>
          <p:nvPr/>
        </p:nvSpPr>
        <p:spPr bwMode="auto">
          <a:xfrm flipH="1">
            <a:off x="6629400" y="5181600"/>
            <a:ext cx="91440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2288055894"/>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bg1"/>
                </a:solidFill>
              </a:rPr>
              <a:t>Utilization of evidence-based </a:t>
            </a:r>
            <a:r>
              <a:rPr lang="en-US" b="1" dirty="0" smtClean="0">
                <a:solidFill>
                  <a:schemeClr val="bg1"/>
                </a:solidFill>
              </a:rPr>
              <a:t>information</a:t>
            </a:r>
            <a:endParaRPr lang="en-GB" dirty="0">
              <a:solidFill>
                <a:schemeClr val="bg1"/>
              </a:solidFill>
            </a:endParaRPr>
          </a:p>
        </p:txBody>
      </p:sp>
      <p:sp>
        <p:nvSpPr>
          <p:cNvPr id="4" name="Rectangle 2"/>
          <p:cNvSpPr txBox="1">
            <a:spLocks noChangeArrowheads="1"/>
          </p:cNvSpPr>
          <p:nvPr/>
        </p:nvSpPr>
        <p:spPr bwMode="auto">
          <a:xfrm>
            <a:off x="1259632" y="1143000"/>
            <a:ext cx="8229600" cy="1143000"/>
          </a:xfrm>
          <a:prstGeom prst="rect">
            <a:avLst/>
          </a:prstGeom>
          <a:noFill/>
          <a:ln>
            <a:noFill/>
            <a:miter lim="800000"/>
            <a:headEnd/>
            <a:tailEnd/>
          </a:ln>
        </p:spPr>
        <p:txBody>
          <a:bodyPr vert="horz" wrap="square" lIns="91440" tIns="45720" rIns="91440" bIns="45720" numCol="1" rtlCol="0" anchor="t"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600" b="1" dirty="0"/>
          </a:p>
        </p:txBody>
      </p:sp>
      <p:sp>
        <p:nvSpPr>
          <p:cNvPr id="5" name="Text Box 3"/>
          <p:cNvSpPr txBox="1">
            <a:spLocks noChangeArrowheads="1"/>
          </p:cNvSpPr>
          <p:nvPr/>
        </p:nvSpPr>
        <p:spPr bwMode="auto">
          <a:xfrm>
            <a:off x="3657600" y="1484784"/>
            <a:ext cx="1981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400" b="1" dirty="0"/>
              <a:t>Research</a:t>
            </a:r>
          </a:p>
        </p:txBody>
      </p:sp>
      <p:sp>
        <p:nvSpPr>
          <p:cNvPr id="6" name="Text Box 4"/>
          <p:cNvSpPr txBox="1">
            <a:spLocks noChangeArrowheads="1"/>
          </p:cNvSpPr>
          <p:nvPr/>
        </p:nvSpPr>
        <p:spPr bwMode="auto">
          <a:xfrm>
            <a:off x="3810000" y="2286000"/>
            <a:ext cx="175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400" b="1"/>
              <a:t>Evidence</a:t>
            </a:r>
          </a:p>
        </p:txBody>
      </p:sp>
      <p:sp>
        <p:nvSpPr>
          <p:cNvPr id="7" name="Text Box 5"/>
          <p:cNvSpPr txBox="1">
            <a:spLocks noChangeArrowheads="1"/>
          </p:cNvSpPr>
          <p:nvPr/>
        </p:nvSpPr>
        <p:spPr bwMode="auto">
          <a:xfrm>
            <a:off x="3657600" y="31242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400" b="1" dirty="0"/>
              <a:t>Utilization</a:t>
            </a:r>
          </a:p>
        </p:txBody>
      </p:sp>
      <p:sp>
        <p:nvSpPr>
          <p:cNvPr id="8" name="Text Box 6"/>
          <p:cNvSpPr txBox="1">
            <a:spLocks noChangeArrowheads="1"/>
          </p:cNvSpPr>
          <p:nvPr/>
        </p:nvSpPr>
        <p:spPr bwMode="auto">
          <a:xfrm>
            <a:off x="4191000" y="3810000"/>
            <a:ext cx="930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400" b="1" dirty="0">
                <a:solidFill>
                  <a:srgbClr val="FF0000"/>
                </a:solidFill>
              </a:rPr>
              <a:t>MEC</a:t>
            </a:r>
          </a:p>
        </p:txBody>
      </p:sp>
      <p:sp>
        <p:nvSpPr>
          <p:cNvPr id="9" name="Text Box 7"/>
          <p:cNvSpPr txBox="1">
            <a:spLocks noChangeArrowheads="1"/>
          </p:cNvSpPr>
          <p:nvPr/>
        </p:nvSpPr>
        <p:spPr bwMode="auto">
          <a:xfrm>
            <a:off x="304800" y="4343400"/>
            <a:ext cx="25146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400" b="1"/>
              <a:t>Policies/</a:t>
            </a:r>
          </a:p>
          <a:p>
            <a:pPr algn="ctr">
              <a:spcBef>
                <a:spcPct val="50000"/>
              </a:spcBef>
            </a:pPr>
            <a:r>
              <a:rPr lang="en-US" sz="2400" b="1"/>
              <a:t>Strategies</a:t>
            </a:r>
          </a:p>
        </p:txBody>
      </p:sp>
      <p:sp>
        <p:nvSpPr>
          <p:cNvPr id="10" name="Text Box 8"/>
          <p:cNvSpPr txBox="1">
            <a:spLocks noChangeArrowheads="1"/>
          </p:cNvSpPr>
          <p:nvPr/>
        </p:nvSpPr>
        <p:spPr bwMode="auto">
          <a:xfrm>
            <a:off x="3048000" y="4648200"/>
            <a:ext cx="350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400" b="1"/>
              <a:t>Standards/Guidelines</a:t>
            </a:r>
          </a:p>
        </p:txBody>
      </p:sp>
      <p:sp>
        <p:nvSpPr>
          <p:cNvPr id="11" name="Text Box 9"/>
          <p:cNvSpPr txBox="1">
            <a:spLocks noChangeArrowheads="1"/>
          </p:cNvSpPr>
          <p:nvPr/>
        </p:nvSpPr>
        <p:spPr bwMode="auto">
          <a:xfrm>
            <a:off x="6781800" y="46482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400" b="1"/>
              <a:t>Job Aids</a:t>
            </a:r>
          </a:p>
        </p:txBody>
      </p:sp>
      <p:sp>
        <p:nvSpPr>
          <p:cNvPr id="12" name="Text Box 10"/>
          <p:cNvSpPr txBox="1">
            <a:spLocks noChangeArrowheads="1"/>
          </p:cNvSpPr>
          <p:nvPr/>
        </p:nvSpPr>
        <p:spPr bwMode="auto">
          <a:xfrm>
            <a:off x="3124200" y="5562600"/>
            <a:ext cx="3571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400" b="1">
                <a:solidFill>
                  <a:srgbClr val="FF0000"/>
                </a:solidFill>
              </a:rPr>
              <a:t>Quality Health Services</a:t>
            </a:r>
          </a:p>
        </p:txBody>
      </p:sp>
      <p:sp>
        <p:nvSpPr>
          <p:cNvPr id="13" name="Line 11"/>
          <p:cNvSpPr>
            <a:spLocks noChangeShapeType="1"/>
          </p:cNvSpPr>
          <p:nvPr/>
        </p:nvSpPr>
        <p:spPr bwMode="auto">
          <a:xfrm>
            <a:off x="4648200" y="1981200"/>
            <a:ext cx="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 name="Line 12"/>
          <p:cNvSpPr>
            <a:spLocks noChangeShapeType="1"/>
          </p:cNvSpPr>
          <p:nvPr/>
        </p:nvSpPr>
        <p:spPr bwMode="auto">
          <a:xfrm>
            <a:off x="4648200" y="2819400"/>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5" name="Line 13"/>
          <p:cNvSpPr>
            <a:spLocks noChangeShapeType="1"/>
          </p:cNvSpPr>
          <p:nvPr/>
        </p:nvSpPr>
        <p:spPr bwMode="auto">
          <a:xfrm>
            <a:off x="4648200" y="3581400"/>
            <a:ext cx="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 name="Line 14"/>
          <p:cNvSpPr>
            <a:spLocks noChangeShapeType="1"/>
          </p:cNvSpPr>
          <p:nvPr/>
        </p:nvSpPr>
        <p:spPr bwMode="auto">
          <a:xfrm flipH="1">
            <a:off x="2743200" y="4114800"/>
            <a:ext cx="144780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 name="Line 15"/>
          <p:cNvSpPr>
            <a:spLocks noChangeShapeType="1"/>
          </p:cNvSpPr>
          <p:nvPr/>
        </p:nvSpPr>
        <p:spPr bwMode="auto">
          <a:xfrm>
            <a:off x="5105400" y="4038600"/>
            <a:ext cx="213360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 name="Line 16"/>
          <p:cNvSpPr>
            <a:spLocks noChangeShapeType="1"/>
          </p:cNvSpPr>
          <p:nvPr/>
        </p:nvSpPr>
        <p:spPr bwMode="auto">
          <a:xfrm>
            <a:off x="4648200" y="4191000"/>
            <a:ext cx="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 name="Line 17"/>
          <p:cNvSpPr>
            <a:spLocks noChangeShapeType="1"/>
          </p:cNvSpPr>
          <p:nvPr/>
        </p:nvSpPr>
        <p:spPr bwMode="auto">
          <a:xfrm>
            <a:off x="2438400" y="5029200"/>
            <a:ext cx="106680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 name="Line 18"/>
          <p:cNvSpPr>
            <a:spLocks noChangeShapeType="1"/>
          </p:cNvSpPr>
          <p:nvPr/>
        </p:nvSpPr>
        <p:spPr bwMode="auto">
          <a:xfrm>
            <a:off x="4648200" y="5181600"/>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1" name="Line 19"/>
          <p:cNvSpPr>
            <a:spLocks noChangeShapeType="1"/>
          </p:cNvSpPr>
          <p:nvPr/>
        </p:nvSpPr>
        <p:spPr bwMode="auto">
          <a:xfrm flipH="1">
            <a:off x="6629400" y="5181600"/>
            <a:ext cx="91440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4085746192"/>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p>
            <a:r>
              <a:rPr lang="en-US" sz="3200" b="1" dirty="0">
                <a:solidFill>
                  <a:schemeClr val="bg1"/>
                </a:solidFill>
              </a:rPr>
              <a:t>What Is Answered </a:t>
            </a:r>
            <a:br>
              <a:rPr lang="en-US" sz="3200" b="1" dirty="0">
                <a:solidFill>
                  <a:schemeClr val="bg1"/>
                </a:solidFill>
              </a:rPr>
            </a:br>
            <a:r>
              <a:rPr lang="en-US" sz="3200" b="1" dirty="0">
                <a:solidFill>
                  <a:schemeClr val="bg1"/>
                </a:solidFill>
              </a:rPr>
              <a:t>by WHO’s MEC?</a:t>
            </a:r>
          </a:p>
        </p:txBody>
      </p:sp>
      <p:sp>
        <p:nvSpPr>
          <p:cNvPr id="11267" name="Rectangle 3"/>
          <p:cNvSpPr>
            <a:spLocks noGrp="1" noChangeArrowheads="1"/>
          </p:cNvSpPr>
          <p:nvPr>
            <p:ph type="body" idx="1"/>
          </p:nvPr>
        </p:nvSpPr>
        <p:spPr bwMode="auto">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buFontTx/>
              <a:buNone/>
            </a:pPr>
            <a:endParaRPr lang="en-US" sz="4000" dirty="0">
              <a:cs typeface="Times New Roman" pitchFamily="18" charset="0"/>
            </a:endParaRPr>
          </a:p>
          <a:p>
            <a:pPr>
              <a:buFontTx/>
              <a:buNone/>
            </a:pPr>
            <a:r>
              <a:rPr lang="en-US" sz="4000" dirty="0">
                <a:cs typeface="Times New Roman" pitchFamily="18" charset="0"/>
              </a:rPr>
              <a:t>	In the presence of a given individual </a:t>
            </a:r>
            <a:r>
              <a:rPr lang="en-US" sz="4000" u="sng" dirty="0">
                <a:cs typeface="Times New Roman" pitchFamily="18" charset="0"/>
              </a:rPr>
              <a:t>characteristic or</a:t>
            </a:r>
            <a:r>
              <a:rPr lang="en-US" sz="4000" dirty="0">
                <a:cs typeface="Times New Roman" pitchFamily="18" charset="0"/>
              </a:rPr>
              <a:t> </a:t>
            </a:r>
            <a:r>
              <a:rPr lang="en-US" sz="4000" u="sng" dirty="0">
                <a:cs typeface="Times New Roman" pitchFamily="18" charset="0"/>
              </a:rPr>
              <a:t>medical condition</a:t>
            </a:r>
            <a:r>
              <a:rPr lang="en-US" sz="4000" dirty="0">
                <a:cs typeface="Times New Roman" pitchFamily="18" charset="0"/>
              </a:rPr>
              <a:t>, can a particular contraceptive method be used?</a:t>
            </a:r>
            <a:endParaRPr lang="en-US" sz="4000" dirty="0"/>
          </a:p>
          <a:p>
            <a:endParaRPr lang="en-US" dirty="0"/>
          </a:p>
        </p:txBody>
      </p:sp>
    </p:spTree>
    <p:extLst>
      <p:ext uri="{BB962C8B-B14F-4D97-AF65-F5344CB8AC3E}">
        <p14:creationId xmlns:p14="http://schemas.microsoft.com/office/powerpoint/2010/main" val="3473996282"/>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Date Placeholder 3"/>
          <p:cNvSpPr txBox="1">
            <a:spLocks noGrp="1"/>
          </p:cNvSpPr>
          <p:nvPr/>
        </p:nvSpPr>
        <p:spPr bwMode="auto">
          <a:xfrm>
            <a:off x="1162050" y="6243638"/>
            <a:ext cx="1905000" cy="457200"/>
          </a:xfrm>
          <a:prstGeom prst="rect">
            <a:avLst/>
          </a:prstGeom>
          <a:noFill/>
          <a:ln w="9525">
            <a:noFill/>
            <a:miter lim="800000"/>
            <a:headEnd/>
            <a:tailEnd/>
          </a:ln>
        </p:spPr>
        <p:txBody>
          <a:bodyPr anchor="b"/>
          <a:lstStyle/>
          <a:p>
            <a:endParaRPr lang="en-US" sz="1400" dirty="0">
              <a:latin typeface="Tahoma" pitchFamily="34" charset="0"/>
            </a:endParaRPr>
          </a:p>
        </p:txBody>
      </p:sp>
      <p:sp>
        <p:nvSpPr>
          <p:cNvPr id="31747" name="Slide Number Placeholder 5"/>
          <p:cNvSpPr txBox="1">
            <a:spLocks noGrp="1"/>
          </p:cNvSpPr>
          <p:nvPr/>
        </p:nvSpPr>
        <p:spPr bwMode="auto">
          <a:xfrm>
            <a:off x="7042150" y="6243638"/>
            <a:ext cx="1905000" cy="457200"/>
          </a:xfrm>
          <a:prstGeom prst="rect">
            <a:avLst/>
          </a:prstGeom>
          <a:noFill/>
          <a:ln w="9525">
            <a:noFill/>
            <a:miter lim="800000"/>
            <a:headEnd/>
            <a:tailEnd/>
          </a:ln>
        </p:spPr>
        <p:txBody>
          <a:bodyPr anchor="b"/>
          <a:lstStyle/>
          <a:p>
            <a:pPr algn="r"/>
            <a:fld id="{1B9D089D-0AD3-42DE-8053-531FF092163A}" type="slidenum">
              <a:rPr lang="en-US" sz="1400">
                <a:latin typeface="Tahoma" pitchFamily="34" charset="0"/>
              </a:rPr>
              <a:pPr algn="r"/>
              <a:t>207</a:t>
            </a:fld>
            <a:endParaRPr lang="en-US" sz="1400">
              <a:latin typeface="Tahoma" pitchFamily="34" charset="0"/>
            </a:endParaRPr>
          </a:p>
        </p:txBody>
      </p:sp>
      <p:sp>
        <p:nvSpPr>
          <p:cNvPr id="31748" name="Rectangle 2"/>
          <p:cNvSpPr>
            <a:spLocks noGrp="1" noChangeArrowheads="1"/>
          </p:cNvSpPr>
          <p:nvPr>
            <p:ph type="title"/>
          </p:nvPr>
        </p:nvSpPr>
        <p:spPr>
          <a:xfrm>
            <a:off x="457200" y="346646"/>
            <a:ext cx="8229600" cy="706090"/>
          </a:xfrm>
        </p:spPr>
        <p:txBody>
          <a:bodyPr anchor="b">
            <a:normAutofit/>
          </a:bodyPr>
          <a:lstStyle/>
          <a:p>
            <a:pPr eaLnBrk="1" hangingPunct="1"/>
            <a:r>
              <a:rPr lang="en-US" sz="3600" b="1" dirty="0" smtClean="0">
                <a:solidFill>
                  <a:schemeClr val="bg1"/>
                </a:solidFill>
              </a:rPr>
              <a:t>MEC CLASSIFICATION OF CATEGORIES</a:t>
            </a:r>
          </a:p>
        </p:txBody>
      </p:sp>
      <p:sp>
        <p:nvSpPr>
          <p:cNvPr id="31749" name="Rectangle 3"/>
          <p:cNvSpPr>
            <a:spLocks noGrp="1" noChangeArrowheads="1"/>
          </p:cNvSpPr>
          <p:nvPr>
            <p:ph idx="1"/>
          </p:nvPr>
        </p:nvSpPr>
        <p:spPr>
          <a:prstGeom prst="rect">
            <a:avLst/>
          </a:prstGeom>
          <a:ln>
            <a:noFill/>
          </a:ln>
        </p:spPr>
        <p:txBody>
          <a:bodyPr>
            <a:noAutofit/>
          </a:bodyPr>
          <a:lstStyle/>
          <a:p>
            <a:pPr marL="609600" indent="-609600" eaLnBrk="1" hangingPunct="1">
              <a:lnSpc>
                <a:spcPct val="90000"/>
              </a:lnSpc>
              <a:buNone/>
            </a:pPr>
            <a:r>
              <a:rPr lang="en-US" sz="2800" b="1" dirty="0" smtClean="0"/>
              <a:t>Category 1</a:t>
            </a:r>
            <a:r>
              <a:rPr lang="en-US" sz="2800" dirty="0" smtClean="0"/>
              <a:t>: A condition for which there is no restriction for the use of the method</a:t>
            </a:r>
          </a:p>
          <a:p>
            <a:pPr marL="609600" indent="-609600" eaLnBrk="1" hangingPunct="1">
              <a:lnSpc>
                <a:spcPct val="90000"/>
              </a:lnSpc>
              <a:buNone/>
            </a:pPr>
            <a:r>
              <a:rPr lang="en-US" sz="2800" b="1" dirty="0" smtClean="0"/>
              <a:t>Category 2</a:t>
            </a:r>
            <a:r>
              <a:rPr lang="en-US" sz="2800" dirty="0" smtClean="0"/>
              <a:t>: A condition where the advantages of using the method generally outweigh the theoretical or proven risks</a:t>
            </a:r>
          </a:p>
          <a:p>
            <a:pPr marL="609600" indent="-609600" eaLnBrk="1" hangingPunct="1">
              <a:lnSpc>
                <a:spcPct val="90000"/>
              </a:lnSpc>
              <a:buNone/>
            </a:pPr>
            <a:r>
              <a:rPr lang="en-US" sz="2800" b="1" dirty="0" smtClean="0"/>
              <a:t>Category 3</a:t>
            </a:r>
            <a:r>
              <a:rPr lang="en-US" sz="2800" dirty="0" smtClean="0"/>
              <a:t>: A condition where the theoretical or proven risks usually outweighs the advantages of using the method</a:t>
            </a:r>
          </a:p>
          <a:p>
            <a:pPr marL="609600" indent="-609600" eaLnBrk="1" hangingPunct="1">
              <a:lnSpc>
                <a:spcPct val="90000"/>
              </a:lnSpc>
              <a:buNone/>
            </a:pPr>
            <a:r>
              <a:rPr lang="en-US" sz="2800" b="1" dirty="0" smtClean="0"/>
              <a:t>Category 4</a:t>
            </a:r>
            <a:r>
              <a:rPr lang="en-US" sz="2800" dirty="0" smtClean="0"/>
              <a:t>: A condition that presents an unacceptable health risk if the contraceptive method</a:t>
            </a:r>
          </a:p>
          <a:p>
            <a:pPr marL="609600" indent="-609600" eaLnBrk="1" hangingPunct="1">
              <a:lnSpc>
                <a:spcPct val="90000"/>
              </a:lnSpc>
              <a:buNone/>
            </a:pPr>
            <a:endParaRPr lang="en-US" sz="2800" dirty="0" smtClean="0"/>
          </a:p>
        </p:txBody>
      </p:sp>
    </p:spTree>
    <p:extLst>
      <p:ext uri="{BB962C8B-B14F-4D97-AF65-F5344CB8AC3E}">
        <p14:creationId xmlns:p14="http://schemas.microsoft.com/office/powerpoint/2010/main" val="1842885046"/>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Rectangle 5"/>
          <p:cNvSpPr>
            <a:spLocks noGrp="1" noChangeArrowheads="1"/>
          </p:cNvSpPr>
          <p:nvPr>
            <p:ph type="title"/>
          </p:nvPr>
        </p:nvSpPr>
        <p:spPr bwMode="auto">
          <a:xfrm>
            <a:off x="457200" y="274638"/>
            <a:ext cx="8229600" cy="1325562"/>
          </a:xfrm>
          <a:noFill/>
          <a:ln>
            <a:miter lim="800000"/>
            <a:headEnd/>
            <a:tailEnd/>
          </a:ln>
        </p:spPr>
        <p:txBody>
          <a:bodyPr vert="horz" wrap="square" lIns="91440" tIns="45720" rIns="91440" bIns="45720" numCol="1" anchor="t" anchorCtr="0" compatLnSpc="1">
            <a:prstTxWarp prst="textNoShape">
              <a:avLst/>
            </a:prstTxWarp>
            <a:normAutofit/>
          </a:bodyPr>
          <a:lstStyle/>
          <a:p>
            <a:r>
              <a:rPr lang="en-US" sz="3600" b="1" dirty="0" smtClean="0">
                <a:solidFill>
                  <a:schemeClr val="bg1"/>
                </a:solidFill>
              </a:rPr>
              <a:t>WHO Medical Eligibility Criteria Classification Categories</a:t>
            </a:r>
            <a:endParaRPr lang="en-US" sz="3600" b="1" dirty="0">
              <a:solidFill>
                <a:schemeClr val="bg1"/>
              </a:solidFill>
            </a:endParaRPr>
          </a:p>
        </p:txBody>
      </p:sp>
      <p:graphicFrame>
        <p:nvGraphicFramePr>
          <p:cNvPr id="12328" name="Group 40"/>
          <p:cNvGraphicFramePr>
            <a:graphicFrameLocks noGrp="1"/>
          </p:cNvGraphicFramePr>
          <p:nvPr>
            <p:extLst>
              <p:ext uri="{D42A27DB-BD31-4B8C-83A1-F6EECF244321}">
                <p14:modId xmlns:p14="http://schemas.microsoft.com/office/powerpoint/2010/main" val="2241899601"/>
              </p:ext>
            </p:extLst>
          </p:nvPr>
        </p:nvGraphicFramePr>
        <p:xfrm>
          <a:off x="179512" y="1700808"/>
          <a:ext cx="8596064" cy="4864968"/>
        </p:xfrm>
        <a:graphic>
          <a:graphicData uri="http://schemas.openxmlformats.org/drawingml/2006/table">
            <a:tbl>
              <a:tblPr/>
              <a:tblGrid>
                <a:gridCol w="2222402">
                  <a:extLst>
                    <a:ext uri="{9D8B030D-6E8A-4147-A177-3AD203B41FA5}">
                      <a16:colId xmlns:a16="http://schemas.microsoft.com/office/drawing/2014/main" val="20000"/>
                    </a:ext>
                  </a:extLst>
                </a:gridCol>
                <a:gridCol w="3480822">
                  <a:extLst>
                    <a:ext uri="{9D8B030D-6E8A-4147-A177-3AD203B41FA5}">
                      <a16:colId xmlns:a16="http://schemas.microsoft.com/office/drawing/2014/main" val="20001"/>
                    </a:ext>
                  </a:extLst>
                </a:gridCol>
                <a:gridCol w="2892840">
                  <a:extLst>
                    <a:ext uri="{9D8B030D-6E8A-4147-A177-3AD203B41FA5}">
                      <a16:colId xmlns:a16="http://schemas.microsoft.com/office/drawing/2014/main" val="20002"/>
                    </a:ext>
                  </a:extLst>
                </a:gridCol>
              </a:tblGrid>
              <a:tr h="8632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Classification</a:t>
                      </a:r>
                    </a:p>
                  </a:txBody>
                  <a:tcPr anchor="ctr" horzOverflow="overflow">
                    <a:lnL w="12700" cap="flat" cmpd="sng" algn="ctr">
                      <a:solidFill>
                        <a:srgbClr val="00172E"/>
                      </a:solidFill>
                      <a:prstDash val="solid"/>
                      <a:round/>
                      <a:headEnd type="none" w="med" len="med"/>
                      <a:tailEnd type="none" w="med" len="med"/>
                    </a:lnL>
                    <a:lnR w="12700" cap="flat" cmpd="sng" algn="ctr">
                      <a:solidFill>
                        <a:srgbClr val="00172E"/>
                      </a:solidFill>
                      <a:prstDash val="solid"/>
                      <a:round/>
                      <a:headEnd type="none" w="med" len="med"/>
                      <a:tailEnd type="none" w="med" len="med"/>
                    </a:lnR>
                    <a:lnT w="12700" cap="flat" cmpd="sng" algn="ctr">
                      <a:solidFill>
                        <a:srgbClr val="00172E"/>
                      </a:solidFill>
                      <a:prstDash val="solid"/>
                      <a:round/>
                      <a:headEnd type="none" w="med" len="med"/>
                      <a:tailEnd type="none" w="med" len="med"/>
                    </a:lnT>
                    <a:lnB w="12700" cap="flat" cmpd="sng" algn="ctr">
                      <a:solidFill>
                        <a:srgbClr val="00172E"/>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With clinical</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 judgment</a:t>
                      </a:r>
                    </a:p>
                  </a:txBody>
                  <a:tcPr anchor="ctr" horzOverflow="overflow">
                    <a:lnL w="12700" cap="flat" cmpd="sng" algn="ctr">
                      <a:solidFill>
                        <a:srgbClr val="00172E"/>
                      </a:solidFill>
                      <a:prstDash val="solid"/>
                      <a:round/>
                      <a:headEnd type="none" w="med" len="med"/>
                      <a:tailEnd type="none" w="med" len="med"/>
                    </a:lnL>
                    <a:lnR w="12700" cap="flat" cmpd="sng" algn="ctr">
                      <a:solidFill>
                        <a:srgbClr val="00172E"/>
                      </a:solidFill>
                      <a:prstDash val="solid"/>
                      <a:round/>
                      <a:headEnd type="none" w="med" len="med"/>
                      <a:tailEnd type="none" w="med" len="med"/>
                    </a:lnR>
                    <a:lnT w="12700" cap="flat" cmpd="sng" algn="ctr">
                      <a:solidFill>
                        <a:srgbClr val="00172E"/>
                      </a:solidFill>
                      <a:prstDash val="solid"/>
                      <a:round/>
                      <a:headEnd type="none" w="med" len="med"/>
                      <a:tailEnd type="none" w="med" len="med"/>
                    </a:lnT>
                    <a:lnB w="12700" cap="flat" cmpd="sng" algn="ctr">
                      <a:solidFill>
                        <a:srgbClr val="00172E"/>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With limited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clinical judgment</a:t>
                      </a:r>
                    </a:p>
                  </a:txBody>
                  <a:tcPr anchor="ctr" horzOverflow="overflow">
                    <a:lnL w="12700" cap="flat" cmpd="sng" algn="ctr">
                      <a:solidFill>
                        <a:srgbClr val="00172E"/>
                      </a:solidFill>
                      <a:prstDash val="solid"/>
                      <a:round/>
                      <a:headEnd type="none" w="med" len="med"/>
                      <a:tailEnd type="none" w="med" len="med"/>
                    </a:lnL>
                    <a:lnR w="12700" cap="flat" cmpd="sng" algn="ctr">
                      <a:solidFill>
                        <a:srgbClr val="00172E"/>
                      </a:solidFill>
                      <a:prstDash val="solid"/>
                      <a:round/>
                      <a:headEnd type="none" w="med" len="med"/>
                      <a:tailEnd type="none" w="med" len="med"/>
                    </a:lnR>
                    <a:lnT w="12700" cap="flat" cmpd="sng" algn="ctr">
                      <a:solidFill>
                        <a:srgbClr val="00172E"/>
                      </a:solidFill>
                      <a:prstDash val="solid"/>
                      <a:round/>
                      <a:headEnd type="none" w="med" len="med"/>
                      <a:tailEnd type="none" w="med" len="med"/>
                    </a:lnT>
                    <a:lnB w="12700" cap="flat" cmpd="sng" algn="ctr">
                      <a:solidFill>
                        <a:srgbClr val="00172E"/>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75089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1</a:t>
                      </a:r>
                    </a:p>
                  </a:txBody>
                  <a:tcPr anchor="ctr" horzOverflow="overflow">
                    <a:lnL w="12700" cap="flat" cmpd="sng" algn="ctr">
                      <a:solidFill>
                        <a:srgbClr val="00172E"/>
                      </a:solidFill>
                      <a:prstDash val="solid"/>
                      <a:round/>
                      <a:headEnd type="none" w="med" len="med"/>
                      <a:tailEnd type="none" w="med" len="med"/>
                    </a:lnL>
                    <a:lnR w="12700" cap="flat" cmpd="sng" algn="ctr">
                      <a:solidFill>
                        <a:srgbClr val="00172E"/>
                      </a:solidFill>
                      <a:prstDash val="solid"/>
                      <a:round/>
                      <a:headEnd type="none" w="med" len="med"/>
                      <a:tailEnd type="none" w="med" len="med"/>
                    </a:lnR>
                    <a:lnT w="12700" cap="flat" cmpd="sng" algn="ctr">
                      <a:solidFill>
                        <a:srgbClr val="00172E"/>
                      </a:solidFill>
                      <a:prstDash val="solid"/>
                      <a:round/>
                      <a:headEnd type="none" w="med" len="med"/>
                      <a:tailEnd type="none" w="med" len="med"/>
                    </a:lnT>
                    <a:lnB w="12700" cap="flat" cmpd="sng" algn="ctr">
                      <a:solidFill>
                        <a:srgbClr val="00172E"/>
                      </a:solidFill>
                      <a:prstDash val="solid"/>
                      <a:round/>
                      <a:headEnd type="none" w="med" len="med"/>
                      <a:tailEnd type="none" w="med" len="med"/>
                    </a:lnB>
                    <a:lnTlToBr>
                      <a:noFill/>
                    </a:lnTlToBr>
                    <a:lnBlToTr>
                      <a:noFill/>
                    </a:lnBlToTr>
                    <a:solidFill>
                      <a:srgbClr val="3399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Use method in any circumstances</a:t>
                      </a:r>
                    </a:p>
                  </a:txBody>
                  <a:tcPr anchor="ctr" horzOverflow="overflow">
                    <a:lnL w="12700" cap="flat" cmpd="sng" algn="ctr">
                      <a:solidFill>
                        <a:srgbClr val="00172E"/>
                      </a:solidFill>
                      <a:prstDash val="solid"/>
                      <a:round/>
                      <a:headEnd type="none" w="med" len="med"/>
                      <a:tailEnd type="none" w="med" len="med"/>
                    </a:lnL>
                    <a:lnR w="12700" cap="flat" cmpd="sng" algn="ctr">
                      <a:solidFill>
                        <a:srgbClr val="00172E"/>
                      </a:solidFill>
                      <a:prstDash val="solid"/>
                      <a:round/>
                      <a:headEnd type="none" w="med" len="med"/>
                      <a:tailEnd type="none" w="med" len="med"/>
                    </a:lnR>
                    <a:lnT w="12700" cap="flat" cmpd="sng" algn="ctr">
                      <a:solidFill>
                        <a:srgbClr val="00172E"/>
                      </a:solidFill>
                      <a:prstDash val="solid"/>
                      <a:round/>
                      <a:headEnd type="none" w="med" len="med"/>
                      <a:tailEnd type="none" w="med" len="med"/>
                    </a:lnT>
                    <a:lnB w="12700" cap="flat" cmpd="sng" algn="ctr">
                      <a:solidFill>
                        <a:srgbClr val="00172E"/>
                      </a:solidFill>
                      <a:prstDash val="solid"/>
                      <a:round/>
                      <a:headEnd type="none" w="med" len="med"/>
                      <a:tailEnd type="none" w="med" len="med"/>
                    </a:lnB>
                    <a:lnTlToBr>
                      <a:noFill/>
                    </a:lnTlToBr>
                    <a:lnBlToTr>
                      <a:noFill/>
                    </a:lnBlToTr>
                    <a:solidFill>
                      <a:srgbClr val="3399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Yes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 Use the method</a:t>
                      </a:r>
                    </a:p>
                  </a:txBody>
                  <a:tcPr anchor="ctr" horzOverflow="overflow">
                    <a:lnL w="12700" cap="flat" cmpd="sng" algn="ctr">
                      <a:solidFill>
                        <a:srgbClr val="00172E"/>
                      </a:solidFill>
                      <a:prstDash val="solid"/>
                      <a:round/>
                      <a:headEnd type="none" w="med" len="med"/>
                      <a:tailEnd type="none" w="med" len="med"/>
                    </a:lnL>
                    <a:lnR w="12700" cap="flat" cmpd="sng" algn="ctr">
                      <a:solidFill>
                        <a:srgbClr val="00172E"/>
                      </a:solidFill>
                      <a:prstDash val="solid"/>
                      <a:round/>
                      <a:headEnd type="none" w="med" len="med"/>
                      <a:tailEnd type="none" w="med" len="med"/>
                    </a:lnR>
                    <a:lnT w="12700" cap="flat" cmpd="sng" algn="ctr">
                      <a:solidFill>
                        <a:srgbClr val="00172E"/>
                      </a:solidFill>
                      <a:prstDash val="solid"/>
                      <a:round/>
                      <a:headEnd type="none" w="med" len="med"/>
                      <a:tailEnd type="none" w="med" len="med"/>
                    </a:lnT>
                    <a:lnB w="12700" cap="flat" cmpd="sng" algn="ctr">
                      <a:solidFill>
                        <a:srgbClr val="00172E"/>
                      </a:solidFill>
                      <a:prstDash val="solid"/>
                      <a:round/>
                      <a:headEnd type="none" w="med" len="med"/>
                      <a:tailEnd type="none" w="med" len="med"/>
                    </a:lnB>
                    <a:lnTlToBr>
                      <a:noFill/>
                    </a:lnTlToBr>
                    <a:lnBlToTr>
                      <a:noFill/>
                    </a:lnBlToTr>
                    <a:solidFill>
                      <a:srgbClr val="339966"/>
                    </a:solidFill>
                  </a:tcPr>
                </a:tc>
                <a:extLst>
                  <a:ext uri="{0D108BD9-81ED-4DB2-BD59-A6C34878D82A}">
                    <a16:rowId xmlns:a16="http://schemas.microsoft.com/office/drawing/2014/main" val="10001"/>
                  </a:ext>
                </a:extLst>
              </a:tr>
              <a:tr h="105738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2</a:t>
                      </a:r>
                    </a:p>
                  </a:txBody>
                  <a:tcPr anchor="ctr" horzOverflow="overflow">
                    <a:lnL w="12700" cap="flat" cmpd="sng" algn="ctr">
                      <a:solidFill>
                        <a:srgbClr val="00172E"/>
                      </a:solidFill>
                      <a:prstDash val="solid"/>
                      <a:round/>
                      <a:headEnd type="none" w="med" len="med"/>
                      <a:tailEnd type="none" w="med" len="med"/>
                    </a:lnL>
                    <a:lnR w="12700" cap="flat" cmpd="sng" algn="ctr">
                      <a:solidFill>
                        <a:srgbClr val="00172E"/>
                      </a:solidFill>
                      <a:prstDash val="solid"/>
                      <a:round/>
                      <a:headEnd type="none" w="med" len="med"/>
                      <a:tailEnd type="none" w="med" len="med"/>
                    </a:lnR>
                    <a:lnT w="12700" cap="flat" cmpd="sng" algn="ctr">
                      <a:solidFill>
                        <a:srgbClr val="00172E"/>
                      </a:solidFill>
                      <a:prstDash val="solid"/>
                      <a:round/>
                      <a:headEnd type="none" w="med" len="med"/>
                      <a:tailEnd type="none" w="med" len="med"/>
                    </a:lnT>
                    <a:lnB w="12700" cap="flat" cmpd="sng" algn="ctr">
                      <a:solidFill>
                        <a:srgbClr val="00172E"/>
                      </a:solidFill>
                      <a:prstDash val="solid"/>
                      <a:round/>
                      <a:headEnd type="none" w="med" len="med"/>
                      <a:tailEnd type="none" w="med" len="med"/>
                    </a:lnB>
                    <a:lnTlToBr>
                      <a:noFill/>
                    </a:lnTlToBr>
                    <a:lnBlToTr>
                      <a:noFill/>
                    </a:lnBlToTr>
                    <a:solidFill>
                      <a:srgbClr val="99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Generally use: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advantages outweigh risks</a:t>
                      </a:r>
                    </a:p>
                  </a:txBody>
                  <a:tcPr anchor="ctr" horzOverflow="overflow">
                    <a:lnL w="12700" cap="flat" cmpd="sng" algn="ctr">
                      <a:solidFill>
                        <a:srgbClr val="00172E"/>
                      </a:solidFill>
                      <a:prstDash val="solid"/>
                      <a:round/>
                      <a:headEnd type="none" w="med" len="med"/>
                      <a:tailEnd type="none" w="med" len="med"/>
                    </a:lnL>
                    <a:lnR w="12700" cap="flat" cmpd="sng" algn="ctr">
                      <a:solidFill>
                        <a:srgbClr val="00172E"/>
                      </a:solidFill>
                      <a:prstDash val="solid"/>
                      <a:round/>
                      <a:headEnd type="none" w="med" len="med"/>
                      <a:tailEnd type="none" w="med" len="med"/>
                    </a:lnR>
                    <a:lnT w="12700" cap="flat" cmpd="sng" algn="ctr">
                      <a:solidFill>
                        <a:srgbClr val="00172E"/>
                      </a:solidFill>
                      <a:prstDash val="solid"/>
                      <a:round/>
                      <a:headEnd type="none" w="med" len="med"/>
                      <a:tailEnd type="none" w="med" len="med"/>
                    </a:lnT>
                    <a:lnB w="12700" cap="flat" cmpd="sng" algn="ctr">
                      <a:solidFill>
                        <a:srgbClr val="00172E"/>
                      </a:solidFill>
                      <a:prstDash val="solid"/>
                      <a:round/>
                      <a:headEnd type="none" w="med" len="med"/>
                      <a:tailEnd type="none" w="med" len="med"/>
                    </a:lnB>
                    <a:lnTlToBr>
                      <a:noFill/>
                    </a:lnTlToBr>
                    <a:lnBlToTr>
                      <a:noFill/>
                    </a:lnBlToTr>
                    <a:solidFill>
                      <a:srgbClr val="99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Yes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Use the method</a:t>
                      </a:r>
                    </a:p>
                  </a:txBody>
                  <a:tcPr anchor="ctr" horzOverflow="overflow">
                    <a:lnL w="12700" cap="flat" cmpd="sng" algn="ctr">
                      <a:solidFill>
                        <a:srgbClr val="00172E"/>
                      </a:solidFill>
                      <a:prstDash val="solid"/>
                      <a:round/>
                      <a:headEnd type="none" w="med" len="med"/>
                      <a:tailEnd type="none" w="med" len="med"/>
                    </a:lnL>
                    <a:lnR w="12700" cap="flat" cmpd="sng" algn="ctr">
                      <a:solidFill>
                        <a:srgbClr val="00172E"/>
                      </a:solidFill>
                      <a:prstDash val="solid"/>
                      <a:round/>
                      <a:headEnd type="none" w="med" len="med"/>
                      <a:tailEnd type="none" w="med" len="med"/>
                    </a:lnR>
                    <a:lnT w="12700" cap="flat" cmpd="sng" algn="ctr">
                      <a:solidFill>
                        <a:srgbClr val="00172E"/>
                      </a:solidFill>
                      <a:prstDash val="solid"/>
                      <a:round/>
                      <a:headEnd type="none" w="med" len="med"/>
                      <a:tailEnd type="none" w="med" len="med"/>
                    </a:lnT>
                    <a:lnB w="12700" cap="flat" cmpd="sng" algn="ctr">
                      <a:solidFill>
                        <a:srgbClr val="00172E"/>
                      </a:solidFill>
                      <a:prstDash val="solid"/>
                      <a:round/>
                      <a:headEnd type="none" w="med" len="med"/>
                      <a:tailEnd type="none" w="med" len="med"/>
                    </a:lnB>
                    <a:lnTlToBr>
                      <a:noFill/>
                    </a:lnTlToBr>
                    <a:lnBlToTr>
                      <a:noFill/>
                    </a:lnBlToTr>
                    <a:solidFill>
                      <a:srgbClr val="339966"/>
                    </a:solidFill>
                  </a:tcPr>
                </a:tc>
                <a:extLst>
                  <a:ext uri="{0D108BD9-81ED-4DB2-BD59-A6C34878D82A}">
                    <a16:rowId xmlns:a16="http://schemas.microsoft.com/office/drawing/2014/main" val="10002"/>
                  </a:ext>
                </a:extLst>
              </a:tr>
              <a:tr h="105738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3</a:t>
                      </a:r>
                    </a:p>
                  </a:txBody>
                  <a:tcPr anchor="ctr" horzOverflow="overflow">
                    <a:lnL w="12700" cap="flat" cmpd="sng" algn="ctr">
                      <a:solidFill>
                        <a:srgbClr val="00172E"/>
                      </a:solidFill>
                      <a:prstDash val="solid"/>
                      <a:round/>
                      <a:headEnd type="none" w="med" len="med"/>
                      <a:tailEnd type="none" w="med" len="med"/>
                    </a:lnL>
                    <a:lnR w="12700" cap="flat" cmpd="sng" algn="ctr">
                      <a:solidFill>
                        <a:srgbClr val="00172E"/>
                      </a:solidFill>
                      <a:prstDash val="solid"/>
                      <a:round/>
                      <a:headEnd type="none" w="med" len="med"/>
                      <a:tailEnd type="none" w="med" len="med"/>
                    </a:lnR>
                    <a:lnT w="12700" cap="flat" cmpd="sng" algn="ctr">
                      <a:solidFill>
                        <a:srgbClr val="00172E"/>
                      </a:solidFill>
                      <a:prstDash val="solid"/>
                      <a:round/>
                      <a:headEnd type="none" w="med" len="med"/>
                      <a:tailEnd type="none" w="med" len="med"/>
                    </a:lnT>
                    <a:lnB w="12700" cap="flat" cmpd="sng" algn="ctr">
                      <a:solidFill>
                        <a:srgbClr val="00172E"/>
                      </a:solidFill>
                      <a:prstDash val="solid"/>
                      <a:round/>
                      <a:headEnd type="none" w="med" len="med"/>
                      <a:tailEnd type="none" w="med" len="med"/>
                    </a:lnB>
                    <a:lnTlToBr>
                      <a:noFill/>
                    </a:lnTlToBr>
                    <a:lnBlToTr>
                      <a:noFill/>
                    </a:lnBlToTr>
                    <a:solidFill>
                      <a:srgbClr val="FF7C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Generally </a:t>
                      </a:r>
                      <a:r>
                        <a:rPr kumimoji="0" lang="en-US" sz="1600" b="1" i="0" u="sng" strike="noStrike" cap="none" normalizeH="0" baseline="0" dirty="0" smtClean="0">
                          <a:ln>
                            <a:noFill/>
                          </a:ln>
                          <a:solidFill>
                            <a:schemeClr val="tx1"/>
                          </a:solidFill>
                          <a:effectLst/>
                          <a:latin typeface="Arial" charset="0"/>
                        </a:rPr>
                        <a:t>do not</a:t>
                      </a:r>
                      <a:r>
                        <a:rPr kumimoji="0" lang="en-US" sz="1600" b="1" i="0" u="none" strike="noStrike" cap="none" normalizeH="0" baseline="0" dirty="0" smtClean="0">
                          <a:ln>
                            <a:noFill/>
                          </a:ln>
                          <a:solidFill>
                            <a:schemeClr val="tx1"/>
                          </a:solidFill>
                          <a:effectLst/>
                          <a:latin typeface="Arial" charset="0"/>
                        </a:rPr>
                        <a:t> use: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risks outweigh advantages</a:t>
                      </a:r>
                    </a:p>
                  </a:txBody>
                  <a:tcPr anchor="ctr" horzOverflow="overflow">
                    <a:lnL w="12700" cap="flat" cmpd="sng" algn="ctr">
                      <a:solidFill>
                        <a:srgbClr val="00172E"/>
                      </a:solidFill>
                      <a:prstDash val="solid"/>
                      <a:round/>
                      <a:headEnd type="none" w="med" len="med"/>
                      <a:tailEnd type="none" w="med" len="med"/>
                    </a:lnL>
                    <a:lnR w="12700" cap="flat" cmpd="sng" algn="ctr">
                      <a:solidFill>
                        <a:srgbClr val="00172E"/>
                      </a:solidFill>
                      <a:prstDash val="solid"/>
                      <a:round/>
                      <a:headEnd type="none" w="med" len="med"/>
                      <a:tailEnd type="none" w="med" len="med"/>
                    </a:lnR>
                    <a:lnT w="12700" cap="flat" cmpd="sng" algn="ctr">
                      <a:solidFill>
                        <a:srgbClr val="00172E"/>
                      </a:solidFill>
                      <a:prstDash val="solid"/>
                      <a:round/>
                      <a:headEnd type="none" w="med" len="med"/>
                      <a:tailEnd type="none" w="med" len="med"/>
                    </a:lnT>
                    <a:lnB w="12700" cap="flat" cmpd="sng" algn="ctr">
                      <a:solidFill>
                        <a:srgbClr val="00172E"/>
                      </a:solidFill>
                      <a:prstDash val="solid"/>
                      <a:round/>
                      <a:headEnd type="none" w="med" len="med"/>
                      <a:tailEnd type="none" w="med" len="med"/>
                    </a:lnB>
                    <a:lnTlToBr>
                      <a:noFill/>
                    </a:lnTlToBr>
                    <a:lnBlToTr>
                      <a:noFill/>
                    </a:lnBlToTr>
                    <a:solidFill>
                      <a:srgbClr val="FF7C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No</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Do not use the method</a:t>
                      </a:r>
                    </a:p>
                  </a:txBody>
                  <a:tcPr anchor="ctr" horzOverflow="overflow">
                    <a:lnL w="12700" cap="flat" cmpd="sng" algn="ctr">
                      <a:solidFill>
                        <a:srgbClr val="00172E"/>
                      </a:solidFill>
                      <a:prstDash val="solid"/>
                      <a:round/>
                      <a:headEnd type="none" w="med" len="med"/>
                      <a:tailEnd type="none" w="med" len="med"/>
                    </a:lnL>
                    <a:lnR w="12700" cap="flat" cmpd="sng" algn="ctr">
                      <a:solidFill>
                        <a:srgbClr val="00172E"/>
                      </a:solidFill>
                      <a:prstDash val="solid"/>
                      <a:round/>
                      <a:headEnd type="none" w="med" len="med"/>
                      <a:tailEnd type="none" w="med" len="med"/>
                    </a:lnR>
                    <a:lnT w="12700" cap="flat" cmpd="sng" algn="ctr">
                      <a:solidFill>
                        <a:srgbClr val="00172E"/>
                      </a:solidFill>
                      <a:prstDash val="solid"/>
                      <a:round/>
                      <a:headEnd type="none" w="med" len="med"/>
                      <a:tailEnd type="none" w="med" len="med"/>
                    </a:lnT>
                    <a:lnB w="12700" cap="flat" cmpd="sng" algn="ctr">
                      <a:solidFill>
                        <a:srgbClr val="00172E"/>
                      </a:solidFill>
                      <a:prstDash val="solid"/>
                      <a:round/>
                      <a:headEnd type="none" w="med" len="med"/>
                      <a:tailEnd type="none" w="med" len="med"/>
                    </a:lnB>
                    <a:lnTlToBr>
                      <a:noFill/>
                    </a:lnTlToBr>
                    <a:lnBlToTr>
                      <a:noFill/>
                    </a:lnBlToTr>
                    <a:solidFill>
                      <a:srgbClr val="E40000"/>
                    </a:solidFill>
                  </a:tcPr>
                </a:tc>
                <a:extLst>
                  <a:ext uri="{0D108BD9-81ED-4DB2-BD59-A6C34878D82A}">
                    <a16:rowId xmlns:a16="http://schemas.microsoft.com/office/drawing/2014/main" val="10003"/>
                  </a:ext>
                </a:extLst>
              </a:tr>
              <a:tr h="113602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4</a:t>
                      </a:r>
                    </a:p>
                  </a:txBody>
                  <a:tcPr anchor="ctr" horzOverflow="overflow">
                    <a:lnL w="12700" cap="flat" cmpd="sng" algn="ctr">
                      <a:solidFill>
                        <a:srgbClr val="00172E"/>
                      </a:solidFill>
                      <a:prstDash val="solid"/>
                      <a:round/>
                      <a:headEnd type="none" w="med" len="med"/>
                      <a:tailEnd type="none" w="med" len="med"/>
                    </a:lnL>
                    <a:lnR w="12700" cap="flat" cmpd="sng" algn="ctr">
                      <a:solidFill>
                        <a:srgbClr val="00172E"/>
                      </a:solidFill>
                      <a:prstDash val="solid"/>
                      <a:round/>
                      <a:headEnd type="none" w="med" len="med"/>
                      <a:tailEnd type="none" w="med" len="med"/>
                    </a:lnR>
                    <a:lnT w="12700" cap="flat" cmpd="sng" algn="ctr">
                      <a:solidFill>
                        <a:srgbClr val="00172E"/>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Method not to be used</a:t>
                      </a:r>
                    </a:p>
                  </a:txBody>
                  <a:tcPr anchor="ctr" horzOverflow="overflow">
                    <a:lnL w="12700" cap="flat" cmpd="sng" algn="ctr">
                      <a:solidFill>
                        <a:srgbClr val="00172E"/>
                      </a:solidFill>
                      <a:prstDash val="solid"/>
                      <a:round/>
                      <a:headEnd type="none" w="med" len="med"/>
                      <a:tailEnd type="none" w="med" len="med"/>
                    </a:lnL>
                    <a:lnR w="12700" cap="flat" cmpd="sng" algn="ctr">
                      <a:solidFill>
                        <a:srgbClr val="00172E"/>
                      </a:solidFill>
                      <a:prstDash val="solid"/>
                      <a:round/>
                      <a:headEnd type="none" w="med" len="med"/>
                      <a:tailEnd type="none" w="med" len="med"/>
                    </a:lnR>
                    <a:lnT w="12700" cap="flat" cmpd="sng" algn="ctr">
                      <a:solidFill>
                        <a:srgbClr val="00172E"/>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No</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Do not use the method</a:t>
                      </a:r>
                    </a:p>
                  </a:txBody>
                  <a:tcPr anchor="ctr" horzOverflow="overflow">
                    <a:lnL w="12700" cap="flat" cmpd="sng" algn="ctr">
                      <a:solidFill>
                        <a:srgbClr val="00172E"/>
                      </a:solidFill>
                      <a:prstDash val="solid"/>
                      <a:round/>
                      <a:headEnd type="none" w="med" len="med"/>
                      <a:tailEnd type="none" w="med" len="med"/>
                    </a:lnL>
                    <a:lnR w="12700" cap="flat" cmpd="sng" algn="ctr">
                      <a:solidFill>
                        <a:srgbClr val="00172E"/>
                      </a:solidFill>
                      <a:prstDash val="solid"/>
                      <a:round/>
                      <a:headEnd type="none" w="med" len="med"/>
                      <a:tailEnd type="none" w="med" len="med"/>
                    </a:lnR>
                    <a:lnT w="12700" cap="flat" cmpd="sng" algn="ctr">
                      <a:solidFill>
                        <a:srgbClr val="00172E"/>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0000"/>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431933980"/>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normAutofit fontScale="90000"/>
          </a:bodyPr>
          <a:lstStyle/>
          <a:p>
            <a:r>
              <a:rPr lang="en-US" b="1" dirty="0">
                <a:solidFill>
                  <a:schemeClr val="bg1"/>
                </a:solidFill>
              </a:rPr>
              <a:t>WHO Classifications for Sterilization</a:t>
            </a:r>
          </a:p>
        </p:txBody>
      </p:sp>
      <p:sp>
        <p:nvSpPr>
          <p:cNvPr id="104451" name="Rectangle 3"/>
          <p:cNvSpPr>
            <a:spLocks noGrp="1" noChangeArrowheads="1"/>
          </p:cNvSpPr>
          <p:nvPr>
            <p:ph type="body" idx="1"/>
          </p:nvPr>
        </p:nvSpPr>
        <p:spPr/>
        <p:txBody>
          <a:bodyPr/>
          <a:lstStyle/>
          <a:p>
            <a:r>
              <a:rPr lang="en-US" dirty="0"/>
              <a:t>A 	</a:t>
            </a:r>
            <a:r>
              <a:rPr lang="en-US" dirty="0" smtClean="0"/>
              <a:t>= Accept</a:t>
            </a:r>
            <a:r>
              <a:rPr lang="en-US" dirty="0"/>
              <a:t>	</a:t>
            </a:r>
          </a:p>
          <a:p>
            <a:endParaRPr lang="en-US" dirty="0"/>
          </a:p>
          <a:p>
            <a:r>
              <a:rPr lang="en-US" dirty="0"/>
              <a:t>C 	</a:t>
            </a:r>
            <a:r>
              <a:rPr lang="en-US" dirty="0" smtClean="0"/>
              <a:t>= Caution </a:t>
            </a:r>
            <a:endParaRPr lang="en-US" dirty="0"/>
          </a:p>
          <a:p>
            <a:endParaRPr lang="en-US" dirty="0"/>
          </a:p>
          <a:p>
            <a:r>
              <a:rPr lang="en-US" dirty="0"/>
              <a:t>D 	</a:t>
            </a:r>
            <a:r>
              <a:rPr lang="en-US" dirty="0" smtClean="0"/>
              <a:t>= Delay </a:t>
            </a:r>
            <a:endParaRPr lang="en-US" dirty="0"/>
          </a:p>
          <a:p>
            <a:endParaRPr lang="en-US" dirty="0"/>
          </a:p>
          <a:p>
            <a:r>
              <a:rPr lang="en-US" dirty="0"/>
              <a:t>S 	</a:t>
            </a:r>
            <a:r>
              <a:rPr lang="en-US" dirty="0" smtClean="0"/>
              <a:t>= Special</a:t>
            </a:r>
            <a:r>
              <a:rPr lang="en-US" dirty="0"/>
              <a:t>	</a:t>
            </a:r>
          </a:p>
          <a:p>
            <a:endParaRPr lang="en-US" dirty="0"/>
          </a:p>
        </p:txBody>
      </p:sp>
    </p:spTree>
    <p:extLst>
      <p:ext uri="{BB962C8B-B14F-4D97-AF65-F5344CB8AC3E}">
        <p14:creationId xmlns:p14="http://schemas.microsoft.com/office/powerpoint/2010/main" val="1375050841"/>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normAutofit fontScale="90000"/>
          </a:bodyPr>
          <a:lstStyle/>
          <a:p>
            <a:r>
              <a:rPr lang="en-US" b="1" dirty="0">
                <a:solidFill>
                  <a:schemeClr val="bg1"/>
                </a:solidFill>
              </a:rPr>
              <a:t>WHO Classifications for Sterilization</a:t>
            </a:r>
          </a:p>
        </p:txBody>
      </p:sp>
      <p:sp>
        <p:nvSpPr>
          <p:cNvPr id="104451" name="Rectangle 3"/>
          <p:cNvSpPr>
            <a:spLocks noGrp="1" noChangeArrowheads="1"/>
          </p:cNvSpPr>
          <p:nvPr>
            <p:ph type="body" idx="1"/>
          </p:nvPr>
        </p:nvSpPr>
        <p:spPr>
          <a:xfrm>
            <a:off x="2915816" y="1124744"/>
            <a:ext cx="3538736" cy="4525963"/>
          </a:xfrm>
        </p:spPr>
        <p:txBody>
          <a:bodyPr/>
          <a:lstStyle/>
          <a:p>
            <a:pPr marL="0" indent="0">
              <a:buNone/>
            </a:pPr>
            <a:r>
              <a:rPr lang="en-US" dirty="0"/>
              <a:t>A 	</a:t>
            </a:r>
            <a:r>
              <a:rPr lang="en-US" dirty="0" smtClean="0"/>
              <a:t>= Accept</a:t>
            </a:r>
            <a:r>
              <a:rPr lang="en-US" dirty="0"/>
              <a:t>	</a:t>
            </a:r>
          </a:p>
          <a:p>
            <a:endParaRPr lang="en-US" dirty="0"/>
          </a:p>
          <a:p>
            <a:pPr marL="0" indent="0">
              <a:buNone/>
            </a:pPr>
            <a:r>
              <a:rPr lang="en-US" dirty="0"/>
              <a:t>C 	</a:t>
            </a:r>
            <a:r>
              <a:rPr lang="en-US" dirty="0" smtClean="0"/>
              <a:t>= Caution </a:t>
            </a:r>
            <a:endParaRPr lang="en-US" dirty="0"/>
          </a:p>
          <a:p>
            <a:endParaRPr lang="en-US" dirty="0"/>
          </a:p>
          <a:p>
            <a:pPr marL="0" indent="0">
              <a:buNone/>
            </a:pPr>
            <a:r>
              <a:rPr lang="en-US" dirty="0"/>
              <a:t>D 	</a:t>
            </a:r>
            <a:r>
              <a:rPr lang="en-US" dirty="0" smtClean="0"/>
              <a:t>= Delay </a:t>
            </a:r>
            <a:endParaRPr lang="en-US" dirty="0"/>
          </a:p>
          <a:p>
            <a:endParaRPr lang="en-US" dirty="0"/>
          </a:p>
          <a:p>
            <a:pPr marL="0" indent="0">
              <a:buNone/>
            </a:pPr>
            <a:r>
              <a:rPr lang="en-US" dirty="0"/>
              <a:t>S 	</a:t>
            </a:r>
            <a:r>
              <a:rPr lang="en-US" dirty="0" smtClean="0"/>
              <a:t>= Special</a:t>
            </a:r>
            <a:r>
              <a:rPr lang="en-US" dirty="0"/>
              <a:t>	</a:t>
            </a:r>
          </a:p>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5978182"/>
            <a:ext cx="676992" cy="756335"/>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25903687"/>
      </p:ext>
    </p:extLst>
  </p:cSld>
  <p:clrMapOvr>
    <a:masterClrMapping/>
  </p:clrMapOvr>
  <p:transition/>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800" b="1" dirty="0" smtClean="0">
                <a:solidFill>
                  <a:schemeClr val="bg1"/>
                </a:solidFill>
              </a:rPr>
              <a:t>MEC Wheel</a:t>
            </a:r>
            <a:endParaRPr lang="en-GB" sz="4800" b="1" dirty="0">
              <a:solidFill>
                <a:schemeClr val="bg1"/>
              </a:solidFill>
            </a:endParaRPr>
          </a:p>
        </p:txBody>
      </p:sp>
      <p:pic>
        <p:nvPicPr>
          <p:cNvPr id="4" name="Picture 3"/>
          <p:cNvPicPr>
            <a:picLocks noChangeAspect="1"/>
          </p:cNvPicPr>
          <p:nvPr/>
        </p:nvPicPr>
        <p:blipFill>
          <a:blip r:embed="rId2"/>
          <a:stretch>
            <a:fillRect/>
          </a:stretch>
        </p:blipFill>
        <p:spPr>
          <a:xfrm>
            <a:off x="2123728" y="1745070"/>
            <a:ext cx="4857464" cy="5112930"/>
          </a:xfrm>
          <a:prstGeom prst="rect">
            <a:avLst/>
          </a:prstGeom>
        </p:spPr>
      </p:pic>
    </p:spTree>
    <p:extLst>
      <p:ext uri="{BB962C8B-B14F-4D97-AF65-F5344CB8AC3E}">
        <p14:creationId xmlns:p14="http://schemas.microsoft.com/office/powerpoint/2010/main" val="3817223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800" b="1" dirty="0" smtClean="0">
                <a:solidFill>
                  <a:schemeClr val="bg1"/>
                </a:solidFill>
              </a:rPr>
              <a:t>MEC Wheel</a:t>
            </a:r>
            <a:endParaRPr lang="en-GB" sz="4800" b="1" dirty="0">
              <a:solidFill>
                <a:schemeClr val="bg1"/>
              </a:solidFill>
            </a:endParaRPr>
          </a:p>
        </p:txBody>
      </p:sp>
      <p:pic>
        <p:nvPicPr>
          <p:cNvPr id="1026" name="Picture 2" descr="Image result for MEC Criteria Whee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3688" y="548680"/>
            <a:ext cx="5688632" cy="564844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643960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2060848"/>
            <a:ext cx="9144000" cy="1800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194" name="Title 1"/>
          <p:cNvSpPr>
            <a:spLocks noGrp="1"/>
          </p:cNvSpPr>
          <p:nvPr>
            <p:ph type="ctrTitle"/>
          </p:nvPr>
        </p:nvSpPr>
        <p:spPr>
          <a:xfrm>
            <a:off x="827584" y="2204864"/>
            <a:ext cx="7772400" cy="1470025"/>
          </a:xfrm>
        </p:spPr>
        <p:txBody>
          <a:bodyPr>
            <a:normAutofit fontScale="90000"/>
          </a:bodyPr>
          <a:lstStyle/>
          <a:p>
            <a:pPr eaLnBrk="1" hangingPunct="1"/>
            <a:r>
              <a:rPr lang="en-GB" sz="5400" b="1" i="1" dirty="0" smtClean="0">
                <a:solidFill>
                  <a:schemeClr val="tx1"/>
                </a:solidFill>
                <a:effectLst>
                  <a:outerShdw blurRad="38100" dist="38100" dir="2700000" algn="tl">
                    <a:srgbClr val="000000">
                      <a:alpha val="43137"/>
                    </a:srgbClr>
                  </a:outerShdw>
                </a:effectLst>
                <a:latin typeface="Tekton Pro Cond" pitchFamily="34" charset="0"/>
              </a:rPr>
              <a:t>Combined Oral Contraceptives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6120" y="3645024"/>
            <a:ext cx="5171759" cy="2706310"/>
          </a:xfrm>
          <a:prstGeom prst="rect">
            <a:avLst/>
          </a:prstGeom>
        </p:spPr>
      </p:pic>
    </p:spTree>
    <p:extLst>
      <p:ext uri="{BB962C8B-B14F-4D97-AF65-F5344CB8AC3E}">
        <p14:creationId xmlns:p14="http://schemas.microsoft.com/office/powerpoint/2010/main" val="1153254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normAutofit/>
          </a:bodyPr>
          <a:lstStyle/>
          <a:p>
            <a:pPr eaLnBrk="1" hangingPunct="1"/>
            <a:r>
              <a:rPr lang="en-GB" sz="4800" b="1" i="1" dirty="0" smtClean="0">
                <a:solidFill>
                  <a:srgbClr val="0070C0"/>
                </a:solidFill>
                <a:effectLst>
                  <a:outerShdw blurRad="38100" dist="38100" dir="2700000" algn="tl">
                    <a:srgbClr val="000000">
                      <a:alpha val="43137"/>
                    </a:srgbClr>
                  </a:outerShdw>
                </a:effectLst>
                <a:latin typeface="Tekton Pro Cond" pitchFamily="34" charset="0"/>
              </a:rPr>
              <a:t>What is it </a:t>
            </a:r>
            <a:endParaRPr lang="en-GB" sz="7200" b="1" dirty="0" smtClean="0">
              <a:solidFill>
                <a:srgbClr val="0070C0"/>
              </a:solidFill>
            </a:endParaRPr>
          </a:p>
        </p:txBody>
      </p:sp>
      <p:sp>
        <p:nvSpPr>
          <p:cNvPr id="3" name="Content Placeholder 2"/>
          <p:cNvSpPr>
            <a:spLocks noGrp="1"/>
          </p:cNvSpPr>
          <p:nvPr>
            <p:ph sz="half" idx="1"/>
          </p:nvPr>
        </p:nvSpPr>
        <p:spPr>
          <a:xfrm>
            <a:off x="683568" y="1628800"/>
            <a:ext cx="7881989" cy="1080120"/>
          </a:xfrm>
        </p:spPr>
        <p:txBody>
          <a:bodyPr rtlCol="0">
            <a:normAutofit lnSpcReduction="10000"/>
          </a:bodyPr>
          <a:lstStyle/>
          <a:p>
            <a:pPr marL="57150" indent="0" algn="just" eaLnBrk="1" fontAlgn="auto" hangingPunct="1">
              <a:lnSpc>
                <a:spcPct val="80000"/>
              </a:lnSpc>
              <a:spcAft>
                <a:spcPts val="0"/>
              </a:spcAft>
              <a:buNone/>
              <a:defRPr/>
            </a:pPr>
            <a:r>
              <a:rPr lang="en-GB" sz="2800" dirty="0" smtClean="0"/>
              <a:t>These are pills containing  oestrogen and progesterone similar to the natural hormones in a woman’s body.</a:t>
            </a:r>
            <a:endParaRPr lang="en-US" sz="2800" dirty="0" smtClean="0"/>
          </a:p>
          <a:p>
            <a:pPr marL="296863" indent="-239713" eaLnBrk="1" fontAlgn="auto" hangingPunct="1">
              <a:lnSpc>
                <a:spcPct val="80000"/>
              </a:lnSpc>
              <a:spcAft>
                <a:spcPts val="0"/>
              </a:spcAft>
              <a:buFont typeface="Arial" pitchFamily="34" charset="0"/>
              <a:buNone/>
              <a:defRPr/>
            </a:pPr>
            <a:endParaRPr lang="en-GB" sz="2800" dirty="0" smtClean="0"/>
          </a:p>
          <a:p>
            <a:pPr eaLnBrk="1" fontAlgn="auto" hangingPunct="1">
              <a:spcAft>
                <a:spcPts val="0"/>
              </a:spcAft>
              <a:defRPr/>
            </a:pPr>
            <a:endParaRPr lang="en-GB" sz="2800" dirty="0"/>
          </a:p>
        </p:txBody>
      </p:sp>
      <p:pic>
        <p:nvPicPr>
          <p:cNvPr id="10244" name="Picture 55" descr="28-DayPi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3140968"/>
            <a:ext cx="4896544" cy="252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5978182"/>
            <a:ext cx="676992" cy="756335"/>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733291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8" name="Rectangle 3"/>
          <p:cNvSpPr>
            <a:spLocks noGrp="1"/>
          </p:cNvSpPr>
          <p:nvPr>
            <p:ph type="title"/>
          </p:nvPr>
        </p:nvSpPr>
        <p:spPr/>
        <p:txBody>
          <a:bodyPr>
            <a:normAutofit/>
          </a:bodyPr>
          <a:lstStyle/>
          <a:p>
            <a:pPr eaLnBrk="1" hangingPunct="1"/>
            <a:r>
              <a:rPr lang="en-US" b="1" i="1" dirty="0" smtClean="0">
                <a:solidFill>
                  <a:srgbClr val="0070C0"/>
                </a:solidFill>
                <a:effectLst>
                  <a:outerShdw blurRad="38100" dist="38100" dir="2700000" algn="tl">
                    <a:srgbClr val="000000">
                      <a:alpha val="43137"/>
                    </a:srgbClr>
                  </a:outerShdw>
                </a:effectLst>
                <a:latin typeface="Tekton Pro Cond" pitchFamily="34" charset="0"/>
              </a:rPr>
              <a:t>How Combined Pill works</a:t>
            </a:r>
          </a:p>
        </p:txBody>
      </p:sp>
      <p:pic>
        <p:nvPicPr>
          <p:cNvPr id="11267" name="Picture 2" descr="WomanInjectableME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2100" y="1662113"/>
            <a:ext cx="2311400" cy="459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Text Box 4"/>
          <p:cNvSpPr txBox="1">
            <a:spLocks noChangeArrowheads="1"/>
          </p:cNvSpPr>
          <p:nvPr/>
        </p:nvSpPr>
        <p:spPr bwMode="auto">
          <a:xfrm>
            <a:off x="1187624" y="4541490"/>
            <a:ext cx="302433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Thickens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cervical mucus to block sperm</a:t>
            </a:r>
          </a:p>
        </p:txBody>
      </p:sp>
      <p:sp>
        <p:nvSpPr>
          <p:cNvPr id="11270" name="Text Box 5"/>
          <p:cNvSpPr txBox="1">
            <a:spLocks noChangeArrowheads="1"/>
          </p:cNvSpPr>
          <p:nvPr/>
        </p:nvSpPr>
        <p:spPr bwMode="auto">
          <a:xfrm>
            <a:off x="827584" y="2182813"/>
            <a:ext cx="36004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Suppresses hormones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responsible for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ovulation</a:t>
            </a:r>
          </a:p>
        </p:txBody>
      </p:sp>
      <p:sp>
        <p:nvSpPr>
          <p:cNvPr id="11271" name="Line 6"/>
          <p:cNvSpPr>
            <a:spLocks noChangeShapeType="1"/>
          </p:cNvSpPr>
          <p:nvPr/>
        </p:nvSpPr>
        <p:spPr bwMode="auto">
          <a:xfrm>
            <a:off x="4033838" y="4929188"/>
            <a:ext cx="2487612" cy="30480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1272" name="Line 7"/>
          <p:cNvSpPr>
            <a:spLocks noChangeShapeType="1"/>
          </p:cNvSpPr>
          <p:nvPr/>
        </p:nvSpPr>
        <p:spPr bwMode="auto">
          <a:xfrm>
            <a:off x="4083050" y="2925763"/>
            <a:ext cx="2170113" cy="2039937"/>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1273" name="Line 8"/>
          <p:cNvSpPr>
            <a:spLocks noChangeShapeType="1"/>
          </p:cNvSpPr>
          <p:nvPr/>
        </p:nvSpPr>
        <p:spPr bwMode="auto">
          <a:xfrm flipV="1">
            <a:off x="4095750" y="2182813"/>
            <a:ext cx="2352675" cy="74930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5978182"/>
            <a:ext cx="676992" cy="756335"/>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435459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normAutofit/>
          </a:bodyPr>
          <a:lstStyle/>
          <a:p>
            <a:pPr eaLnBrk="1" hangingPunct="1"/>
            <a:r>
              <a:rPr lang="en-GB" b="1" i="1" dirty="0" smtClean="0">
                <a:solidFill>
                  <a:srgbClr val="0070C0"/>
                </a:solidFill>
                <a:effectLst>
                  <a:outerShdw blurRad="38100" dist="38100" dir="2700000" algn="tl">
                    <a:srgbClr val="000000">
                      <a:alpha val="43137"/>
                    </a:srgbClr>
                  </a:outerShdw>
                </a:effectLst>
                <a:latin typeface="Tekton Pro Cond" pitchFamily="34" charset="0"/>
              </a:rPr>
              <a:t>How to use</a:t>
            </a:r>
          </a:p>
        </p:txBody>
      </p:sp>
      <p:sp>
        <p:nvSpPr>
          <p:cNvPr id="3" name="Content Placeholder 2"/>
          <p:cNvSpPr>
            <a:spLocks noGrp="1"/>
          </p:cNvSpPr>
          <p:nvPr>
            <p:ph sz="half" idx="1"/>
          </p:nvPr>
        </p:nvSpPr>
        <p:spPr>
          <a:xfrm>
            <a:off x="755576" y="2060848"/>
            <a:ext cx="7643192" cy="2952327"/>
          </a:xfrm>
        </p:spPr>
        <p:txBody>
          <a:bodyPr rtlCol="0">
            <a:normAutofit/>
          </a:bodyPr>
          <a:lstStyle/>
          <a:p>
            <a:pPr marL="57150" indent="0" eaLnBrk="1" fontAlgn="auto" hangingPunct="1">
              <a:lnSpc>
                <a:spcPct val="80000"/>
              </a:lnSpc>
              <a:spcAft>
                <a:spcPts val="0"/>
              </a:spcAft>
              <a:buNone/>
              <a:defRPr/>
            </a:pPr>
            <a:r>
              <a:rPr lang="en-GB" dirty="0" smtClean="0"/>
              <a:t>Take one pill every day for 21 days. Rest 7 days before starting a new packet (21 day packet)</a:t>
            </a:r>
          </a:p>
          <a:p>
            <a:pPr marL="296863" indent="-239713" eaLnBrk="1" fontAlgn="auto" hangingPunct="1">
              <a:lnSpc>
                <a:spcPct val="80000"/>
              </a:lnSpc>
              <a:spcAft>
                <a:spcPts val="0"/>
              </a:spcAft>
              <a:buFont typeface="Arial" pitchFamily="34" charset="0"/>
              <a:buNone/>
              <a:defRPr/>
            </a:pPr>
            <a:endParaRPr lang="en-GB" dirty="0" smtClean="0"/>
          </a:p>
          <a:p>
            <a:pPr marL="57150" indent="0" eaLnBrk="1" fontAlgn="auto" hangingPunct="1">
              <a:lnSpc>
                <a:spcPct val="80000"/>
              </a:lnSpc>
              <a:spcAft>
                <a:spcPts val="0"/>
              </a:spcAft>
              <a:buNone/>
              <a:defRPr/>
            </a:pPr>
            <a:r>
              <a:rPr lang="en-GB" dirty="0" smtClean="0"/>
              <a:t>If the packet has 28 pills e.g. femiplan, 21 pills have hormone while 7 are plain.  In such a case take the pill daily till the last day and continue the next packet the following day.</a:t>
            </a:r>
          </a:p>
          <a:p>
            <a:pPr eaLnBrk="1" fontAlgn="auto" hangingPunct="1">
              <a:spcAft>
                <a:spcPts val="0"/>
              </a:spcAft>
              <a:defRPr/>
            </a:pPr>
            <a:endParaRPr lang="en-GB"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5978182"/>
            <a:ext cx="676992" cy="756335"/>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902668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normAutofit/>
          </a:bodyPr>
          <a:lstStyle/>
          <a:p>
            <a:pPr eaLnBrk="1" hangingPunct="1"/>
            <a:r>
              <a:rPr lang="en-GB" b="1" i="1" dirty="0" smtClean="0">
                <a:effectLst>
                  <a:outerShdw blurRad="38100" dist="38100" dir="2700000" algn="tl">
                    <a:srgbClr val="000000">
                      <a:alpha val="43137"/>
                    </a:srgbClr>
                  </a:outerShdw>
                </a:effectLst>
                <a:latin typeface="Tekton Pro Cond" pitchFamily="34" charset="0"/>
              </a:rPr>
              <a:t>Who can use COC</a:t>
            </a:r>
            <a:endParaRPr lang="en-US" b="1" i="1" dirty="0" smtClean="0">
              <a:effectLst>
                <a:outerShdw blurRad="38100" dist="38100" dir="2700000" algn="tl">
                  <a:srgbClr val="000000">
                    <a:alpha val="43137"/>
                  </a:srgbClr>
                </a:outerShdw>
              </a:effectLst>
              <a:latin typeface="Tekton Pro Cond" pitchFamily="34" charset="0"/>
            </a:endParaRPr>
          </a:p>
        </p:txBody>
      </p:sp>
      <p:sp>
        <p:nvSpPr>
          <p:cNvPr id="11267" name="Rectangle 3"/>
          <p:cNvSpPr>
            <a:spLocks noGrp="1" noChangeArrowheads="1"/>
          </p:cNvSpPr>
          <p:nvPr>
            <p:ph sz="half" idx="1"/>
          </p:nvPr>
        </p:nvSpPr>
        <p:spPr>
          <a:xfrm>
            <a:off x="683568" y="1772816"/>
            <a:ext cx="7931224" cy="3629000"/>
          </a:xfrm>
        </p:spPr>
        <p:txBody>
          <a:bodyPr rtlCol="0">
            <a:normAutofit/>
          </a:bodyPr>
          <a:lstStyle/>
          <a:p>
            <a:pPr>
              <a:lnSpc>
                <a:spcPct val="90000"/>
              </a:lnSpc>
              <a:buClr>
                <a:srgbClr val="0070C0"/>
              </a:buClr>
              <a:buFont typeface="Arial" panose="020B0604020202020204" pitchFamily="34" charset="0"/>
              <a:buChar char="•"/>
              <a:defRPr/>
            </a:pPr>
            <a:r>
              <a:rPr lang="en-GB" dirty="0" smtClean="0"/>
              <a:t>Sexually </a:t>
            </a:r>
            <a:r>
              <a:rPr lang="en-GB" dirty="0"/>
              <a:t>active women of reproductive </a:t>
            </a:r>
            <a:r>
              <a:rPr lang="en-GB" dirty="0" smtClean="0"/>
              <a:t>age</a:t>
            </a:r>
            <a:endParaRPr lang="en-GB" dirty="0"/>
          </a:p>
          <a:p>
            <a:pPr>
              <a:lnSpc>
                <a:spcPct val="90000"/>
              </a:lnSpc>
              <a:buClr>
                <a:srgbClr val="0070C0"/>
              </a:buClr>
              <a:buFont typeface="Arial" panose="020B0604020202020204" pitchFamily="34" charset="0"/>
              <a:buChar char="•"/>
              <a:defRPr/>
            </a:pPr>
            <a:r>
              <a:rPr lang="en-GB" dirty="0" smtClean="0"/>
              <a:t>Women </a:t>
            </a:r>
            <a:r>
              <a:rPr lang="en-GB" dirty="0"/>
              <a:t>of </a:t>
            </a:r>
            <a:r>
              <a:rPr lang="en-GB" dirty="0" smtClean="0"/>
              <a:t>any </a:t>
            </a:r>
            <a:r>
              <a:rPr lang="en-GB" dirty="0"/>
              <a:t>parity, including nulliparous with established </a:t>
            </a:r>
            <a:r>
              <a:rPr lang="en-GB" dirty="0" smtClean="0"/>
              <a:t>menses</a:t>
            </a:r>
          </a:p>
          <a:p>
            <a:pPr>
              <a:lnSpc>
                <a:spcPct val="90000"/>
              </a:lnSpc>
              <a:buClr>
                <a:srgbClr val="0070C0"/>
              </a:buClr>
              <a:buFont typeface="Arial" panose="020B0604020202020204" pitchFamily="34" charset="0"/>
              <a:buChar char="•"/>
              <a:defRPr/>
            </a:pPr>
            <a:r>
              <a:rPr lang="en-GB" dirty="0" smtClean="0"/>
              <a:t>Women </a:t>
            </a:r>
            <a:r>
              <a:rPr lang="en-GB" dirty="0"/>
              <a:t>who want highly effective protection against </a:t>
            </a:r>
            <a:r>
              <a:rPr lang="en-GB" dirty="0" smtClean="0"/>
              <a:t>pregnancy</a:t>
            </a:r>
          </a:p>
          <a:p>
            <a:pPr>
              <a:lnSpc>
                <a:spcPct val="90000"/>
              </a:lnSpc>
              <a:buClr>
                <a:srgbClr val="0070C0"/>
              </a:buClr>
              <a:buFont typeface="Arial" panose="020B0604020202020204" pitchFamily="34" charset="0"/>
              <a:buChar char="•"/>
              <a:defRPr/>
            </a:pPr>
            <a:r>
              <a:rPr lang="en-GB" dirty="0" smtClean="0"/>
              <a:t>Breastfeeding mothers after 6 months postpartum</a:t>
            </a:r>
          </a:p>
          <a:p>
            <a:pPr>
              <a:lnSpc>
                <a:spcPct val="90000"/>
              </a:lnSpc>
              <a:buClr>
                <a:srgbClr val="0070C0"/>
              </a:buClr>
              <a:buFont typeface="Arial" panose="020B0604020202020204" pitchFamily="34" charset="0"/>
              <a:buChar char="•"/>
              <a:defRPr/>
            </a:pPr>
            <a:r>
              <a:rPr lang="en-GB" dirty="0" smtClean="0"/>
              <a:t>Women who can follow a daily routine of pill taking</a:t>
            </a:r>
            <a:endParaRPr lang="en-US" dirty="0"/>
          </a:p>
          <a:p>
            <a:pPr>
              <a:lnSpc>
                <a:spcPct val="90000"/>
              </a:lnSpc>
              <a:buClr>
                <a:srgbClr val="0070C0"/>
              </a:buClr>
              <a:buFont typeface="Arial" panose="020B0604020202020204" pitchFamily="34" charset="0"/>
              <a:buChar char="•"/>
              <a:defRPr/>
            </a:pPr>
            <a:r>
              <a:rPr lang="en-GB" dirty="0" smtClean="0"/>
              <a:t>Post-abortion clients </a:t>
            </a:r>
          </a:p>
          <a:p>
            <a:pPr eaLnBrk="1" fontAlgn="auto" hangingPunct="1">
              <a:lnSpc>
                <a:spcPct val="90000"/>
              </a:lnSpc>
              <a:spcAft>
                <a:spcPts val="0"/>
              </a:spcAft>
              <a:defRPr/>
            </a:pPr>
            <a:endParaRPr lang="en-GB"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5978182"/>
            <a:ext cx="676992" cy="756335"/>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096439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rtlCol="0">
            <a:normAutofit/>
          </a:bodyPr>
          <a:lstStyle/>
          <a:p>
            <a:pPr eaLnBrk="1" fontAlgn="auto" hangingPunct="1">
              <a:spcAft>
                <a:spcPts val="0"/>
              </a:spcAft>
              <a:defRPr/>
            </a:pPr>
            <a:r>
              <a:rPr lang="en-GB" b="1" i="1" dirty="0" smtClean="0">
                <a:effectLst>
                  <a:outerShdw blurRad="38100" dist="38100" dir="2700000" algn="tl">
                    <a:srgbClr val="000000">
                      <a:alpha val="43137"/>
                    </a:srgbClr>
                  </a:outerShdw>
                </a:effectLst>
                <a:latin typeface="Tekton Pro Cond" pitchFamily="34" charset="0"/>
              </a:rPr>
              <a:t>Who </a:t>
            </a:r>
            <a:r>
              <a:rPr lang="en-GB" b="1" i="1" dirty="0">
                <a:effectLst>
                  <a:outerShdw blurRad="38100" dist="38100" dir="2700000" algn="tl">
                    <a:srgbClr val="000000">
                      <a:alpha val="43137"/>
                    </a:srgbClr>
                  </a:outerShdw>
                </a:effectLst>
                <a:latin typeface="Tekton Pro Cond" pitchFamily="34" charset="0"/>
              </a:rPr>
              <a:t>should not use COC</a:t>
            </a:r>
            <a:r>
              <a:rPr lang="en-US" i="1" dirty="0">
                <a:effectLst>
                  <a:outerShdw blurRad="38100" dist="38100" dir="2700000" algn="tl">
                    <a:srgbClr val="000000">
                      <a:alpha val="43137"/>
                    </a:srgbClr>
                  </a:outerShdw>
                </a:effectLst>
                <a:latin typeface="Tekton Pro Cond" pitchFamily="34" charset="0"/>
              </a:rPr>
              <a:t>.</a:t>
            </a:r>
          </a:p>
        </p:txBody>
      </p:sp>
      <p:sp>
        <p:nvSpPr>
          <p:cNvPr id="14339" name="Rectangle 3"/>
          <p:cNvSpPr>
            <a:spLocks noGrp="1" noChangeArrowheads="1"/>
          </p:cNvSpPr>
          <p:nvPr>
            <p:ph sz="half" idx="1"/>
          </p:nvPr>
        </p:nvSpPr>
        <p:spPr>
          <a:xfrm>
            <a:off x="827584" y="1484784"/>
            <a:ext cx="8075240" cy="4349080"/>
          </a:xfrm>
        </p:spPr>
        <p:txBody>
          <a:bodyPr/>
          <a:lstStyle/>
          <a:p>
            <a:pPr eaLnBrk="1" hangingPunct="1">
              <a:lnSpc>
                <a:spcPct val="90000"/>
              </a:lnSpc>
              <a:buClr>
                <a:schemeClr val="tx2"/>
              </a:buClr>
              <a:buFont typeface="Arial" panose="020B0604020202020204" pitchFamily="34" charset="0"/>
              <a:buChar char="•"/>
            </a:pPr>
            <a:r>
              <a:rPr lang="en-GB" sz="2800" dirty="0" smtClean="0"/>
              <a:t>Breastfeeding mothers before 6 months postpartum </a:t>
            </a:r>
          </a:p>
          <a:p>
            <a:pPr eaLnBrk="1" hangingPunct="1">
              <a:lnSpc>
                <a:spcPct val="90000"/>
              </a:lnSpc>
              <a:buClr>
                <a:schemeClr val="tx2"/>
              </a:buClr>
              <a:buFont typeface="Arial" panose="020B0604020202020204" pitchFamily="34" charset="0"/>
              <a:buChar char="•"/>
            </a:pPr>
            <a:r>
              <a:rPr lang="en-GB" sz="2800" dirty="0" smtClean="0"/>
              <a:t>Women who are pregnant or suspected of being pregnant</a:t>
            </a:r>
          </a:p>
          <a:p>
            <a:pPr eaLnBrk="1" hangingPunct="1">
              <a:lnSpc>
                <a:spcPct val="90000"/>
              </a:lnSpc>
              <a:buClr>
                <a:schemeClr val="tx2"/>
              </a:buClr>
              <a:buFont typeface="Arial" panose="020B0604020202020204" pitchFamily="34" charset="0"/>
              <a:buChar char="•"/>
            </a:pPr>
            <a:r>
              <a:rPr lang="en-GB" sz="2800" dirty="0" smtClean="0"/>
              <a:t>Women with unexplained or suspicious abnormal vaginal bleeding</a:t>
            </a:r>
          </a:p>
          <a:p>
            <a:pPr eaLnBrk="1" hangingPunct="1">
              <a:lnSpc>
                <a:spcPct val="90000"/>
              </a:lnSpc>
              <a:buClr>
                <a:schemeClr val="tx2"/>
              </a:buClr>
              <a:buFont typeface="Arial" panose="020B0604020202020204" pitchFamily="34" charset="0"/>
              <a:buChar char="•"/>
            </a:pPr>
            <a:r>
              <a:rPr lang="en-GB" sz="2800" dirty="0" smtClean="0"/>
              <a:t>Women with a history of blood clotting disorders</a:t>
            </a:r>
          </a:p>
          <a:p>
            <a:pPr eaLnBrk="1" hangingPunct="1">
              <a:lnSpc>
                <a:spcPct val="90000"/>
              </a:lnSpc>
              <a:buClr>
                <a:schemeClr val="tx2"/>
              </a:buClr>
              <a:buFont typeface="Arial" panose="020B0604020202020204" pitchFamily="34" charset="0"/>
              <a:buChar char="•"/>
            </a:pPr>
            <a:r>
              <a:rPr lang="en-GB" sz="2800" dirty="0" smtClean="0"/>
              <a:t>Women with a history of heart disease</a:t>
            </a:r>
          </a:p>
          <a:p>
            <a:pPr eaLnBrk="1" hangingPunct="1">
              <a:lnSpc>
                <a:spcPct val="90000"/>
              </a:lnSpc>
              <a:buClr>
                <a:schemeClr val="tx2"/>
              </a:buClr>
              <a:buFont typeface="Arial" panose="020B0604020202020204" pitchFamily="34" charset="0"/>
              <a:buChar char="•"/>
            </a:pPr>
            <a:r>
              <a:rPr lang="en-GB" sz="2800" dirty="0" smtClean="0"/>
              <a:t>Women with active liver disease </a:t>
            </a:r>
          </a:p>
          <a:p>
            <a:pPr eaLnBrk="1" hangingPunct="1">
              <a:lnSpc>
                <a:spcPct val="90000"/>
              </a:lnSpc>
              <a:buClr>
                <a:schemeClr val="tx2"/>
              </a:buClr>
              <a:buFont typeface="Arial" panose="020B0604020202020204" pitchFamily="34" charset="0"/>
              <a:buChar char="•"/>
            </a:pPr>
            <a:r>
              <a:rPr lang="en-GB" sz="2800" dirty="0" smtClean="0"/>
              <a:t>Women with hypertension</a:t>
            </a:r>
          </a:p>
          <a:p>
            <a:pPr eaLnBrk="1" hangingPunct="1">
              <a:lnSpc>
                <a:spcPct val="90000"/>
              </a:lnSpc>
              <a:buClr>
                <a:schemeClr val="tx2"/>
              </a:buClr>
              <a:buFont typeface="Arial" panose="020B0604020202020204" pitchFamily="34" charset="0"/>
              <a:buChar char="•"/>
            </a:pPr>
            <a:r>
              <a:rPr lang="en-GB" sz="2800" dirty="0" smtClean="0"/>
              <a:t>Women with complicated diabetes mellitus</a:t>
            </a:r>
          </a:p>
          <a:p>
            <a:pPr eaLnBrk="1" hangingPunct="1">
              <a:lnSpc>
                <a:spcPct val="90000"/>
              </a:lnSpc>
              <a:buFont typeface="Arial" pitchFamily="34" charset="0"/>
              <a:buNone/>
            </a:pPr>
            <a:endParaRPr lang="en-GB" sz="2800" dirty="0" smtClean="0"/>
          </a:p>
          <a:p>
            <a:pPr eaLnBrk="1" hangingPunct="1">
              <a:lnSpc>
                <a:spcPct val="90000"/>
              </a:lnSpc>
            </a:pPr>
            <a:endParaRPr lang="en-US" sz="2800" dirty="0" smtClean="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5978182"/>
            <a:ext cx="676992" cy="756335"/>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066528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normAutofit/>
          </a:bodyPr>
          <a:lstStyle/>
          <a:p>
            <a:pPr eaLnBrk="1" hangingPunct="1"/>
            <a:r>
              <a:rPr lang="en-GB" sz="3500" b="1" i="1" dirty="0" smtClean="0">
                <a:effectLst>
                  <a:outerShdw blurRad="38100" dist="38100" dir="2700000" algn="tl">
                    <a:srgbClr val="000000">
                      <a:alpha val="43137"/>
                    </a:srgbClr>
                  </a:outerShdw>
                </a:effectLst>
                <a:latin typeface="Tekton Pro Cond" pitchFamily="34" charset="0"/>
              </a:rPr>
              <a:t>When to start</a:t>
            </a:r>
            <a:endParaRPr lang="en-US" sz="3500" b="1" i="1" dirty="0" smtClean="0">
              <a:effectLst>
                <a:outerShdw blurRad="38100" dist="38100" dir="2700000" algn="tl">
                  <a:srgbClr val="000000">
                    <a:alpha val="43137"/>
                  </a:srgbClr>
                </a:outerShdw>
              </a:effectLst>
              <a:latin typeface="Tekton Pro Cond" pitchFamily="34" charset="0"/>
            </a:endParaRPr>
          </a:p>
        </p:txBody>
      </p:sp>
      <p:sp>
        <p:nvSpPr>
          <p:cNvPr id="15363" name="Rectangle 3"/>
          <p:cNvSpPr>
            <a:spLocks noGrp="1" noChangeArrowheads="1"/>
          </p:cNvSpPr>
          <p:nvPr>
            <p:ph sz="half" idx="1"/>
          </p:nvPr>
        </p:nvSpPr>
        <p:spPr>
          <a:xfrm>
            <a:off x="529208" y="1484784"/>
            <a:ext cx="8291264" cy="4277072"/>
          </a:xfrm>
        </p:spPr>
        <p:txBody>
          <a:bodyPr/>
          <a:lstStyle/>
          <a:p>
            <a:pPr>
              <a:buClr>
                <a:srgbClr val="0070C0"/>
              </a:buClr>
              <a:buFont typeface="Arial" panose="020B0604020202020204" pitchFamily="34" charset="0"/>
              <a:buChar char="•"/>
            </a:pPr>
            <a:r>
              <a:rPr lang="en-GB" sz="2800" dirty="0" smtClean="0"/>
              <a:t>Anytime of the menstrual cycle when the service provider is reasonably sure that the client is not pregnant.</a:t>
            </a:r>
          </a:p>
          <a:p>
            <a:pPr>
              <a:buClr>
                <a:srgbClr val="0070C0"/>
              </a:buClr>
              <a:buFont typeface="Arial" panose="020B0604020202020204" pitchFamily="34" charset="0"/>
              <a:buChar char="•"/>
            </a:pPr>
            <a:r>
              <a:rPr lang="en-GB" sz="2800" dirty="0" smtClean="0"/>
              <a:t>Six months after delivery if breast feeding.</a:t>
            </a:r>
          </a:p>
          <a:p>
            <a:pPr>
              <a:buClr>
                <a:srgbClr val="0070C0"/>
              </a:buClr>
              <a:buFont typeface="Arial" panose="020B0604020202020204" pitchFamily="34" charset="0"/>
              <a:buChar char="•"/>
            </a:pPr>
            <a:r>
              <a:rPr lang="en-GB" sz="2800" dirty="0" smtClean="0"/>
              <a:t>Within three weeks post delivery if not breastfeeding</a:t>
            </a:r>
          </a:p>
          <a:p>
            <a:pPr>
              <a:buClr>
                <a:srgbClr val="0070C0"/>
              </a:buClr>
              <a:buFont typeface="Arial" panose="020B0604020202020204" pitchFamily="34" charset="0"/>
              <a:buChar char="•"/>
            </a:pPr>
            <a:r>
              <a:rPr lang="en-GB" sz="2800" dirty="0" smtClean="0"/>
              <a:t>Within seven days post abortion</a:t>
            </a:r>
          </a:p>
          <a:p>
            <a:pPr>
              <a:buClr>
                <a:srgbClr val="0070C0"/>
              </a:buClr>
              <a:buFont typeface="Arial" panose="020B0604020202020204" pitchFamily="34" charset="0"/>
              <a:buChar char="•"/>
            </a:pPr>
            <a:r>
              <a:rPr lang="en-GB" sz="2800" dirty="0" smtClean="0"/>
              <a:t>Immediately when switching from another reliable method.</a:t>
            </a:r>
          </a:p>
          <a:p>
            <a:pPr>
              <a:buClr>
                <a:srgbClr val="0070C0"/>
              </a:buClr>
              <a:buFont typeface="Arial" panose="020B0604020202020204" pitchFamily="34" charset="0"/>
              <a:buChar char="•"/>
            </a:pPr>
            <a:r>
              <a:rPr lang="en-GB" sz="2800" dirty="0" smtClean="0"/>
              <a:t>Between day 1 to day 7 of the menstrual cycle</a:t>
            </a:r>
            <a:r>
              <a:rPr lang="en-US" sz="2800" dirty="0" smtClean="0"/>
              <a:t>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5978182"/>
            <a:ext cx="676992" cy="756335"/>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994417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i="1" dirty="0" smtClean="0">
                <a:solidFill>
                  <a:srgbClr val="0070C0"/>
                </a:solidFill>
                <a:effectLst>
                  <a:outerShdw blurRad="38100" dist="38100" dir="2700000" algn="tl">
                    <a:srgbClr val="000000">
                      <a:alpha val="43137"/>
                    </a:srgbClr>
                  </a:outerShdw>
                </a:effectLst>
                <a:latin typeface="Tekton Pro Cond" pitchFamily="34" charset="0"/>
              </a:rPr>
              <a:t>Definition</a:t>
            </a:r>
            <a:r>
              <a:rPr lang="en-US" sz="3500" dirty="0" smtClean="0">
                <a:solidFill>
                  <a:schemeClr val="bg1"/>
                </a:solidFill>
              </a:rPr>
              <a:t> </a:t>
            </a:r>
            <a:endParaRPr lang="en-US" sz="3500" dirty="0">
              <a:solidFill>
                <a:schemeClr val="bg1"/>
              </a:solidFill>
            </a:endParaRPr>
          </a:p>
        </p:txBody>
      </p:sp>
      <p:sp>
        <p:nvSpPr>
          <p:cNvPr id="3" name="Content Placeholder 2"/>
          <p:cNvSpPr>
            <a:spLocks noGrp="1"/>
          </p:cNvSpPr>
          <p:nvPr>
            <p:ph idx="1"/>
          </p:nvPr>
        </p:nvSpPr>
        <p:spPr/>
        <p:txBody>
          <a:bodyPr>
            <a:normAutofit fontScale="70000" lnSpcReduction="20000"/>
          </a:bodyPr>
          <a:lstStyle/>
          <a:p>
            <a:pPr>
              <a:buNone/>
            </a:pPr>
            <a:r>
              <a:rPr lang="en-US" sz="4100" b="1" dirty="0" smtClean="0"/>
              <a:t>Family Planning:</a:t>
            </a:r>
          </a:p>
          <a:p>
            <a:pPr marL="0" indent="0">
              <a:buNone/>
            </a:pPr>
            <a:r>
              <a:rPr lang="en-US" sz="4100" dirty="0" smtClean="0"/>
              <a:t>The ability of individuals and couples to anticipate and attain their desired number of children, as well as the spacing and timing of their births.</a:t>
            </a:r>
            <a:r>
              <a:rPr lang="en-US" sz="4100" b="1" dirty="0" smtClean="0"/>
              <a:t>*</a:t>
            </a:r>
          </a:p>
          <a:p>
            <a:pPr>
              <a:buNone/>
            </a:pPr>
            <a:endParaRPr lang="en-US" b="1" dirty="0" smtClean="0"/>
          </a:p>
          <a:p>
            <a:endParaRPr lang="en-US" b="1" dirty="0" smtClean="0"/>
          </a:p>
          <a:p>
            <a:pPr marL="0" indent="0">
              <a:buNone/>
            </a:pPr>
            <a:endParaRPr lang="en-US" b="1" dirty="0" smtClean="0"/>
          </a:p>
          <a:p>
            <a:pPr>
              <a:buNone/>
            </a:pPr>
            <a:endParaRPr lang="en-US" dirty="0" smtClean="0"/>
          </a:p>
          <a:p>
            <a:pPr>
              <a:buNone/>
            </a:pPr>
            <a:endParaRPr lang="en-US" dirty="0" smtClean="0"/>
          </a:p>
          <a:p>
            <a:pPr>
              <a:buNone/>
            </a:pPr>
            <a:r>
              <a:rPr lang="en-US" dirty="0" smtClean="0"/>
              <a:t>*</a:t>
            </a:r>
            <a:r>
              <a:rPr lang="en-US" sz="2600" dirty="0" smtClean="0"/>
              <a:t>Source: Working definition used by the WHO Department of Reproductive Health and Research</a:t>
            </a:r>
            <a:endParaRPr lang="en-US" sz="26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5978182"/>
            <a:ext cx="676992" cy="756335"/>
          </a:xfrm>
          <a:prstGeom prst="rect">
            <a:avLst/>
          </a:prstGeom>
        </p:spPr>
      </p:pic>
    </p:spTree>
    <p:extLst>
      <p:ext uri="{BB962C8B-B14F-4D97-AF65-F5344CB8AC3E}">
        <p14:creationId xmlns:p14="http://schemas.microsoft.com/office/powerpoint/2010/main" val="10392199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rtlCol="0">
            <a:noAutofit/>
          </a:bodyPr>
          <a:lstStyle/>
          <a:p>
            <a:pPr eaLnBrk="1" fontAlgn="auto" hangingPunct="1">
              <a:spcAft>
                <a:spcPts val="0"/>
              </a:spcAft>
              <a:defRPr/>
            </a:pPr>
            <a:r>
              <a:rPr lang="en-GB" sz="3500" i="1" dirty="0" smtClean="0">
                <a:effectLst>
                  <a:outerShdw blurRad="38100" dist="38100" dir="2700000" algn="tl">
                    <a:srgbClr val="000000">
                      <a:alpha val="43137"/>
                    </a:srgbClr>
                  </a:outerShdw>
                </a:effectLst>
                <a:latin typeface="Tekton Pro Cond" pitchFamily="34" charset="0"/>
              </a:rPr>
              <a:t/>
            </a:r>
            <a:br>
              <a:rPr lang="en-GB" sz="3500" i="1" dirty="0" smtClean="0">
                <a:effectLst>
                  <a:outerShdw blurRad="38100" dist="38100" dir="2700000" algn="tl">
                    <a:srgbClr val="000000">
                      <a:alpha val="43137"/>
                    </a:srgbClr>
                  </a:outerShdw>
                </a:effectLst>
                <a:latin typeface="Tekton Pro Cond" pitchFamily="34" charset="0"/>
              </a:rPr>
            </a:br>
            <a:r>
              <a:rPr lang="en-GB" b="1" i="1" dirty="0" smtClean="0">
                <a:effectLst>
                  <a:outerShdw blurRad="38100" dist="38100" dir="2700000" algn="tl">
                    <a:srgbClr val="000000">
                      <a:alpha val="43137"/>
                    </a:srgbClr>
                  </a:outerShdw>
                </a:effectLst>
                <a:latin typeface="Tekton Pro Cond" pitchFamily="34" charset="0"/>
              </a:rPr>
              <a:t>Benefits</a:t>
            </a:r>
            <a:r>
              <a:rPr lang="en-GB" sz="3500" i="1" dirty="0">
                <a:effectLst>
                  <a:outerShdw blurRad="38100" dist="38100" dir="2700000" algn="tl">
                    <a:srgbClr val="000000">
                      <a:alpha val="43137"/>
                    </a:srgbClr>
                  </a:outerShdw>
                </a:effectLst>
                <a:latin typeface="Tekton Pro Cond" pitchFamily="34" charset="0"/>
              </a:rPr>
              <a:t/>
            </a:r>
            <a:br>
              <a:rPr lang="en-GB" sz="3500" i="1" dirty="0">
                <a:effectLst>
                  <a:outerShdw blurRad="38100" dist="38100" dir="2700000" algn="tl">
                    <a:srgbClr val="000000">
                      <a:alpha val="43137"/>
                    </a:srgbClr>
                  </a:outerShdw>
                </a:effectLst>
                <a:latin typeface="Tekton Pro Cond" pitchFamily="34" charset="0"/>
              </a:rPr>
            </a:br>
            <a:endParaRPr lang="en-US" sz="3500" i="1" dirty="0">
              <a:effectLst>
                <a:outerShdw blurRad="38100" dist="38100" dir="2700000" algn="tl">
                  <a:srgbClr val="000000">
                    <a:alpha val="43137"/>
                  </a:srgbClr>
                </a:outerShdw>
              </a:effectLst>
              <a:latin typeface="Tekton Pro Cond" pitchFamily="34" charset="0"/>
            </a:endParaRPr>
          </a:p>
        </p:txBody>
      </p:sp>
      <p:sp>
        <p:nvSpPr>
          <p:cNvPr id="16387" name="Rectangle 3"/>
          <p:cNvSpPr>
            <a:spLocks noGrp="1" noChangeArrowheads="1"/>
          </p:cNvSpPr>
          <p:nvPr>
            <p:ph sz="half" idx="1"/>
          </p:nvPr>
        </p:nvSpPr>
        <p:spPr>
          <a:xfrm>
            <a:off x="971600" y="1417638"/>
            <a:ext cx="7632848" cy="4104456"/>
          </a:xfrm>
        </p:spPr>
        <p:txBody>
          <a:bodyPr/>
          <a:lstStyle/>
          <a:p>
            <a:pPr eaLnBrk="1" hangingPunct="1">
              <a:lnSpc>
                <a:spcPct val="80000"/>
              </a:lnSpc>
              <a:buClr>
                <a:srgbClr val="0070C0"/>
              </a:buClr>
              <a:buFont typeface="Arial" panose="020B0604020202020204" pitchFamily="34" charset="0"/>
              <a:buChar char="•"/>
            </a:pPr>
            <a:r>
              <a:rPr lang="en-GB" dirty="0" smtClean="0"/>
              <a:t>Highly effective</a:t>
            </a:r>
          </a:p>
          <a:p>
            <a:pPr eaLnBrk="1" hangingPunct="1">
              <a:lnSpc>
                <a:spcPct val="80000"/>
              </a:lnSpc>
              <a:buClr>
                <a:srgbClr val="0070C0"/>
              </a:buClr>
              <a:buFont typeface="Arial" panose="020B0604020202020204" pitchFamily="34" charset="0"/>
              <a:buChar char="•"/>
            </a:pPr>
            <a:r>
              <a:rPr lang="en-GB" dirty="0" smtClean="0"/>
              <a:t>Effective immediately</a:t>
            </a:r>
          </a:p>
          <a:p>
            <a:pPr eaLnBrk="1" hangingPunct="1">
              <a:lnSpc>
                <a:spcPct val="80000"/>
              </a:lnSpc>
              <a:buClr>
                <a:srgbClr val="0070C0"/>
              </a:buClr>
              <a:buFont typeface="Arial" panose="020B0604020202020204" pitchFamily="34" charset="0"/>
              <a:buChar char="•"/>
            </a:pPr>
            <a:r>
              <a:rPr lang="en-GB" dirty="0" smtClean="0"/>
              <a:t>Easy to use</a:t>
            </a:r>
          </a:p>
          <a:p>
            <a:pPr eaLnBrk="1" hangingPunct="1">
              <a:lnSpc>
                <a:spcPct val="80000"/>
              </a:lnSpc>
              <a:buClr>
                <a:srgbClr val="0070C0"/>
              </a:buClr>
              <a:buFont typeface="Arial" panose="020B0604020202020204" pitchFamily="34" charset="0"/>
              <a:buChar char="•"/>
            </a:pPr>
            <a:r>
              <a:rPr lang="en-GB" dirty="0" smtClean="0"/>
              <a:t>Safe</a:t>
            </a:r>
          </a:p>
          <a:p>
            <a:pPr eaLnBrk="1" hangingPunct="1">
              <a:lnSpc>
                <a:spcPct val="80000"/>
              </a:lnSpc>
              <a:buClr>
                <a:srgbClr val="0070C0"/>
              </a:buClr>
              <a:buFont typeface="Arial" panose="020B0604020202020204" pitchFamily="34" charset="0"/>
              <a:buChar char="•"/>
            </a:pPr>
            <a:r>
              <a:rPr lang="en-GB" dirty="0" smtClean="0"/>
              <a:t>Can be provided by trained non-clinical service provider</a:t>
            </a:r>
          </a:p>
          <a:p>
            <a:pPr eaLnBrk="1" hangingPunct="1">
              <a:lnSpc>
                <a:spcPct val="80000"/>
              </a:lnSpc>
              <a:buClr>
                <a:srgbClr val="0070C0"/>
              </a:buClr>
              <a:buFont typeface="Arial" panose="020B0604020202020204" pitchFamily="34" charset="0"/>
              <a:buChar char="•"/>
            </a:pPr>
            <a:r>
              <a:rPr lang="en-GB" dirty="0" smtClean="0"/>
              <a:t>Return to fertility immediate</a:t>
            </a:r>
          </a:p>
          <a:p>
            <a:pPr eaLnBrk="1" hangingPunct="1">
              <a:lnSpc>
                <a:spcPct val="90000"/>
              </a:lnSpc>
              <a:buClr>
                <a:srgbClr val="0070C0"/>
              </a:buClr>
              <a:buFont typeface="Arial" panose="020B0604020202020204" pitchFamily="34" charset="0"/>
              <a:buChar char="•"/>
            </a:pPr>
            <a:r>
              <a:rPr lang="en-GB" dirty="0" smtClean="0"/>
              <a:t>Reduces menstrual cramps and pain</a:t>
            </a:r>
          </a:p>
          <a:p>
            <a:pPr eaLnBrk="1" hangingPunct="1">
              <a:lnSpc>
                <a:spcPct val="90000"/>
              </a:lnSpc>
              <a:buClr>
                <a:srgbClr val="0070C0"/>
              </a:buClr>
              <a:buFont typeface="Arial" panose="020B0604020202020204" pitchFamily="34" charset="0"/>
              <a:buChar char="•"/>
            </a:pPr>
            <a:r>
              <a:rPr lang="en-GB" dirty="0" smtClean="0"/>
              <a:t>Decreases menstrual flow hence prevention of anaemia</a:t>
            </a:r>
            <a:endParaRPr lang="en-US" dirty="0" smtClean="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5978182"/>
            <a:ext cx="676992" cy="756335"/>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297841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rmAutofit/>
          </a:bodyPr>
          <a:lstStyle/>
          <a:p>
            <a:pPr eaLnBrk="1" hangingPunct="1"/>
            <a:r>
              <a:rPr lang="en-GB" sz="3500" b="1" i="1" dirty="0" smtClean="0">
                <a:effectLst>
                  <a:outerShdw blurRad="38100" dist="38100" dir="2700000" algn="tl">
                    <a:srgbClr val="000000">
                      <a:alpha val="43137"/>
                    </a:srgbClr>
                  </a:outerShdw>
                </a:effectLst>
                <a:latin typeface="Tekton Pro Cond" pitchFamily="34" charset="0"/>
              </a:rPr>
              <a:t>Limitations</a:t>
            </a:r>
            <a:endParaRPr lang="en-US" sz="3500" b="1" i="1" dirty="0" smtClean="0">
              <a:effectLst>
                <a:outerShdw blurRad="38100" dist="38100" dir="2700000" algn="tl">
                  <a:srgbClr val="000000">
                    <a:alpha val="43137"/>
                  </a:srgbClr>
                </a:outerShdw>
              </a:effectLst>
              <a:latin typeface="Tekton Pro Cond" pitchFamily="34" charset="0"/>
            </a:endParaRPr>
          </a:p>
        </p:txBody>
      </p:sp>
      <p:sp>
        <p:nvSpPr>
          <p:cNvPr id="23555" name="Rectangle 3"/>
          <p:cNvSpPr>
            <a:spLocks noGrp="1" noChangeArrowheads="1"/>
          </p:cNvSpPr>
          <p:nvPr>
            <p:ph sz="half" idx="1"/>
          </p:nvPr>
        </p:nvSpPr>
        <p:spPr>
          <a:xfrm>
            <a:off x="405880" y="1340768"/>
            <a:ext cx="8280920" cy="4525963"/>
          </a:xfrm>
        </p:spPr>
        <p:txBody>
          <a:bodyPr rtlCol="0">
            <a:noAutofit/>
          </a:bodyPr>
          <a:lstStyle/>
          <a:p>
            <a:pPr eaLnBrk="1" fontAlgn="auto" hangingPunct="1">
              <a:lnSpc>
                <a:spcPct val="90000"/>
              </a:lnSpc>
              <a:spcAft>
                <a:spcPts val="0"/>
              </a:spcAft>
              <a:buClr>
                <a:srgbClr val="0070C0"/>
              </a:buClr>
              <a:buFont typeface="Arial" panose="020B0604020202020204" pitchFamily="34" charset="0"/>
              <a:buChar char="•"/>
              <a:defRPr/>
            </a:pPr>
            <a:r>
              <a:rPr lang="en-GB" sz="2700" dirty="0" smtClean="0"/>
              <a:t>Does </a:t>
            </a:r>
            <a:r>
              <a:rPr lang="en-GB" sz="2700" dirty="0"/>
              <a:t>not protect against </a:t>
            </a:r>
            <a:r>
              <a:rPr lang="en-GB" sz="2700" dirty="0" smtClean="0"/>
              <a:t>STI/HIV/AIDS. </a:t>
            </a:r>
          </a:p>
          <a:p>
            <a:pPr eaLnBrk="1" fontAlgn="auto" hangingPunct="1">
              <a:lnSpc>
                <a:spcPct val="90000"/>
              </a:lnSpc>
              <a:spcAft>
                <a:spcPts val="0"/>
              </a:spcAft>
              <a:buClr>
                <a:srgbClr val="0070C0"/>
              </a:buClr>
              <a:buFont typeface="Arial" panose="020B0604020202020204" pitchFamily="34" charset="0"/>
              <a:buChar char="•"/>
              <a:defRPr/>
            </a:pPr>
            <a:r>
              <a:rPr lang="en-GB" sz="2700" dirty="0" smtClean="0"/>
              <a:t>Some women have nausea, mild headaches and breast pains that usually go away after first few months.</a:t>
            </a:r>
          </a:p>
          <a:p>
            <a:pPr eaLnBrk="1" fontAlgn="auto" hangingPunct="1">
              <a:lnSpc>
                <a:spcPct val="90000"/>
              </a:lnSpc>
              <a:spcAft>
                <a:spcPts val="0"/>
              </a:spcAft>
              <a:buClr>
                <a:srgbClr val="0070C0"/>
              </a:buClr>
              <a:buFont typeface="Arial" panose="020B0604020202020204" pitchFamily="34" charset="0"/>
              <a:buChar char="•"/>
              <a:defRPr/>
            </a:pPr>
            <a:r>
              <a:rPr lang="en-GB" sz="2700" dirty="0" smtClean="0"/>
              <a:t>Effectiveness </a:t>
            </a:r>
            <a:r>
              <a:rPr lang="en-GB" sz="2700" dirty="0"/>
              <a:t>is lowered when taken with other drugs </a:t>
            </a:r>
            <a:r>
              <a:rPr lang="en-GB" sz="2700" dirty="0" err="1"/>
              <a:t>e.g</a:t>
            </a:r>
            <a:r>
              <a:rPr lang="en-GB" sz="2700" dirty="0"/>
              <a:t> anti TB like </a:t>
            </a:r>
            <a:r>
              <a:rPr lang="en-GB" sz="2700" dirty="0" err="1"/>
              <a:t>Rifampicin</a:t>
            </a:r>
            <a:r>
              <a:rPr lang="en-GB" sz="2700" dirty="0"/>
              <a:t>, anti epilepsy drugs e.g. phenobarbitone, phenytoin</a:t>
            </a:r>
            <a:r>
              <a:rPr lang="en-GB" sz="2700" dirty="0" smtClean="0"/>
              <a:t>)</a:t>
            </a:r>
            <a:endParaRPr lang="en-GB" sz="2700" dirty="0"/>
          </a:p>
          <a:p>
            <a:pPr eaLnBrk="1" fontAlgn="auto" hangingPunct="1">
              <a:lnSpc>
                <a:spcPct val="90000"/>
              </a:lnSpc>
              <a:spcAft>
                <a:spcPts val="0"/>
              </a:spcAft>
              <a:buClr>
                <a:srgbClr val="0070C0"/>
              </a:buClr>
              <a:buFont typeface="Arial" panose="020B0604020202020204" pitchFamily="34" charset="0"/>
              <a:buChar char="•"/>
              <a:defRPr/>
            </a:pPr>
            <a:r>
              <a:rPr lang="en-GB" sz="2700" dirty="0"/>
              <a:t>Requires strict daily pill taking preferably at the same time every day</a:t>
            </a:r>
          </a:p>
          <a:p>
            <a:pPr eaLnBrk="1" fontAlgn="auto" hangingPunct="1">
              <a:lnSpc>
                <a:spcPct val="90000"/>
              </a:lnSpc>
              <a:spcAft>
                <a:spcPts val="0"/>
              </a:spcAft>
              <a:buClr>
                <a:srgbClr val="0070C0"/>
              </a:buClr>
              <a:buFont typeface="Arial" panose="020B0604020202020204" pitchFamily="34" charset="0"/>
              <a:buChar char="•"/>
              <a:defRPr/>
            </a:pPr>
            <a:r>
              <a:rPr lang="en-GB" sz="2700" dirty="0"/>
              <a:t>Affects quantity and quality of breast milk.</a:t>
            </a:r>
          </a:p>
          <a:p>
            <a:pPr eaLnBrk="1" fontAlgn="auto" hangingPunct="1">
              <a:lnSpc>
                <a:spcPct val="90000"/>
              </a:lnSpc>
              <a:spcAft>
                <a:spcPts val="0"/>
              </a:spcAft>
              <a:buClr>
                <a:srgbClr val="0070C0"/>
              </a:buClr>
              <a:buFont typeface="Arial" panose="020B0604020202020204" pitchFamily="34" charset="0"/>
              <a:buChar char="•"/>
              <a:defRPr/>
            </a:pPr>
            <a:r>
              <a:rPr lang="en-GB" sz="2700" dirty="0"/>
              <a:t>Effectiveness may also be lowered in the presence of gastroenteritis, vomiting and diarrhoea</a:t>
            </a:r>
            <a:endParaRPr lang="en-US" sz="27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5978182"/>
            <a:ext cx="676992" cy="756335"/>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806651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2132856"/>
            <a:ext cx="9144000" cy="165618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solidFill>
              <a:effectLst/>
              <a:uLnTx/>
              <a:uFillTx/>
              <a:latin typeface="Calibri"/>
              <a:ea typeface="+mn-ea"/>
              <a:cs typeface="+mn-cs"/>
            </a:endParaRPr>
          </a:p>
        </p:txBody>
      </p:sp>
      <p:sp>
        <p:nvSpPr>
          <p:cNvPr id="18434" name="Title 1"/>
          <p:cNvSpPr>
            <a:spLocks noGrp="1"/>
          </p:cNvSpPr>
          <p:nvPr>
            <p:ph type="ctrTitle"/>
          </p:nvPr>
        </p:nvSpPr>
        <p:spPr>
          <a:xfrm>
            <a:off x="827584" y="2348880"/>
            <a:ext cx="7920880" cy="1152127"/>
          </a:xfrm>
        </p:spPr>
        <p:txBody>
          <a:bodyPr>
            <a:normAutofit fontScale="90000"/>
          </a:bodyPr>
          <a:lstStyle/>
          <a:p>
            <a:pPr eaLnBrk="1" hangingPunct="1"/>
            <a:r>
              <a:rPr lang="en-GB" sz="5400" b="1" i="1" dirty="0" smtClean="0">
                <a:solidFill>
                  <a:schemeClr val="bg1"/>
                </a:solidFill>
                <a:effectLst>
                  <a:outerShdw blurRad="38100" dist="38100" dir="2700000" algn="tl">
                    <a:srgbClr val="000000">
                      <a:alpha val="43137"/>
                    </a:srgbClr>
                  </a:outerShdw>
                </a:effectLst>
                <a:latin typeface="Tekton Pro Cond" pitchFamily="34" charset="0"/>
              </a:rPr>
              <a:t>Progesterone Only Pills (POPS)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6120" y="3645024"/>
            <a:ext cx="5171759" cy="2706310"/>
          </a:xfrm>
          <a:prstGeom prst="rect">
            <a:avLst/>
          </a:prstGeom>
        </p:spPr>
      </p:pic>
    </p:spTree>
    <p:extLst>
      <p:ext uri="{BB962C8B-B14F-4D97-AF65-F5344CB8AC3E}">
        <p14:creationId xmlns:p14="http://schemas.microsoft.com/office/powerpoint/2010/main" val="42143238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788024" y="980728"/>
            <a:ext cx="4032448" cy="720080"/>
          </a:xfrm>
        </p:spPr>
        <p:txBody>
          <a:bodyPr>
            <a:noAutofit/>
          </a:bodyPr>
          <a:lstStyle/>
          <a:p>
            <a:r>
              <a:rPr lang="en-US" sz="2400" i="1" dirty="0">
                <a:effectLst>
                  <a:outerShdw blurRad="38100" dist="38100" dir="2700000" algn="tl">
                    <a:srgbClr val="000000">
                      <a:alpha val="43137"/>
                    </a:srgbClr>
                  </a:outerShdw>
                </a:effectLst>
                <a:latin typeface="Tekton Pro Cond" pitchFamily="34" charset="0"/>
              </a:rPr>
              <a:t>Who should not use POPs </a:t>
            </a:r>
            <a:r>
              <a:rPr lang="en-US" sz="2400" i="1" dirty="0" smtClean="0">
                <a:effectLst>
                  <a:outerShdw blurRad="38100" dist="38100" dir="2700000" algn="tl">
                    <a:srgbClr val="000000">
                      <a:alpha val="43137"/>
                    </a:srgbClr>
                  </a:outerShdw>
                </a:effectLst>
                <a:latin typeface="Tekton Pro Cond" pitchFamily="34" charset="0"/>
              </a:rPr>
              <a:t>?</a:t>
            </a:r>
          </a:p>
        </p:txBody>
      </p:sp>
      <p:sp>
        <p:nvSpPr>
          <p:cNvPr id="19459" name="Rectangle 3"/>
          <p:cNvSpPr>
            <a:spLocks noGrp="1" noChangeArrowheads="1"/>
          </p:cNvSpPr>
          <p:nvPr>
            <p:ph type="body" idx="1"/>
          </p:nvPr>
        </p:nvSpPr>
        <p:spPr>
          <a:xfrm>
            <a:off x="251520" y="1916832"/>
            <a:ext cx="3384376" cy="3456384"/>
          </a:xfrm>
          <a:prstGeom prst="rect">
            <a:avLst/>
          </a:prstGeom>
        </p:spPr>
        <p:txBody>
          <a:bodyPr/>
          <a:lstStyle/>
          <a:p>
            <a:pPr marL="342900" indent="-342900" eaLnBrk="1" hangingPunct="1">
              <a:buClr>
                <a:srgbClr val="0070C0"/>
              </a:buClr>
              <a:buFont typeface="Arial" panose="020B0604020202020204" pitchFamily="34" charset="0"/>
              <a:buChar char="•"/>
            </a:pPr>
            <a:r>
              <a:rPr lang="en-US" b="1" i="1" dirty="0" smtClean="0"/>
              <a:t>POPs do not contain estrogen</a:t>
            </a:r>
          </a:p>
          <a:p>
            <a:pPr marL="342900" indent="-342900" eaLnBrk="1" hangingPunct="1">
              <a:buClr>
                <a:srgbClr val="0070C0"/>
              </a:buClr>
              <a:buFont typeface="Arial" panose="020B0604020202020204" pitchFamily="34" charset="0"/>
              <a:buChar char="•"/>
            </a:pPr>
            <a:r>
              <a:rPr lang="en-US" dirty="0" smtClean="0"/>
              <a:t>Thicken cervical mucus making it hard for sperm to reach the egg</a:t>
            </a:r>
          </a:p>
          <a:p>
            <a:pPr marL="342900" indent="-342900" eaLnBrk="1" hangingPunct="1">
              <a:buClr>
                <a:srgbClr val="0070C0"/>
              </a:buClr>
              <a:buFont typeface="Arial" panose="020B0604020202020204" pitchFamily="34" charset="0"/>
              <a:buChar char="•"/>
            </a:pPr>
            <a:r>
              <a:rPr lang="en-US" dirty="0" smtClean="0"/>
              <a:t>Partially inhibit ovulation (in 50% of cycles)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5978182"/>
            <a:ext cx="676992" cy="756335"/>
          </a:xfrm>
          <a:prstGeom prst="rect">
            <a:avLst/>
          </a:prstGeom>
        </p:spPr>
      </p:pic>
      <p:sp>
        <p:nvSpPr>
          <p:cNvPr id="6" name="Rectangle 2"/>
          <p:cNvSpPr txBox="1">
            <a:spLocks noChangeArrowheads="1"/>
          </p:cNvSpPr>
          <p:nvPr/>
        </p:nvSpPr>
        <p:spPr>
          <a:xfrm>
            <a:off x="403920" y="917104"/>
            <a:ext cx="3528392"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Tekton Pro Cond" pitchFamily="34" charset="0"/>
                <a:ea typeface="+mj-ea"/>
                <a:cs typeface="+mj-cs"/>
              </a:rPr>
              <a:t>Mechanism of action</a:t>
            </a:r>
            <a:endParaRPr kumimoji="0" lang="en-US" sz="24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ekton Pro Cond" pitchFamily="34" charset="0"/>
              <a:ea typeface="+mj-ea"/>
              <a:cs typeface="+mj-cs"/>
            </a:endParaRPr>
          </a:p>
        </p:txBody>
      </p:sp>
      <p:cxnSp>
        <p:nvCxnSpPr>
          <p:cNvPr id="4" name="Straight Connector 3"/>
          <p:cNvCxnSpPr/>
          <p:nvPr/>
        </p:nvCxnSpPr>
        <p:spPr>
          <a:xfrm>
            <a:off x="4283968" y="1916832"/>
            <a:ext cx="0" cy="331236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Rectangle 3"/>
          <p:cNvSpPr>
            <a:spLocks noGrp="1" noChangeArrowheads="1"/>
          </p:cNvSpPr>
          <p:nvPr>
            <p:ph type="body" idx="1"/>
          </p:nvPr>
        </p:nvSpPr>
        <p:spPr>
          <a:xfrm>
            <a:off x="4932040" y="1533277"/>
            <a:ext cx="3744416" cy="4079477"/>
          </a:xfrm>
          <a:prstGeom prst="rect">
            <a:avLst/>
          </a:prstGeom>
        </p:spPr>
        <p:txBody>
          <a:bodyPr/>
          <a:lstStyle/>
          <a:p>
            <a:pPr eaLnBrk="1" hangingPunct="1">
              <a:buFont typeface="Wingdings" pitchFamily="2" charset="2"/>
              <a:buNone/>
            </a:pPr>
            <a:r>
              <a:rPr lang="en-US" dirty="0" smtClean="0"/>
              <a:t>Women of any reproductive age or parity who: </a:t>
            </a:r>
          </a:p>
          <a:p>
            <a:pPr eaLnBrk="1" hangingPunct="1"/>
            <a:r>
              <a:rPr lang="en-US" dirty="0" smtClean="0"/>
              <a:t>Want to use this method of contraception </a:t>
            </a:r>
          </a:p>
          <a:p>
            <a:pPr eaLnBrk="1" hangingPunct="1"/>
            <a:r>
              <a:rPr lang="en-US" dirty="0" smtClean="0"/>
              <a:t>Cannot or should not take pills containing estrogen </a:t>
            </a:r>
          </a:p>
          <a:p>
            <a:pPr eaLnBrk="1" hangingPunct="1"/>
            <a:r>
              <a:rPr lang="en-US" dirty="0" smtClean="0"/>
              <a:t>Are breastfeeding (POPs do not suppress breast milk production) </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9422037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413792"/>
            <a:ext cx="8229600" cy="1143000"/>
          </a:xfrm>
        </p:spPr>
        <p:txBody>
          <a:bodyPr>
            <a:normAutofit/>
          </a:bodyPr>
          <a:lstStyle/>
          <a:p>
            <a:pPr eaLnBrk="1" hangingPunct="1"/>
            <a:r>
              <a:rPr lang="en-US" b="1" i="1" dirty="0" smtClean="0">
                <a:effectLst>
                  <a:outerShdw blurRad="38100" dist="38100" dir="2700000" algn="tl">
                    <a:srgbClr val="000000">
                      <a:alpha val="43137"/>
                    </a:srgbClr>
                  </a:outerShdw>
                </a:effectLst>
                <a:latin typeface="Tekton Pro Cond" pitchFamily="34" charset="0"/>
              </a:rPr>
              <a:t>Who should not use POPs </a:t>
            </a:r>
          </a:p>
        </p:txBody>
      </p:sp>
      <p:sp>
        <p:nvSpPr>
          <p:cNvPr id="21507" name="Rectangle 3"/>
          <p:cNvSpPr>
            <a:spLocks noGrp="1" noChangeArrowheads="1"/>
          </p:cNvSpPr>
          <p:nvPr>
            <p:ph type="body" idx="1"/>
          </p:nvPr>
        </p:nvSpPr>
        <p:spPr>
          <a:xfrm>
            <a:off x="1043608" y="1988841"/>
            <a:ext cx="6984776" cy="2880320"/>
          </a:xfrm>
          <a:prstGeom prst="rect">
            <a:avLst/>
          </a:prstGeom>
        </p:spPr>
        <p:txBody>
          <a:bodyPr anchor="t"/>
          <a:lstStyle/>
          <a:p>
            <a:pPr marL="457200" indent="-457200" eaLnBrk="1" hangingPunct="1">
              <a:buClr>
                <a:srgbClr val="0070C0"/>
              </a:buClr>
              <a:buFont typeface="Arial" panose="020B0604020202020204" pitchFamily="34" charset="0"/>
              <a:buChar char="•"/>
            </a:pPr>
            <a:r>
              <a:rPr lang="en-US" sz="3200" dirty="0" smtClean="0"/>
              <a:t> Suspected pregnancy </a:t>
            </a:r>
          </a:p>
          <a:p>
            <a:pPr marL="457200" indent="-457200" eaLnBrk="1" hangingPunct="1">
              <a:buClr>
                <a:srgbClr val="0070C0"/>
              </a:buClr>
              <a:buFont typeface="Arial" panose="020B0604020202020204" pitchFamily="34" charset="0"/>
              <a:buChar char="•"/>
            </a:pPr>
            <a:r>
              <a:rPr lang="en-US" sz="3200" dirty="0" smtClean="0"/>
              <a:t>Current breast cancer</a:t>
            </a:r>
          </a:p>
          <a:p>
            <a:pPr marL="457200" indent="-457200" eaLnBrk="1" hangingPunct="1">
              <a:buClr>
                <a:srgbClr val="0070C0"/>
              </a:buClr>
              <a:buFont typeface="Arial" panose="020B0604020202020204" pitchFamily="34" charset="0"/>
              <a:buChar char="•"/>
            </a:pPr>
            <a:r>
              <a:rPr lang="en-US" sz="3200" dirty="0" smtClean="0"/>
              <a:t>Liver disease </a:t>
            </a:r>
          </a:p>
          <a:p>
            <a:pPr marL="457200" indent="-457200" eaLnBrk="1" hangingPunct="1">
              <a:buClr>
                <a:srgbClr val="0070C0"/>
              </a:buClr>
              <a:buFont typeface="Arial" panose="020B0604020202020204" pitchFamily="34" charset="0"/>
              <a:buChar char="•"/>
            </a:pPr>
            <a:r>
              <a:rPr lang="en-US" sz="3200" dirty="0" smtClean="0"/>
              <a:t>Women suffering from deep venous thrombosis (DVT)</a:t>
            </a:r>
          </a:p>
          <a:p>
            <a:pPr marL="457200" indent="-457200" eaLnBrk="1" hangingPunct="1">
              <a:buFont typeface="Arial" pitchFamily="34" charset="0"/>
              <a:buChar char="•"/>
            </a:pPr>
            <a:endParaRPr lang="en-US" sz="3200" dirty="0" smtClean="0"/>
          </a:p>
          <a:p>
            <a:pPr marL="457200" indent="-457200" eaLnBrk="1" hangingPunct="1">
              <a:buFont typeface="Arial" pitchFamily="34" charset="0"/>
              <a:buChar char="•"/>
            </a:pPr>
            <a:endParaRPr lang="en-US" sz="3200" dirty="0" smtClean="0"/>
          </a:p>
          <a:p>
            <a:pPr marL="457200" indent="-457200" eaLnBrk="1" hangingPunct="1">
              <a:buFont typeface="Arial" pitchFamily="34" charset="0"/>
              <a:buChar char="•"/>
            </a:pPr>
            <a:endParaRPr lang="en-US" sz="3200" dirty="0" smtClean="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5978182"/>
            <a:ext cx="676992" cy="756335"/>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603556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83568" y="773832"/>
            <a:ext cx="3250704" cy="1143000"/>
          </a:xfrm>
        </p:spPr>
        <p:txBody>
          <a:bodyPr>
            <a:noAutofit/>
          </a:bodyPr>
          <a:lstStyle/>
          <a:p>
            <a:pPr eaLnBrk="1" hangingPunct="1"/>
            <a:r>
              <a:rPr lang="en-US" sz="3200" b="1" i="1" dirty="0" smtClean="0">
                <a:effectLst>
                  <a:outerShdw blurRad="38100" dist="38100" dir="2700000" algn="tl">
                    <a:srgbClr val="000000">
                      <a:alpha val="43137"/>
                    </a:srgbClr>
                  </a:outerShdw>
                </a:effectLst>
                <a:latin typeface="Tekton Pro Cond" pitchFamily="34" charset="0"/>
              </a:rPr>
              <a:t>Advantages</a:t>
            </a:r>
            <a:endParaRPr lang="en-US" sz="3200" b="1" dirty="0" smtClean="0"/>
          </a:p>
        </p:txBody>
      </p:sp>
      <p:sp>
        <p:nvSpPr>
          <p:cNvPr id="22531" name="Rectangle 3"/>
          <p:cNvSpPr>
            <a:spLocks noGrp="1" noChangeArrowheads="1"/>
          </p:cNvSpPr>
          <p:nvPr>
            <p:ph type="body" idx="1"/>
          </p:nvPr>
        </p:nvSpPr>
        <p:spPr>
          <a:xfrm>
            <a:off x="637320" y="2204864"/>
            <a:ext cx="3343200" cy="2664296"/>
          </a:xfrm>
          <a:prstGeom prst="rect">
            <a:avLst/>
          </a:prstGeom>
        </p:spPr>
        <p:txBody>
          <a:bodyPr anchor="t" anchorCtr="0"/>
          <a:lstStyle/>
          <a:p>
            <a:pPr marL="342900" indent="-342900">
              <a:lnSpc>
                <a:spcPct val="90000"/>
              </a:lnSpc>
              <a:buClr>
                <a:srgbClr val="0070C0"/>
              </a:buClr>
              <a:buFont typeface="Arial" panose="020B0604020202020204" pitchFamily="34" charset="0"/>
              <a:buChar char="•"/>
              <a:defRPr/>
            </a:pPr>
            <a:r>
              <a:rPr lang="en-US" b="0" dirty="0"/>
              <a:t>Safe </a:t>
            </a:r>
          </a:p>
          <a:p>
            <a:pPr marL="342900" indent="-342900">
              <a:lnSpc>
                <a:spcPct val="90000"/>
              </a:lnSpc>
              <a:buClr>
                <a:srgbClr val="0070C0"/>
              </a:buClr>
              <a:buFont typeface="Arial" panose="020B0604020202020204" pitchFamily="34" charset="0"/>
              <a:buChar char="•"/>
              <a:defRPr/>
            </a:pPr>
            <a:r>
              <a:rPr lang="en-US" b="0" dirty="0"/>
              <a:t>Effective, especially for breastfeeding women</a:t>
            </a:r>
          </a:p>
          <a:p>
            <a:pPr marL="342900" indent="-342900">
              <a:lnSpc>
                <a:spcPct val="90000"/>
              </a:lnSpc>
              <a:buClr>
                <a:srgbClr val="0070C0"/>
              </a:buClr>
              <a:buFont typeface="Arial" panose="020B0604020202020204" pitchFamily="34" charset="0"/>
              <a:buChar char="•"/>
              <a:defRPr/>
            </a:pPr>
            <a:r>
              <a:rPr lang="en-US" b="0" dirty="0"/>
              <a:t>Have no effect on breast milk </a:t>
            </a:r>
          </a:p>
          <a:p>
            <a:pPr marL="342900" indent="-342900">
              <a:lnSpc>
                <a:spcPct val="90000"/>
              </a:lnSpc>
              <a:buClr>
                <a:srgbClr val="0070C0"/>
              </a:buClr>
              <a:buFont typeface="Arial" panose="020B0604020202020204" pitchFamily="34" charset="0"/>
              <a:buChar char="•"/>
              <a:defRPr/>
            </a:pPr>
            <a:r>
              <a:rPr lang="en-US" b="0" dirty="0"/>
              <a:t>Easy to discontinue </a:t>
            </a:r>
          </a:p>
          <a:p>
            <a:pPr marL="342900" indent="-342900">
              <a:lnSpc>
                <a:spcPct val="90000"/>
              </a:lnSpc>
              <a:buClr>
                <a:srgbClr val="0070C0"/>
              </a:buClr>
              <a:buFont typeface="Arial" panose="020B0604020202020204" pitchFamily="34" charset="0"/>
              <a:buChar char="•"/>
              <a:defRPr/>
            </a:pPr>
            <a:r>
              <a:rPr lang="en-US" b="0" dirty="0"/>
              <a:t>Immediate return to fertility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5978182"/>
            <a:ext cx="676992" cy="756335"/>
          </a:xfrm>
          <a:prstGeom prst="rect">
            <a:avLst/>
          </a:prstGeom>
        </p:spPr>
      </p:pic>
      <p:sp>
        <p:nvSpPr>
          <p:cNvPr id="6" name="Rectangle 2"/>
          <p:cNvSpPr txBox="1">
            <a:spLocks noChangeArrowheads="1"/>
          </p:cNvSpPr>
          <p:nvPr/>
        </p:nvSpPr>
        <p:spPr>
          <a:xfrm>
            <a:off x="5364088" y="836712"/>
            <a:ext cx="3250704"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ekton Pro Cond" pitchFamily="34" charset="0"/>
                <a:ea typeface="+mj-ea"/>
                <a:cs typeface="+mj-cs"/>
              </a:rPr>
              <a:t>Disadvantages</a:t>
            </a:r>
            <a:endParaRPr kumimoji="0" lang="en-US" sz="3200" b="1" i="0" u="none" strike="noStrike" kern="1200" cap="none" spc="0" normalizeH="0" baseline="0" noProof="0" dirty="0" smtClean="0">
              <a:ln>
                <a:noFill/>
              </a:ln>
              <a:solidFill>
                <a:prstClr val="black"/>
              </a:solidFill>
              <a:effectLst/>
              <a:uLnTx/>
              <a:uFillTx/>
              <a:latin typeface="Calibri"/>
              <a:ea typeface="+mj-ea"/>
              <a:cs typeface="+mj-cs"/>
            </a:endParaRPr>
          </a:p>
        </p:txBody>
      </p:sp>
      <p:sp>
        <p:nvSpPr>
          <p:cNvPr id="7" name="Rectangle 3"/>
          <p:cNvSpPr>
            <a:spLocks noGrp="1" noChangeArrowheads="1"/>
          </p:cNvSpPr>
          <p:nvPr>
            <p:ph type="body" idx="1"/>
          </p:nvPr>
        </p:nvSpPr>
        <p:spPr>
          <a:xfrm>
            <a:off x="4942384" y="1979712"/>
            <a:ext cx="3744416" cy="3960440"/>
          </a:xfrm>
          <a:prstGeom prst="rect">
            <a:avLst/>
          </a:prstGeom>
        </p:spPr>
        <p:txBody>
          <a:bodyPr rtlCol="0" anchor="t">
            <a:noAutofit/>
          </a:bodyPr>
          <a:lstStyle/>
          <a:p>
            <a:pPr marL="342900" indent="-342900">
              <a:lnSpc>
                <a:spcPct val="90000"/>
              </a:lnSpc>
              <a:buClr>
                <a:srgbClr val="0070C0"/>
              </a:buClr>
              <a:buFont typeface="Arial" panose="020B0604020202020204" pitchFamily="34" charset="0"/>
              <a:buChar char="•"/>
              <a:defRPr/>
            </a:pPr>
            <a:r>
              <a:rPr lang="en-GB" b="0" dirty="0"/>
              <a:t>Slightly lower level of contraceptive protection than COCs</a:t>
            </a:r>
            <a:endParaRPr lang="en-US" b="0" dirty="0"/>
          </a:p>
          <a:p>
            <a:pPr marL="342900" indent="-342900">
              <a:lnSpc>
                <a:spcPct val="90000"/>
              </a:lnSpc>
              <a:buClr>
                <a:srgbClr val="0070C0"/>
              </a:buClr>
              <a:buFont typeface="Arial" panose="020B0604020202020204" pitchFamily="34" charset="0"/>
              <a:buChar char="•"/>
              <a:defRPr/>
            </a:pPr>
            <a:r>
              <a:rPr lang="en-GB" b="0" dirty="0"/>
              <a:t>Requires strict daily pill taking, preferably at the same time</a:t>
            </a:r>
            <a:endParaRPr lang="en-US" b="0" dirty="0"/>
          </a:p>
          <a:p>
            <a:pPr marL="342900" indent="-342900">
              <a:lnSpc>
                <a:spcPct val="90000"/>
              </a:lnSpc>
              <a:buClr>
                <a:srgbClr val="0070C0"/>
              </a:buClr>
              <a:buFont typeface="Arial" panose="020B0604020202020204" pitchFamily="34" charset="0"/>
              <a:buChar char="•"/>
              <a:defRPr/>
            </a:pPr>
            <a:r>
              <a:rPr lang="en-GB" b="0" dirty="0"/>
              <a:t>Does not protect one against STIs and HIV/AIDS</a:t>
            </a:r>
          </a:p>
          <a:p>
            <a:pPr marL="342900" indent="-342900">
              <a:lnSpc>
                <a:spcPct val="90000"/>
              </a:lnSpc>
              <a:buClr>
                <a:srgbClr val="0070C0"/>
              </a:buClr>
              <a:buFont typeface="Arial" panose="020B0604020202020204" pitchFamily="34" charset="0"/>
              <a:buChar char="•"/>
              <a:defRPr/>
            </a:pPr>
            <a:r>
              <a:rPr lang="en-GB" b="0" dirty="0"/>
              <a:t>Side effects include:</a:t>
            </a:r>
          </a:p>
          <a:p>
            <a:pPr marL="342900" lvl="1" indent="-342900">
              <a:lnSpc>
                <a:spcPct val="90000"/>
              </a:lnSpc>
              <a:buClr>
                <a:srgbClr val="0070C0"/>
              </a:buClr>
              <a:buFont typeface="Arial" panose="020B0604020202020204" pitchFamily="34" charset="0"/>
              <a:buChar char="•"/>
              <a:defRPr/>
            </a:pPr>
            <a:r>
              <a:rPr lang="en-GB" sz="2400" b="0" dirty="0"/>
              <a:t>Irregular spotting or bleeding, irregular cycles</a:t>
            </a:r>
          </a:p>
          <a:p>
            <a:pPr marL="742950" lvl="2" indent="-285750">
              <a:lnSpc>
                <a:spcPct val="90000"/>
              </a:lnSpc>
              <a:buClr>
                <a:srgbClr val="0070C0"/>
              </a:buClr>
              <a:buFontTx/>
              <a:buChar char="-"/>
              <a:defRPr/>
            </a:pPr>
            <a:r>
              <a:rPr lang="en-GB" sz="1400" b="0" dirty="0" smtClean="0"/>
              <a:t>Nausea</a:t>
            </a:r>
          </a:p>
          <a:p>
            <a:pPr marL="742950" lvl="2" indent="-285750">
              <a:lnSpc>
                <a:spcPct val="90000"/>
              </a:lnSpc>
              <a:buClr>
                <a:srgbClr val="0070C0"/>
              </a:buClr>
              <a:buFontTx/>
              <a:buChar char="-"/>
              <a:defRPr/>
            </a:pPr>
            <a:r>
              <a:rPr lang="en-GB" sz="1400" b="0" dirty="0" smtClean="0"/>
              <a:t>Breast </a:t>
            </a:r>
            <a:r>
              <a:rPr lang="en-GB" sz="1400" b="0" dirty="0"/>
              <a:t>tenderness </a:t>
            </a:r>
            <a:endParaRPr lang="en-GB" sz="1400" b="0" dirty="0" smtClean="0"/>
          </a:p>
          <a:p>
            <a:pPr marL="742950" lvl="2" indent="-285750">
              <a:lnSpc>
                <a:spcPct val="90000"/>
              </a:lnSpc>
              <a:buClr>
                <a:srgbClr val="0070C0"/>
              </a:buClr>
              <a:buFontTx/>
              <a:buChar char="-"/>
              <a:defRPr/>
            </a:pPr>
            <a:r>
              <a:rPr lang="en-GB" sz="1400" b="0" dirty="0" smtClean="0"/>
              <a:t>Headache </a:t>
            </a:r>
            <a:endParaRPr lang="en-US" sz="1400" b="0" dirty="0"/>
          </a:p>
        </p:txBody>
      </p:sp>
      <p:cxnSp>
        <p:nvCxnSpPr>
          <p:cNvPr id="8" name="Straight Connector 7"/>
          <p:cNvCxnSpPr/>
          <p:nvPr/>
        </p:nvCxnSpPr>
        <p:spPr>
          <a:xfrm>
            <a:off x="4283968" y="1916832"/>
            <a:ext cx="0" cy="331236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974430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535" y="2276872"/>
            <a:ext cx="9144000" cy="165618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solidFill>
              <a:effectLst/>
              <a:uLnTx/>
              <a:uFillTx/>
              <a:latin typeface="Calibri"/>
              <a:ea typeface="+mn-ea"/>
              <a:cs typeface="+mn-cs"/>
            </a:endParaRPr>
          </a:p>
        </p:txBody>
      </p:sp>
      <p:sp>
        <p:nvSpPr>
          <p:cNvPr id="5" name="Title 4"/>
          <p:cNvSpPr>
            <a:spLocks noGrp="1"/>
          </p:cNvSpPr>
          <p:nvPr>
            <p:ph type="ctrTitle"/>
          </p:nvPr>
        </p:nvSpPr>
        <p:spPr>
          <a:xfrm>
            <a:off x="832583" y="2391023"/>
            <a:ext cx="7772400" cy="1470025"/>
          </a:xfrm>
        </p:spPr>
        <p:txBody>
          <a:bodyPr>
            <a:normAutofit fontScale="90000"/>
          </a:bodyPr>
          <a:lstStyle/>
          <a:p>
            <a:r>
              <a:rPr lang="en-GB" sz="6000" i="1" dirty="0" smtClean="0">
                <a:solidFill>
                  <a:schemeClr val="bg1"/>
                </a:solidFill>
                <a:effectLst>
                  <a:outerShdw blurRad="38100" dist="38100" dir="2700000" algn="tl">
                    <a:srgbClr val="000000">
                      <a:alpha val="43137"/>
                    </a:srgbClr>
                  </a:outerShdw>
                </a:effectLst>
                <a:latin typeface="Tekton Pro Cond" pitchFamily="34" charset="0"/>
              </a:rPr>
              <a:t>Emergency Contraception </a:t>
            </a:r>
            <a:endParaRPr lang="en-GB" sz="6000" i="1" dirty="0">
              <a:solidFill>
                <a:schemeClr val="bg1"/>
              </a:solidFill>
              <a:effectLst>
                <a:outerShdw blurRad="38100" dist="38100" dir="2700000" algn="tl">
                  <a:srgbClr val="000000">
                    <a:alpha val="43137"/>
                  </a:srgbClr>
                </a:outerShdw>
              </a:effectLst>
              <a:latin typeface="Tekton Pro Cond"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704" y="3655567"/>
            <a:ext cx="5171759" cy="2706310"/>
          </a:xfrm>
          <a:prstGeom prst="rect">
            <a:avLst/>
          </a:prstGeom>
        </p:spPr>
      </p:pic>
    </p:spTree>
    <p:extLst>
      <p:ext uri="{BB962C8B-B14F-4D97-AF65-F5344CB8AC3E}">
        <p14:creationId xmlns:p14="http://schemas.microsoft.com/office/powerpoint/2010/main" val="244604743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noAutofit/>
          </a:bodyPr>
          <a:lstStyle/>
          <a:p>
            <a:r>
              <a:rPr lang="en-GB" b="1" i="1" dirty="0" smtClean="0">
                <a:solidFill>
                  <a:srgbClr val="0070C0"/>
                </a:solidFill>
                <a:effectLst>
                  <a:outerShdw blurRad="38100" dist="38100" dir="2700000" algn="tl">
                    <a:srgbClr val="000000">
                      <a:alpha val="43137"/>
                    </a:srgbClr>
                  </a:outerShdw>
                </a:effectLst>
                <a:latin typeface="Tekton Pro Cond" pitchFamily="34" charset="0"/>
              </a:rPr>
              <a:t>Emergency Contraception </a:t>
            </a:r>
          </a:p>
        </p:txBody>
      </p:sp>
      <p:sp>
        <p:nvSpPr>
          <p:cNvPr id="51203" name="Content Placeholder 2"/>
          <p:cNvSpPr>
            <a:spLocks noGrp="1"/>
          </p:cNvSpPr>
          <p:nvPr>
            <p:ph idx="1"/>
          </p:nvPr>
        </p:nvSpPr>
        <p:spPr/>
        <p:txBody>
          <a:bodyPr/>
          <a:lstStyle/>
          <a:p>
            <a:pPr marL="0" indent="0">
              <a:buNone/>
            </a:pPr>
            <a:r>
              <a:rPr lang="en-US" dirty="0" smtClean="0"/>
              <a:t>Emergency contraception (EC) is a safe and effective way to prevent pregnancy after unprotected intercourse</a:t>
            </a:r>
            <a:endParaRPr lang="en-GB" dirty="0" smtClean="0"/>
          </a:p>
        </p:txBody>
      </p:sp>
      <p:pic>
        <p:nvPicPr>
          <p:cNvPr id="51204" name="Picture 2"/>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1835696" y="3429000"/>
            <a:ext cx="5543550" cy="267811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5978182"/>
            <a:ext cx="676992" cy="756335"/>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47477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7" name="Title 1"/>
          <p:cNvSpPr>
            <a:spLocks noGrp="1"/>
          </p:cNvSpPr>
          <p:nvPr>
            <p:ph type="title"/>
          </p:nvPr>
        </p:nvSpPr>
        <p:spPr>
          <a:xfrm>
            <a:off x="424284" y="260648"/>
            <a:ext cx="8229600" cy="838200"/>
          </a:xfrm>
        </p:spPr>
        <p:txBody>
          <a:bodyPr>
            <a:normAutofit/>
          </a:bodyPr>
          <a:lstStyle/>
          <a:p>
            <a:pPr eaLnBrk="1" hangingPunct="1"/>
            <a:r>
              <a:rPr lang="en-US" b="1" i="1" dirty="0" smtClean="0">
                <a:solidFill>
                  <a:srgbClr val="0070C0"/>
                </a:solidFill>
                <a:effectLst>
                  <a:outerShdw blurRad="38100" dist="38100" dir="2700000" algn="tl">
                    <a:srgbClr val="000000">
                      <a:alpha val="43137"/>
                    </a:srgbClr>
                  </a:outerShdw>
                </a:effectLst>
                <a:latin typeface="Tekton Pro Cond" pitchFamily="34" charset="0"/>
              </a:rPr>
              <a:t>Types</a:t>
            </a:r>
            <a:endParaRPr lang="en-US" sz="3500" b="1" i="1" dirty="0" smtClean="0">
              <a:solidFill>
                <a:srgbClr val="0070C0"/>
              </a:solidFill>
              <a:effectLst>
                <a:outerShdw blurRad="38100" dist="38100" dir="2700000" algn="tl">
                  <a:srgbClr val="000000">
                    <a:alpha val="43137"/>
                  </a:srgbClr>
                </a:outerShdw>
              </a:effectLst>
              <a:latin typeface="Tekton Pro Cond" pitchFamily="34" charset="0"/>
            </a:endParaRPr>
          </a:p>
        </p:txBody>
      </p:sp>
      <p:sp>
        <p:nvSpPr>
          <p:cNvPr id="52228" name="Content Placeholder 2"/>
          <p:cNvSpPr>
            <a:spLocks noGrp="1"/>
          </p:cNvSpPr>
          <p:nvPr>
            <p:ph idx="1"/>
          </p:nvPr>
        </p:nvSpPr>
        <p:spPr>
          <a:xfrm>
            <a:off x="971600" y="1259484"/>
            <a:ext cx="7992888" cy="5049835"/>
          </a:xfrm>
        </p:spPr>
        <p:txBody>
          <a:bodyPr/>
          <a:lstStyle/>
          <a:p>
            <a:pPr marL="0" indent="0" eaLnBrk="1" hangingPunct="1">
              <a:buNone/>
            </a:pPr>
            <a:r>
              <a:rPr lang="en-US" sz="2400" dirty="0" smtClean="0"/>
              <a:t>Progestin only Contraceptives</a:t>
            </a:r>
          </a:p>
          <a:p>
            <a:pPr lvl="1" eaLnBrk="1" hangingPunct="1">
              <a:buClr>
                <a:srgbClr val="0070C0"/>
              </a:buClr>
            </a:pPr>
            <a:r>
              <a:rPr lang="en-US" sz="2400" dirty="0" smtClean="0"/>
              <a:t>Postinor -2 (2Tabs </a:t>
            </a:r>
            <a:r>
              <a:rPr lang="en-US" sz="2400" dirty="0" smtClean="0">
                <a:solidFill>
                  <a:srgbClr val="000000"/>
                </a:solidFill>
              </a:rPr>
              <a:t>Stat within </a:t>
            </a:r>
            <a:r>
              <a:rPr lang="en-US" sz="2400" b="1" dirty="0" smtClean="0">
                <a:solidFill>
                  <a:srgbClr val="000000"/>
                </a:solidFill>
              </a:rPr>
              <a:t>120 hours </a:t>
            </a:r>
            <a:r>
              <a:rPr lang="en-US" sz="2400" dirty="0" smtClean="0">
                <a:solidFill>
                  <a:srgbClr val="000000"/>
                </a:solidFill>
              </a:rPr>
              <a:t>after unprotected intercourse)</a:t>
            </a:r>
          </a:p>
          <a:p>
            <a:pPr lvl="1" eaLnBrk="1" hangingPunct="1">
              <a:buClr>
                <a:srgbClr val="0070C0"/>
              </a:buClr>
            </a:pPr>
            <a:r>
              <a:rPr lang="en-US" sz="2400" dirty="0" smtClean="0">
                <a:solidFill>
                  <a:srgbClr val="000000"/>
                </a:solidFill>
              </a:rPr>
              <a:t>Microlut 26 Tabs at once within </a:t>
            </a:r>
            <a:r>
              <a:rPr lang="en-US" sz="2400" b="1" dirty="0" smtClean="0">
                <a:solidFill>
                  <a:srgbClr val="000000"/>
                </a:solidFill>
              </a:rPr>
              <a:t>120 hours </a:t>
            </a:r>
            <a:r>
              <a:rPr lang="en-US" sz="2400" dirty="0" smtClean="0">
                <a:solidFill>
                  <a:srgbClr val="000000"/>
                </a:solidFill>
              </a:rPr>
              <a:t>after unprotected intercourse)</a:t>
            </a:r>
            <a:endParaRPr lang="en-US" sz="2400" dirty="0" smtClean="0"/>
          </a:p>
          <a:p>
            <a:pPr marL="0" indent="0" eaLnBrk="1" hangingPunct="1">
              <a:buNone/>
            </a:pPr>
            <a:endParaRPr lang="en-US" sz="2400" dirty="0" smtClean="0"/>
          </a:p>
          <a:p>
            <a:pPr marL="0" indent="0" eaLnBrk="1" hangingPunct="1">
              <a:buNone/>
            </a:pPr>
            <a:r>
              <a:rPr lang="en-US" sz="2400" dirty="0" smtClean="0"/>
              <a:t>Combined oral contraceptives</a:t>
            </a:r>
          </a:p>
          <a:p>
            <a:pPr lvl="1">
              <a:buClr>
                <a:srgbClr val="0070C0"/>
              </a:buClr>
            </a:pPr>
            <a:r>
              <a:rPr lang="en-US" sz="2400" dirty="0"/>
              <a:t>Low dose pill e.g. Microgynon 4 stat and repeat after 12 hours</a:t>
            </a:r>
          </a:p>
          <a:p>
            <a:pPr lvl="1">
              <a:buClr>
                <a:srgbClr val="0070C0"/>
              </a:buClr>
            </a:pPr>
            <a:r>
              <a:rPr lang="en-US" sz="2400" dirty="0"/>
              <a:t>High dose pill e.g. Eugynon 2 stat and repeat after 12 hours</a:t>
            </a:r>
          </a:p>
          <a:p>
            <a:pPr eaLnBrk="1" hangingPunct="1">
              <a:buFont typeface="Arial" pitchFamily="34" charset="0"/>
              <a:buNone/>
            </a:pPr>
            <a:endParaRPr lang="en-US" sz="1400" b="1" dirty="0" smtClean="0"/>
          </a:p>
          <a:p>
            <a:pPr eaLnBrk="1" hangingPunct="1">
              <a:buFont typeface="Arial" pitchFamily="34" charset="0"/>
              <a:buNone/>
            </a:pPr>
            <a:r>
              <a:rPr lang="en-US" sz="1400" b="1" dirty="0" smtClean="0"/>
              <a:t>N.B The emergency contraceptive success rate is higher when give soon after unprotected sex</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5978182"/>
            <a:ext cx="676992" cy="756335"/>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574470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2" name="Rectangle 2"/>
          <p:cNvSpPr>
            <a:spLocks noGrp="1" noChangeArrowheads="1"/>
          </p:cNvSpPr>
          <p:nvPr>
            <p:ph type="title"/>
          </p:nvPr>
        </p:nvSpPr>
        <p:spPr>
          <a:xfrm>
            <a:off x="539552" y="260648"/>
            <a:ext cx="8229600" cy="1143000"/>
          </a:xfrm>
        </p:spPr>
        <p:txBody>
          <a:bodyPr>
            <a:normAutofit/>
          </a:bodyPr>
          <a:lstStyle/>
          <a:p>
            <a:pPr eaLnBrk="1" hangingPunct="1"/>
            <a:r>
              <a:rPr lang="en-US" b="1" i="1" dirty="0" smtClean="0">
                <a:solidFill>
                  <a:srgbClr val="0070C0"/>
                </a:solidFill>
                <a:effectLst>
                  <a:outerShdw blurRad="38100" dist="38100" dir="2700000" algn="tl">
                    <a:srgbClr val="000000">
                      <a:alpha val="43137"/>
                    </a:srgbClr>
                  </a:outerShdw>
                </a:effectLst>
                <a:latin typeface="Tekton Pro Cond" pitchFamily="34" charset="0"/>
              </a:rPr>
              <a:t>Mechanism of Action of ECPs</a:t>
            </a:r>
          </a:p>
        </p:txBody>
      </p:sp>
      <p:sp>
        <p:nvSpPr>
          <p:cNvPr id="47109" name="Rectangle 3"/>
          <p:cNvSpPr>
            <a:spLocks noGrp="1" noChangeArrowheads="1"/>
          </p:cNvSpPr>
          <p:nvPr>
            <p:ph idx="1"/>
          </p:nvPr>
        </p:nvSpPr>
        <p:spPr>
          <a:xfrm>
            <a:off x="539552" y="1839937"/>
            <a:ext cx="8229600" cy="3317255"/>
          </a:xfrm>
          <a:prstGeom prst="rect">
            <a:avLst/>
          </a:prstGeom>
        </p:spPr>
        <p:txBody>
          <a:bodyPr/>
          <a:lstStyle/>
          <a:p>
            <a:pPr lvl="1">
              <a:buClr>
                <a:srgbClr val="0070C0"/>
              </a:buClr>
              <a:defRPr/>
            </a:pPr>
            <a:r>
              <a:rPr lang="en-US" dirty="0"/>
              <a:t>Mainly stops ovulation (release of egg from ovary)</a:t>
            </a:r>
          </a:p>
          <a:p>
            <a:pPr lvl="1">
              <a:buClr>
                <a:srgbClr val="0070C0"/>
              </a:buClr>
              <a:defRPr/>
            </a:pPr>
            <a:r>
              <a:rPr lang="en-US" dirty="0"/>
              <a:t>Interferes with the movement of ovum and spermatozoa in the fallopian tube</a:t>
            </a:r>
          </a:p>
          <a:p>
            <a:pPr lvl="1">
              <a:buClr>
                <a:srgbClr val="0070C0"/>
              </a:buClr>
              <a:defRPr/>
            </a:pPr>
            <a:r>
              <a:rPr lang="en-US" dirty="0" smtClean="0">
                <a:solidFill>
                  <a:srgbClr val="FF0000"/>
                </a:solidFill>
              </a:rPr>
              <a:t>!!</a:t>
            </a:r>
            <a:r>
              <a:rPr lang="en-US" dirty="0" smtClean="0"/>
              <a:t> ECPs </a:t>
            </a:r>
            <a:r>
              <a:rPr lang="en-US" dirty="0"/>
              <a:t>do not disrupt existing (established) pregnancy and they are not effective once the zygote is attached to the uterus</a:t>
            </a:r>
          </a:p>
        </p:txBody>
      </p:sp>
      <p:sp>
        <p:nvSpPr>
          <p:cNvPr id="53251" name="Rectangle 5"/>
          <p:cNvSpPr txBox="1">
            <a:spLocks noGrp="1" noChangeArrowheads="1"/>
          </p:cNvSpPr>
          <p:nvPr/>
        </p:nvSpPr>
        <p:spPr bwMode="auto">
          <a:xfrm>
            <a:off x="6948488" y="633730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F183976-F1F0-4D4D-B700-125B3A2B72BC}" type="slidenum">
              <a:rPr kumimoji="0" lang="en-US" sz="1400" b="1" i="0" u="none" strike="noStrike" kern="1200" cap="none" spc="0" normalizeH="0" baseline="0" noProof="0">
                <a:ln>
                  <a:noFill/>
                </a:ln>
                <a:solidFill>
                  <a:prstClr val="black"/>
                </a:solidFill>
                <a:effectLst/>
                <a:uLnTx/>
                <a:uFillTx/>
                <a:latin typeface="Helvetica"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400" b="1" i="0" u="none" strike="noStrike" kern="1200" cap="none" spc="0" normalizeH="0" baseline="0" noProof="0">
              <a:ln>
                <a:noFill/>
              </a:ln>
              <a:solidFill>
                <a:prstClr val="black"/>
              </a:solidFill>
              <a:effectLst/>
              <a:uLnTx/>
              <a:uFillTx/>
              <a:latin typeface="Helvetica" pitchFamily="34" charset="0"/>
              <a:ea typeface="+mn-ea"/>
              <a:cs typeface="Arial"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5978182"/>
            <a:ext cx="676992" cy="756335"/>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841797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0" y="0"/>
            <a:ext cx="9144000" cy="1124744"/>
          </a:xfrm>
          <a:prstGeom prst="rect">
            <a:avLst/>
          </a:prstGeom>
          <a:solidFill>
            <a:srgbClr val="0070C0"/>
          </a:solidFill>
        </p:spPr>
        <p:txBody>
          <a:bodyPr wrap="square" rtlCol="0">
            <a:spAutoFit/>
          </a:bodyPr>
          <a:lstStyle/>
          <a:p>
            <a:endParaRPr lang="en-US" dirty="0"/>
          </a:p>
        </p:txBody>
      </p:sp>
      <p:sp>
        <p:nvSpPr>
          <p:cNvPr id="2" name="Title 1">
            <a:extLst>
              <a:ext uri="{FF2B5EF4-FFF2-40B4-BE49-F238E27FC236}">
                <a16:creationId xmlns:a16="http://schemas.microsoft.com/office/drawing/2014/main" id="{3C67E852-FB8C-4240-878C-2BF2D7B33387}"/>
              </a:ext>
            </a:extLst>
          </p:cNvPr>
          <p:cNvSpPr>
            <a:spLocks noGrp="1"/>
          </p:cNvSpPr>
          <p:nvPr>
            <p:ph type="title"/>
          </p:nvPr>
        </p:nvSpPr>
        <p:spPr>
          <a:xfrm>
            <a:off x="457200" y="80026"/>
            <a:ext cx="8229600" cy="922114"/>
          </a:xfrm>
        </p:spPr>
        <p:txBody>
          <a:bodyPr/>
          <a:lstStyle/>
          <a:p>
            <a:r>
              <a:rPr lang="en-US" b="1" dirty="0">
                <a:solidFill>
                  <a:schemeClr val="bg1"/>
                </a:solidFill>
              </a:rPr>
              <a:t>What's the Issue ?</a:t>
            </a:r>
          </a:p>
        </p:txBody>
      </p:sp>
      <p:sp>
        <p:nvSpPr>
          <p:cNvPr id="3" name="Content Placeholder 2">
            <a:extLst>
              <a:ext uri="{FF2B5EF4-FFF2-40B4-BE49-F238E27FC236}">
                <a16:creationId xmlns:a16="http://schemas.microsoft.com/office/drawing/2014/main" id="{942E72F4-FFFF-4209-BDC0-0403E31EBDBF}"/>
              </a:ext>
            </a:extLst>
          </p:cNvPr>
          <p:cNvSpPr>
            <a:spLocks noGrp="1"/>
          </p:cNvSpPr>
          <p:nvPr>
            <p:ph idx="1"/>
          </p:nvPr>
        </p:nvSpPr>
        <p:spPr>
          <a:xfrm>
            <a:off x="628650" y="1894000"/>
            <a:ext cx="4015196" cy="3595973"/>
          </a:xfrm>
        </p:spPr>
        <p:txBody>
          <a:bodyPr>
            <a:normAutofit/>
          </a:bodyPr>
          <a:lstStyle/>
          <a:p>
            <a:pPr>
              <a:buClr>
                <a:srgbClr val="0070C0"/>
              </a:buClr>
              <a:buFont typeface="Arial" panose="020B0604020202020204" pitchFamily="34" charset="0"/>
              <a:buChar char="•"/>
            </a:pPr>
            <a:r>
              <a:rPr lang="en-US" sz="2100" dirty="0"/>
              <a:t>An estimated </a:t>
            </a:r>
            <a:r>
              <a:rPr lang="en-US" sz="2100" b="1" dirty="0"/>
              <a:t>225 million women </a:t>
            </a:r>
            <a:r>
              <a:rPr lang="en-US" sz="2100" dirty="0"/>
              <a:t>in developing regions have an </a:t>
            </a:r>
            <a:r>
              <a:rPr lang="en-US" sz="2100" b="1" dirty="0"/>
              <a:t>unmet need</a:t>
            </a:r>
            <a:r>
              <a:rPr lang="en-US" sz="2100" dirty="0"/>
              <a:t> for modern contraception as of 2014 </a:t>
            </a:r>
            <a:r>
              <a:rPr lang="en-US" sz="1050" dirty="0"/>
              <a:t>(1)</a:t>
            </a:r>
            <a:r>
              <a:rPr lang="en-US" sz="2100" dirty="0"/>
              <a:t> </a:t>
            </a:r>
          </a:p>
          <a:p>
            <a:pPr>
              <a:buClr>
                <a:srgbClr val="0070C0"/>
              </a:buClr>
              <a:buFont typeface="Arial" panose="020B0604020202020204" pitchFamily="34" charset="0"/>
              <a:buChar char="•"/>
            </a:pPr>
            <a:endParaRPr lang="en-US" sz="1200" dirty="0"/>
          </a:p>
          <a:p>
            <a:pPr>
              <a:buClr>
                <a:srgbClr val="0070C0"/>
              </a:buClr>
              <a:buFont typeface="Arial" panose="020B0604020202020204" pitchFamily="34" charset="0"/>
              <a:buChar char="•"/>
            </a:pPr>
            <a:r>
              <a:rPr lang="en-US" sz="2100" dirty="0"/>
              <a:t>Of this total: </a:t>
            </a:r>
          </a:p>
          <a:p>
            <a:pPr lvl="1">
              <a:buClr>
                <a:srgbClr val="0070C0"/>
              </a:buClr>
              <a:buFont typeface="Arial" panose="020B0604020202020204" pitchFamily="34" charset="0"/>
              <a:buChar char="•"/>
            </a:pPr>
            <a:r>
              <a:rPr lang="en-US" sz="1700" dirty="0"/>
              <a:t>160 million were using no method </a:t>
            </a:r>
          </a:p>
          <a:p>
            <a:pPr lvl="1">
              <a:buClr>
                <a:srgbClr val="0070C0"/>
              </a:buClr>
              <a:buFont typeface="Arial" panose="020B0604020202020204" pitchFamily="34" charset="0"/>
              <a:buChar char="•"/>
            </a:pPr>
            <a:r>
              <a:rPr lang="en-US" sz="1700" dirty="0"/>
              <a:t>65 million were using a traditional method</a:t>
            </a:r>
          </a:p>
          <a:p>
            <a:endParaRPr lang="en-US" sz="2100" dirty="0"/>
          </a:p>
        </p:txBody>
      </p:sp>
      <p:sp>
        <p:nvSpPr>
          <p:cNvPr id="4" name="Footer Placeholder 3">
            <a:extLst>
              <a:ext uri="{FF2B5EF4-FFF2-40B4-BE49-F238E27FC236}">
                <a16:creationId xmlns:a16="http://schemas.microsoft.com/office/drawing/2014/main" id="{3C5C7ADE-F811-4C10-B340-3D06CFC5423D}"/>
              </a:ext>
            </a:extLst>
          </p:cNvPr>
          <p:cNvSpPr>
            <a:spLocks noGrp="1"/>
          </p:cNvSpPr>
          <p:nvPr>
            <p:ph type="ftr" sz="quarter" idx="4294967295"/>
          </p:nvPr>
        </p:nvSpPr>
        <p:spPr>
          <a:solidFill>
            <a:srgbClr val="0070C0"/>
          </a:solidFill>
        </p:spPr>
        <p:txBody>
          <a:bodyPr/>
          <a:lstStyle/>
          <a:p>
            <a:endParaRPr lang="en-US" dirty="0">
              <a:solidFill>
                <a:srgbClr val="0070C0"/>
              </a:solidFill>
            </a:endParaRPr>
          </a:p>
        </p:txBody>
      </p:sp>
      <p:sp>
        <p:nvSpPr>
          <p:cNvPr id="5" name="Slide Number Placeholder 4">
            <a:extLst>
              <a:ext uri="{FF2B5EF4-FFF2-40B4-BE49-F238E27FC236}">
                <a16:creationId xmlns:a16="http://schemas.microsoft.com/office/drawing/2014/main" id="{03E3C88B-0B07-41A5-BB84-4BB2F9F0127D}"/>
              </a:ext>
            </a:extLst>
          </p:cNvPr>
          <p:cNvSpPr>
            <a:spLocks noGrp="1"/>
          </p:cNvSpPr>
          <p:nvPr>
            <p:ph type="sldNum" sz="quarter" idx="12"/>
          </p:nvPr>
        </p:nvSpPr>
        <p:spPr/>
        <p:txBody>
          <a:bodyPr/>
          <a:lstStyle/>
          <a:p>
            <a:fld id="{D60D1EDE-7116-2443-9BDD-368CE5B37660}" type="slidenum">
              <a:rPr lang="en-US" smtClean="0"/>
              <a:pPr/>
              <a:t>4</a:t>
            </a:fld>
            <a:endParaRPr lang="en-US" dirty="0"/>
          </a:p>
        </p:txBody>
      </p:sp>
      <p:sp>
        <p:nvSpPr>
          <p:cNvPr id="7" name="Content Placeholder 7">
            <a:extLst>
              <a:ext uri="{FF2B5EF4-FFF2-40B4-BE49-F238E27FC236}">
                <a16:creationId xmlns:a16="http://schemas.microsoft.com/office/drawing/2014/main" id="{25D9D505-D6F0-4CDC-9DA4-B63ED58C8963}"/>
              </a:ext>
            </a:extLst>
          </p:cNvPr>
          <p:cNvSpPr txBox="1">
            <a:spLocks/>
          </p:cNvSpPr>
          <p:nvPr/>
        </p:nvSpPr>
        <p:spPr>
          <a:xfrm>
            <a:off x="5364088" y="2423410"/>
            <a:ext cx="2962672" cy="2642683"/>
          </a:xfrm>
          <a:prstGeom prst="rect">
            <a:avLst/>
          </a:prstGeom>
        </p:spPr>
        <p:txBody>
          <a:bodyPr vert="horz" lIns="0" tIns="0" rIns="0" bIns="0" rtlCol="0">
            <a:normAutofit fontScale="85000" lnSpcReduction="20000"/>
          </a:bodyPr>
          <a:lstStyle>
            <a:lvl1pPr marL="0" indent="0" algn="l" defTabSz="914377" rtl="0" eaLnBrk="1" latinLnBrk="0" hangingPunct="1">
              <a:lnSpc>
                <a:spcPct val="100000"/>
              </a:lnSpc>
              <a:spcBef>
                <a:spcPts val="1000"/>
              </a:spcBef>
              <a:buClr>
                <a:schemeClr val="accent4"/>
              </a:buClr>
              <a:buSzPct val="60000"/>
              <a:buFont typeface="LucidaGrande" charset="0"/>
              <a:buNone/>
              <a:defRPr sz="2933" b="0" i="0" kern="1200">
                <a:solidFill>
                  <a:schemeClr val="tx1"/>
                </a:solidFill>
                <a:latin typeface="Century Gothic" charset="0"/>
                <a:ea typeface="Century Gothic" charset="0"/>
                <a:cs typeface="Century Gothic" charset="0"/>
              </a:defRPr>
            </a:lvl1pPr>
            <a:lvl2pPr marL="838179" marR="0" indent="-380990" algn="l" defTabSz="914377" rtl="0" eaLnBrk="1" fontAlgn="auto" latinLnBrk="0" hangingPunct="1">
              <a:lnSpc>
                <a:spcPct val="100000"/>
              </a:lnSpc>
              <a:spcBef>
                <a:spcPts val="800"/>
              </a:spcBef>
              <a:spcAft>
                <a:spcPts val="400"/>
              </a:spcAft>
              <a:buClr>
                <a:schemeClr val="accent4"/>
              </a:buClr>
              <a:buSzPct val="60000"/>
              <a:buFont typeface="LucidaGrande" charset="0"/>
              <a:buChar char="▶"/>
              <a:tabLst/>
              <a:defRPr sz="2667" b="0" i="0" kern="1200">
                <a:solidFill>
                  <a:schemeClr val="tx1"/>
                </a:solidFill>
                <a:latin typeface="Century Gothic" charset="0"/>
                <a:ea typeface="Century Gothic" charset="0"/>
                <a:cs typeface="Century Gothic" charset="0"/>
              </a:defRPr>
            </a:lvl2pPr>
            <a:lvl3pPr marL="1142971" indent="-228594" algn="l" defTabSz="914377" rtl="0" eaLnBrk="1" latinLnBrk="0" hangingPunct="1">
              <a:lnSpc>
                <a:spcPct val="100000"/>
              </a:lnSpc>
              <a:spcBef>
                <a:spcPts val="500"/>
              </a:spcBef>
              <a:spcAft>
                <a:spcPts val="400"/>
              </a:spcAft>
              <a:buClr>
                <a:schemeClr val="accent3"/>
              </a:buClr>
              <a:buFont typeface="Wingdings" charset="2"/>
              <a:buChar char="§"/>
              <a:defRPr sz="2133" b="0" i="0" kern="1200">
                <a:solidFill>
                  <a:schemeClr val="tx1"/>
                </a:solidFill>
                <a:latin typeface="Century Gothic" charset="0"/>
                <a:ea typeface="Century Gothic" charset="0"/>
                <a:cs typeface="Century Gothic" charset="0"/>
              </a:defRPr>
            </a:lvl3pPr>
            <a:lvl4pPr marL="1600160" marR="0" indent="-228594" algn="l" defTabSz="914377" rtl="0" eaLnBrk="1" fontAlgn="auto" latinLnBrk="0" hangingPunct="1">
              <a:lnSpc>
                <a:spcPct val="100000"/>
              </a:lnSpc>
              <a:spcBef>
                <a:spcPts val="500"/>
              </a:spcBef>
              <a:spcAft>
                <a:spcPts val="400"/>
              </a:spcAft>
              <a:buClrTx/>
              <a:buSzTx/>
              <a:buFont typeface=".AppleSystemUIFont" charset="-120"/>
              <a:buChar char="-"/>
              <a:tabLst/>
              <a:defRPr sz="1867" b="0" i="0" kern="1200">
                <a:solidFill>
                  <a:schemeClr val="tx1"/>
                </a:solidFill>
                <a:latin typeface="Century Gothic" charset="0"/>
                <a:ea typeface="Century Gothic" charset="0"/>
                <a:cs typeface="Century Gothic" charset="0"/>
              </a:defRPr>
            </a:lvl4pPr>
            <a:lvl5pPr marL="2057349" indent="-228594" algn="l" defTabSz="914377" rtl="0" eaLnBrk="1" latinLnBrk="0" hangingPunct="1">
              <a:lnSpc>
                <a:spcPct val="100000"/>
              </a:lnSpc>
              <a:spcBef>
                <a:spcPts val="500"/>
              </a:spcBef>
              <a:buFont typeface="Arial" panose="020B0604020202020204" pitchFamily="34" charset="0"/>
              <a:buChar char="•"/>
              <a:defRPr sz="1600" b="0" i="0" kern="1200">
                <a:solidFill>
                  <a:schemeClr val="tx1"/>
                </a:solidFill>
                <a:latin typeface="Century Gothic" charset="0"/>
                <a:ea typeface="Century Gothic" charset="0"/>
                <a:cs typeface="Century Gothic"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b="1" dirty="0"/>
              <a:t>Kenya: 		20.1%</a:t>
            </a:r>
          </a:p>
          <a:p>
            <a:endParaRPr lang="en-US" sz="825" dirty="0"/>
          </a:p>
          <a:p>
            <a:r>
              <a:rPr lang="en-US" sz="2200" dirty="0"/>
              <a:t>India:		</a:t>
            </a:r>
            <a:r>
              <a:rPr lang="en-US" sz="2200" dirty="0" smtClean="0"/>
              <a:t>20.8</a:t>
            </a:r>
            <a:r>
              <a:rPr lang="en-US" sz="2200" dirty="0"/>
              <a:t>%</a:t>
            </a:r>
          </a:p>
          <a:p>
            <a:endParaRPr lang="en-US" sz="825" dirty="0"/>
          </a:p>
          <a:p>
            <a:r>
              <a:rPr lang="en-US" sz="2200" dirty="0"/>
              <a:t>Nigeria:		22.6%</a:t>
            </a:r>
          </a:p>
          <a:p>
            <a:endParaRPr lang="en-US" sz="825" dirty="0"/>
          </a:p>
          <a:p>
            <a:r>
              <a:rPr lang="en-US" sz="2200" b="1" dirty="0"/>
              <a:t>Tanzania</a:t>
            </a:r>
            <a:r>
              <a:rPr lang="en-US" sz="2200" b="1" dirty="0" smtClean="0"/>
              <a:t>:</a:t>
            </a:r>
            <a:r>
              <a:rPr lang="en-US" sz="2200" b="1" dirty="0"/>
              <a:t>	27.8%</a:t>
            </a:r>
          </a:p>
          <a:p>
            <a:endParaRPr lang="en-US" sz="825" dirty="0"/>
          </a:p>
          <a:p>
            <a:r>
              <a:rPr lang="en-US" sz="2200" b="1" dirty="0"/>
              <a:t>Uganda: 	34.8%</a:t>
            </a:r>
          </a:p>
          <a:p>
            <a:endParaRPr lang="en-US" sz="2200" dirty="0"/>
          </a:p>
          <a:p>
            <a:endParaRPr lang="en-US" sz="2200" dirty="0"/>
          </a:p>
          <a:p>
            <a:endParaRPr lang="en-US" sz="2200" dirty="0"/>
          </a:p>
          <a:p>
            <a:endParaRPr lang="en-US" sz="2200" dirty="0"/>
          </a:p>
        </p:txBody>
      </p:sp>
      <p:sp>
        <p:nvSpPr>
          <p:cNvPr id="8" name="Rectangle 7">
            <a:extLst>
              <a:ext uri="{FF2B5EF4-FFF2-40B4-BE49-F238E27FC236}">
                <a16:creationId xmlns:a16="http://schemas.microsoft.com/office/drawing/2014/main" id="{2BA7E08A-947B-4290-97E0-D4147599202D}"/>
              </a:ext>
            </a:extLst>
          </p:cNvPr>
          <p:cNvSpPr/>
          <p:nvPr/>
        </p:nvSpPr>
        <p:spPr>
          <a:xfrm>
            <a:off x="4932040" y="1496001"/>
            <a:ext cx="3678315" cy="415498"/>
          </a:xfrm>
          <a:prstGeom prst="rect">
            <a:avLst/>
          </a:prstGeom>
        </p:spPr>
        <p:txBody>
          <a:bodyPr wrap="none">
            <a:spAutoFit/>
          </a:bodyPr>
          <a:lstStyle/>
          <a:p>
            <a:r>
              <a:rPr lang="en-US" sz="2100" b="1" dirty="0"/>
              <a:t>%  of women with unmet need </a:t>
            </a:r>
            <a:endParaRPr lang="en-US" sz="2100"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5978182"/>
            <a:ext cx="676992" cy="756335"/>
          </a:xfrm>
          <a:prstGeom prst="rect">
            <a:avLst/>
          </a:prstGeom>
        </p:spPr>
      </p:pic>
    </p:spTree>
    <p:extLst>
      <p:ext uri="{BB962C8B-B14F-4D97-AF65-F5344CB8AC3E}">
        <p14:creationId xmlns:p14="http://schemas.microsoft.com/office/powerpoint/2010/main" val="8616877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5" name="Rectangle 2"/>
          <p:cNvSpPr>
            <a:spLocks noGrp="1"/>
          </p:cNvSpPr>
          <p:nvPr>
            <p:ph type="title"/>
          </p:nvPr>
        </p:nvSpPr>
        <p:spPr>
          <a:xfrm>
            <a:off x="467544" y="404664"/>
            <a:ext cx="8229600" cy="1143000"/>
          </a:xfrm>
        </p:spPr>
        <p:txBody>
          <a:bodyPr/>
          <a:lstStyle/>
          <a:p>
            <a:pPr eaLnBrk="1" hangingPunct="1"/>
            <a:r>
              <a:rPr lang="en-US" b="1" i="1" dirty="0" smtClean="0">
                <a:solidFill>
                  <a:srgbClr val="0070C0"/>
                </a:solidFill>
                <a:effectLst>
                  <a:outerShdw blurRad="38100" dist="38100" dir="2700000" algn="tl">
                    <a:srgbClr val="000000">
                      <a:alpha val="43137"/>
                    </a:srgbClr>
                  </a:outerShdw>
                </a:effectLst>
                <a:latin typeface="Tekton Pro Cond" pitchFamily="34" charset="0"/>
              </a:rPr>
              <a:t>Who can use EC</a:t>
            </a:r>
          </a:p>
        </p:txBody>
      </p:sp>
      <p:sp>
        <p:nvSpPr>
          <p:cNvPr id="29699" name="Rectangle 3"/>
          <p:cNvSpPr>
            <a:spLocks noGrp="1"/>
          </p:cNvSpPr>
          <p:nvPr>
            <p:ph idx="1"/>
          </p:nvPr>
        </p:nvSpPr>
        <p:spPr>
          <a:xfrm>
            <a:off x="179512" y="1628799"/>
            <a:ext cx="8856984" cy="4608513"/>
          </a:xfrm>
        </p:spPr>
        <p:txBody>
          <a:bodyPr rtlCol="0">
            <a:normAutofit lnSpcReduction="10000"/>
          </a:bodyPr>
          <a:lstStyle/>
          <a:p>
            <a:pPr eaLnBrk="1" fontAlgn="auto" hangingPunct="1">
              <a:lnSpc>
                <a:spcPct val="80000"/>
              </a:lnSpc>
              <a:spcAft>
                <a:spcPts val="0"/>
              </a:spcAft>
              <a:buFont typeface="Arial" pitchFamily="34" charset="0"/>
              <a:buNone/>
              <a:defRPr/>
            </a:pPr>
            <a:r>
              <a:rPr lang="en-US" b="1" dirty="0" smtClean="0"/>
              <a:t>EC may be necessary if :-</a:t>
            </a:r>
          </a:p>
          <a:p>
            <a:pPr lvl="1">
              <a:buClr>
                <a:srgbClr val="0070C0"/>
              </a:buClr>
              <a:defRPr/>
            </a:pPr>
            <a:r>
              <a:rPr lang="en-US" sz="2600" dirty="0"/>
              <a:t>The condom broke or slipped off, and  ejaculation is done in the vagina</a:t>
            </a:r>
          </a:p>
          <a:p>
            <a:pPr lvl="1">
              <a:buClr>
                <a:srgbClr val="0070C0"/>
              </a:buClr>
              <a:defRPr/>
            </a:pPr>
            <a:r>
              <a:rPr lang="en-US" sz="2600" dirty="0"/>
              <a:t>One forgot to take the birth control pills</a:t>
            </a:r>
          </a:p>
          <a:p>
            <a:pPr lvl="1">
              <a:buClr>
                <a:srgbClr val="0070C0"/>
              </a:buClr>
              <a:defRPr/>
            </a:pPr>
            <a:r>
              <a:rPr lang="en-US" sz="2600" dirty="0"/>
              <a:t>The diaphragm or cap slipped out of place, and  ejaculation was done inside the vagina</a:t>
            </a:r>
          </a:p>
          <a:p>
            <a:pPr lvl="1">
              <a:buClr>
                <a:srgbClr val="0070C0"/>
              </a:buClr>
              <a:defRPr/>
            </a:pPr>
            <a:r>
              <a:rPr lang="en-US" sz="2600" dirty="0"/>
              <a:t>One  miscalculated the "safe" days</a:t>
            </a:r>
          </a:p>
          <a:p>
            <a:pPr lvl="1">
              <a:buClr>
                <a:srgbClr val="0070C0"/>
              </a:buClr>
              <a:defRPr/>
            </a:pPr>
            <a:r>
              <a:rPr lang="en-US" sz="2600" dirty="0"/>
              <a:t>Withdrawal was not done in time</a:t>
            </a:r>
          </a:p>
          <a:p>
            <a:pPr lvl="1">
              <a:buClr>
                <a:srgbClr val="0070C0"/>
              </a:buClr>
              <a:defRPr/>
            </a:pPr>
            <a:r>
              <a:rPr lang="en-US" sz="2600" dirty="0"/>
              <a:t>One was not using any birth control</a:t>
            </a:r>
          </a:p>
          <a:p>
            <a:pPr lvl="1">
              <a:buClr>
                <a:srgbClr val="0070C0"/>
              </a:buClr>
              <a:defRPr/>
            </a:pPr>
            <a:r>
              <a:rPr lang="en-US" sz="2600" dirty="0"/>
              <a:t>One was forced to have unprotected vaginal sex, or was raped</a:t>
            </a:r>
          </a:p>
          <a:p>
            <a:pPr eaLnBrk="1" fontAlgn="auto" hangingPunct="1">
              <a:lnSpc>
                <a:spcPct val="80000"/>
              </a:lnSpc>
              <a:spcAft>
                <a:spcPts val="0"/>
              </a:spcAft>
              <a:buFont typeface="Arial" pitchFamily="34" charset="0"/>
              <a:buNone/>
              <a:defRPr/>
            </a:pPr>
            <a:endParaRPr lang="en-US" sz="2000" dirty="0" smtClean="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5978182"/>
            <a:ext cx="676992" cy="756335"/>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8132228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Content Placeholder 2"/>
          <p:cNvSpPr txBox="1">
            <a:spLocks/>
          </p:cNvSpPr>
          <p:nvPr/>
        </p:nvSpPr>
        <p:spPr>
          <a:xfrm>
            <a:off x="812385" y="4293096"/>
            <a:ext cx="7648047" cy="2169368"/>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
                <a:srgbClr val="33A23D"/>
              </a:buClr>
              <a:buSzTx/>
              <a:buFont typeface="Wingdings" pitchFamily="2" charset="2"/>
              <a:buChar char="§"/>
              <a:tabLst/>
              <a:defRPr sz="3200" kern="1200">
                <a:solidFill>
                  <a:schemeClr val="tx1"/>
                </a:solidFill>
                <a:latin typeface="+mn-lt"/>
                <a:ea typeface="+mn-ea"/>
                <a:cs typeface="+mn-cs"/>
              </a:defRPr>
            </a:lvl1pPr>
            <a:lvl2pPr marL="684213" marR="0" indent="-338138" algn="l" defTabSz="914400" rtl="0" eaLnBrk="1" fontAlgn="auto" latinLnBrk="0" hangingPunct="1">
              <a:lnSpc>
                <a:spcPct val="100000"/>
              </a:lnSpc>
              <a:spcBef>
                <a:spcPct val="20000"/>
              </a:spcBef>
              <a:spcAft>
                <a:spcPts val="0"/>
              </a:spcAft>
              <a:buClr>
                <a:srgbClr val="33A23D"/>
              </a:buClr>
              <a:buSzTx/>
              <a:buFont typeface="Wingdings" pitchFamily="2" charset="2"/>
              <a:buChar char="§"/>
              <a:tabLst/>
              <a:defRPr sz="2800" kern="1200">
                <a:solidFill>
                  <a:schemeClr val="tx1"/>
                </a:solidFill>
                <a:latin typeface="+mn-lt"/>
                <a:ea typeface="+mn-ea"/>
                <a:cs typeface="+mn-cs"/>
              </a:defRPr>
            </a:lvl2pPr>
            <a:lvl3pPr marL="1030288" marR="0" indent="-346075" algn="l" defTabSz="1030288" rtl="0" eaLnBrk="1" fontAlgn="auto" latinLnBrk="0" hangingPunct="1">
              <a:lnSpc>
                <a:spcPct val="100000"/>
              </a:lnSpc>
              <a:spcBef>
                <a:spcPct val="20000"/>
              </a:spcBef>
              <a:spcAft>
                <a:spcPts val="0"/>
              </a:spcAft>
              <a:buClr>
                <a:srgbClr val="33A23D"/>
              </a:buClr>
              <a:buSzTx/>
              <a:buFont typeface="Calibri" pitchFamily="34" charset="0"/>
              <a:buChar char="—"/>
              <a:tabLst/>
              <a:defRPr sz="2400" kern="1200">
                <a:solidFill>
                  <a:schemeClr val="tx1"/>
                </a:solidFill>
                <a:latin typeface="+mn-lt"/>
                <a:ea typeface="+mn-ea"/>
                <a:cs typeface="+mn-cs"/>
              </a:defRPr>
            </a:lvl3pPr>
            <a:lvl4pPr marL="1376363" marR="0" indent="-346075" algn="l" defTabSz="914400" rtl="0" eaLnBrk="1" fontAlgn="auto" latinLnBrk="0" hangingPunct="1">
              <a:lnSpc>
                <a:spcPct val="100000"/>
              </a:lnSpc>
              <a:spcBef>
                <a:spcPct val="20000"/>
              </a:spcBef>
              <a:spcAft>
                <a:spcPts val="0"/>
              </a:spcAft>
              <a:buClr>
                <a:srgbClr val="33A23D"/>
              </a:buClr>
              <a:buSzTx/>
              <a:buFont typeface="Arial" pitchFamily="34" charset="0"/>
              <a:buChar char="•"/>
              <a:tabLst/>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
                <a:srgbClr val="1F497D"/>
              </a:buClr>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a:ea typeface="+mn-ea"/>
                <a:cs typeface="+mn-cs"/>
              </a:rPr>
              <a:t>Provides emergency protection (prevents pregnancy) in about 75% to 95%  of those at risk  </a:t>
            </a:r>
          </a:p>
          <a:p>
            <a:pPr marL="342900" marR="0" lvl="0" indent="-342900" algn="l" defTabSz="914400" rtl="0" eaLnBrk="1" fontAlgn="auto" latinLnBrk="0" hangingPunct="1">
              <a:lnSpc>
                <a:spcPct val="100000"/>
              </a:lnSpc>
              <a:spcBef>
                <a:spcPct val="20000"/>
              </a:spcBef>
              <a:spcAft>
                <a:spcPts val="0"/>
              </a:spcAft>
              <a:buClr>
                <a:srgbClr val="1F497D"/>
              </a:buClr>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a:ea typeface="+mn-ea"/>
                <a:cs typeface="+mn-cs"/>
              </a:rPr>
              <a:t>Easy to use</a:t>
            </a:r>
          </a:p>
          <a:p>
            <a:pPr marL="342900" marR="0" lvl="0" indent="-342900" algn="l" defTabSz="914400" rtl="0" eaLnBrk="1" fontAlgn="auto" latinLnBrk="0" hangingPunct="1">
              <a:lnSpc>
                <a:spcPct val="100000"/>
              </a:lnSpc>
              <a:spcBef>
                <a:spcPct val="20000"/>
              </a:spcBef>
              <a:spcAft>
                <a:spcPts val="0"/>
              </a:spcAft>
              <a:buClr>
                <a:srgbClr val="1F497D"/>
              </a:buClr>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a:ea typeface="+mn-ea"/>
                <a:cs typeface="+mn-cs"/>
              </a:rPr>
              <a:t>Can be used any time during the menstrual </a:t>
            </a:r>
            <a:r>
              <a:rPr kumimoji="0" lang="en-GB" sz="2800" b="0" i="0" u="none" strike="noStrike" kern="1200" cap="none" spc="0" normalizeH="0" baseline="0" noProof="0" dirty="0" smtClean="0">
                <a:ln>
                  <a:noFill/>
                </a:ln>
                <a:solidFill>
                  <a:prstClr val="black"/>
                </a:solidFill>
                <a:effectLst/>
                <a:uLnTx/>
                <a:uFillTx/>
                <a:latin typeface="Calibri"/>
                <a:ea typeface="+mn-ea"/>
                <a:cs typeface="+mn-cs"/>
              </a:rPr>
              <a:t>cycle</a:t>
            </a:r>
            <a:endParaRPr kumimoji="0" lang="en-GB"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5298" name="Title 1"/>
          <p:cNvSpPr>
            <a:spLocks noGrp="1"/>
          </p:cNvSpPr>
          <p:nvPr>
            <p:ph type="title"/>
          </p:nvPr>
        </p:nvSpPr>
        <p:spPr/>
        <p:txBody>
          <a:bodyPr>
            <a:normAutofit fontScale="90000"/>
          </a:bodyPr>
          <a:lstStyle/>
          <a:p>
            <a:r>
              <a:rPr lang="en-GB" sz="3600" b="1" i="1" dirty="0" smtClean="0">
                <a:solidFill>
                  <a:srgbClr val="0070C0"/>
                </a:solidFill>
                <a:effectLst>
                  <a:outerShdw blurRad="38100" dist="38100" dir="2700000" algn="tl">
                    <a:srgbClr val="000000">
                      <a:alpha val="43137"/>
                    </a:srgbClr>
                  </a:outerShdw>
                </a:effectLst>
                <a:latin typeface="Tekton Pro Cond" pitchFamily="34" charset="0"/>
              </a:rPr>
              <a:t>Conditions where EC should be used with caution</a:t>
            </a:r>
          </a:p>
        </p:txBody>
      </p:sp>
      <p:sp>
        <p:nvSpPr>
          <p:cNvPr id="55299" name="Content Placeholder 2"/>
          <p:cNvSpPr>
            <a:spLocks noGrp="1"/>
          </p:cNvSpPr>
          <p:nvPr>
            <p:ph idx="1"/>
          </p:nvPr>
        </p:nvSpPr>
        <p:spPr>
          <a:xfrm>
            <a:off x="791580" y="1647949"/>
            <a:ext cx="7560840" cy="1728192"/>
          </a:xfrm>
        </p:spPr>
        <p:txBody>
          <a:bodyPr/>
          <a:lstStyle/>
          <a:p>
            <a:pPr>
              <a:buClr>
                <a:schemeClr val="tx2"/>
              </a:buClr>
              <a:buFont typeface="Arial" panose="020B0604020202020204" pitchFamily="34" charset="0"/>
              <a:buChar char="•"/>
            </a:pPr>
            <a:r>
              <a:rPr lang="en-GB" sz="2800" dirty="0" smtClean="0"/>
              <a:t>Women with history of severe heart disease</a:t>
            </a:r>
          </a:p>
          <a:p>
            <a:pPr>
              <a:buClr>
                <a:schemeClr val="tx2"/>
              </a:buClr>
              <a:buFont typeface="Arial" panose="020B0604020202020204" pitchFamily="34" charset="0"/>
              <a:buChar char="•"/>
            </a:pPr>
            <a:r>
              <a:rPr lang="en-GB" sz="2800" dirty="0" smtClean="0"/>
              <a:t>Women </a:t>
            </a:r>
            <a:r>
              <a:rPr lang="en-GB" sz="2800" dirty="0"/>
              <a:t>who suffer from migraine </a:t>
            </a:r>
            <a:r>
              <a:rPr lang="en-GB" sz="2800" dirty="0" smtClean="0"/>
              <a:t>headaches</a:t>
            </a:r>
          </a:p>
          <a:p>
            <a:pPr>
              <a:buClr>
                <a:schemeClr val="tx2"/>
              </a:buClr>
              <a:buFont typeface="Arial" panose="020B0604020202020204" pitchFamily="34" charset="0"/>
              <a:buChar char="•"/>
            </a:pPr>
            <a:r>
              <a:rPr lang="en-GB" sz="2800" dirty="0" smtClean="0"/>
              <a:t>Women </a:t>
            </a:r>
            <a:r>
              <a:rPr lang="en-GB" sz="2800" dirty="0"/>
              <a:t>with severe liver disease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5978182"/>
            <a:ext cx="676992" cy="756335"/>
          </a:xfrm>
          <a:prstGeom prst="rect">
            <a:avLst/>
          </a:prstGeom>
        </p:spPr>
      </p:pic>
      <p:sp>
        <p:nvSpPr>
          <p:cNvPr id="6" name="Title 1"/>
          <p:cNvSpPr txBox="1">
            <a:spLocks/>
          </p:cNvSpPr>
          <p:nvPr/>
        </p:nvSpPr>
        <p:spPr>
          <a:xfrm>
            <a:off x="2987824" y="3429000"/>
            <a:ext cx="288032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400" b="1" i="1" u="none" strike="noStrike" kern="1200" cap="none" spc="0" normalizeH="0" baseline="0" noProof="0" smtClean="0">
                <a:ln>
                  <a:noFill/>
                </a:ln>
                <a:solidFill>
                  <a:srgbClr val="0070C0"/>
                </a:solidFill>
                <a:effectLst>
                  <a:outerShdw blurRad="38100" dist="38100" dir="2700000" algn="tl">
                    <a:srgbClr val="000000">
                      <a:alpha val="43137"/>
                    </a:srgbClr>
                  </a:outerShdw>
                </a:effectLst>
                <a:uLnTx/>
                <a:uFillTx/>
                <a:latin typeface="Tekton Pro Cond" pitchFamily="34" charset="0"/>
                <a:ea typeface="+mj-ea"/>
                <a:cs typeface="+mj-cs"/>
              </a:rPr>
              <a:t>Benefits</a:t>
            </a:r>
            <a:r>
              <a:rPr kumimoji="0" lang="en-GB" sz="2400" b="1" i="1" u="none" strike="noStrike" kern="1200" cap="none" spc="0" normalizeH="0" baseline="0" noProof="0" smtClean="0">
                <a:ln>
                  <a:noFill/>
                </a:ln>
                <a:solidFill>
                  <a:prstClr val="white"/>
                </a:solidFill>
                <a:effectLst>
                  <a:outerShdw blurRad="38100" dist="38100" dir="2700000" algn="tl">
                    <a:srgbClr val="000000">
                      <a:alpha val="43137"/>
                    </a:srgbClr>
                  </a:outerShdw>
                </a:effectLst>
                <a:uLnTx/>
                <a:uFillTx/>
                <a:latin typeface="Tekton Pro Cond" pitchFamily="34" charset="0"/>
                <a:ea typeface="+mj-ea"/>
                <a:cs typeface="+mj-cs"/>
              </a:rPr>
              <a:t> </a:t>
            </a:r>
            <a:endParaRPr kumimoji="0" lang="en-GB" sz="1600" b="1" i="1"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ekton Pro Cond" pitchFamily="34" charset="0"/>
              <a:ea typeface="+mj-ea"/>
              <a:cs typeface="+mj-cs"/>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4715449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6" name="Title 1"/>
          <p:cNvSpPr>
            <a:spLocks noGrp="1"/>
          </p:cNvSpPr>
          <p:nvPr>
            <p:ph type="title"/>
          </p:nvPr>
        </p:nvSpPr>
        <p:spPr>
          <a:xfrm>
            <a:off x="107504" y="548680"/>
            <a:ext cx="8928992" cy="846584"/>
          </a:xfrm>
        </p:spPr>
        <p:txBody>
          <a:bodyPr>
            <a:normAutofit/>
          </a:bodyPr>
          <a:lstStyle/>
          <a:p>
            <a:r>
              <a:rPr lang="en-GB" b="1" i="1" dirty="0" smtClean="0">
                <a:solidFill>
                  <a:srgbClr val="0070C0"/>
                </a:solidFill>
                <a:effectLst>
                  <a:outerShdw blurRad="38100" dist="38100" dir="2700000" algn="tl">
                    <a:srgbClr val="000000">
                      <a:alpha val="43137"/>
                    </a:srgbClr>
                  </a:outerShdw>
                </a:effectLst>
                <a:latin typeface="Tekton Pro Cond" pitchFamily="34" charset="0"/>
              </a:rPr>
              <a:t>Limitations</a:t>
            </a:r>
            <a:r>
              <a:rPr lang="en-GB" b="1" i="1" dirty="0" smtClean="0">
                <a:solidFill>
                  <a:schemeClr val="bg1"/>
                </a:solidFill>
                <a:effectLst>
                  <a:outerShdw blurRad="38100" dist="38100" dir="2700000" algn="tl">
                    <a:srgbClr val="000000">
                      <a:alpha val="43137"/>
                    </a:srgbClr>
                  </a:outerShdw>
                </a:effectLst>
                <a:latin typeface="Tekton Pro Cond" pitchFamily="34" charset="0"/>
              </a:rPr>
              <a:t> </a:t>
            </a:r>
          </a:p>
        </p:txBody>
      </p:sp>
      <p:sp>
        <p:nvSpPr>
          <p:cNvPr id="3" name="Content Placeholder 2"/>
          <p:cNvSpPr>
            <a:spLocks noGrp="1"/>
          </p:cNvSpPr>
          <p:nvPr>
            <p:ph idx="1"/>
          </p:nvPr>
        </p:nvSpPr>
        <p:spPr>
          <a:xfrm>
            <a:off x="1043608" y="1772816"/>
            <a:ext cx="7643192" cy="3744416"/>
          </a:xfrm>
        </p:spPr>
        <p:txBody>
          <a:bodyPr/>
          <a:lstStyle/>
          <a:p>
            <a:pPr>
              <a:buClr>
                <a:srgbClr val="0070C0"/>
              </a:buClr>
              <a:defRPr/>
            </a:pPr>
            <a:r>
              <a:rPr lang="en-GB" sz="2400" dirty="0" smtClean="0"/>
              <a:t>Only effective if used within 120 hours of unprotected intercourse</a:t>
            </a:r>
          </a:p>
          <a:p>
            <a:pPr>
              <a:buClr>
                <a:srgbClr val="0070C0"/>
              </a:buClr>
              <a:defRPr/>
            </a:pPr>
            <a:r>
              <a:rPr lang="en-GB" sz="2400" dirty="0" smtClean="0"/>
              <a:t>Do not protect against STI/ HIV</a:t>
            </a:r>
          </a:p>
          <a:p>
            <a:pPr>
              <a:buClr>
                <a:srgbClr val="0070C0"/>
              </a:buClr>
              <a:defRPr/>
            </a:pPr>
            <a:r>
              <a:rPr lang="en-GB" sz="2400" dirty="0" smtClean="0"/>
              <a:t>May cause </a:t>
            </a:r>
          </a:p>
          <a:p>
            <a:pPr lvl="1">
              <a:buClr>
                <a:srgbClr val="0070C0"/>
              </a:buClr>
              <a:buFontTx/>
              <a:buChar char="-"/>
              <a:defRPr/>
            </a:pPr>
            <a:r>
              <a:rPr lang="en-GB" sz="2400" dirty="0" smtClean="0"/>
              <a:t>nausea </a:t>
            </a:r>
            <a:r>
              <a:rPr lang="en-GB" sz="2400" dirty="0"/>
              <a:t>and </a:t>
            </a:r>
            <a:r>
              <a:rPr lang="en-GB" sz="2400" dirty="0" smtClean="0"/>
              <a:t>vomiting</a:t>
            </a:r>
          </a:p>
          <a:p>
            <a:pPr lvl="1">
              <a:buClr>
                <a:srgbClr val="0070C0"/>
              </a:buClr>
              <a:buFontTx/>
              <a:buChar char="-"/>
              <a:defRPr/>
            </a:pPr>
            <a:r>
              <a:rPr lang="en-GB" sz="2400" dirty="0"/>
              <a:t>s</a:t>
            </a:r>
            <a:r>
              <a:rPr lang="en-GB" sz="2400" dirty="0" smtClean="0"/>
              <a:t>light </a:t>
            </a:r>
            <a:r>
              <a:rPr lang="en-GB" sz="2400" dirty="0"/>
              <a:t>irregular bleeding</a:t>
            </a:r>
          </a:p>
          <a:p>
            <a:pPr marL="0" indent="0">
              <a:buFont typeface="Arial" pitchFamily="34" charset="0"/>
              <a:buNone/>
              <a:defRPr/>
            </a:pPr>
            <a:endParaRPr lang="en-GB" sz="2400" b="1" dirty="0" smtClean="0"/>
          </a:p>
          <a:p>
            <a:pPr marL="0" indent="0" algn="just">
              <a:buFont typeface="Arial" pitchFamily="34" charset="0"/>
              <a:buNone/>
              <a:defRPr/>
            </a:pPr>
            <a:r>
              <a:rPr lang="en-GB" sz="2000" b="1" dirty="0" smtClean="0">
                <a:solidFill>
                  <a:srgbClr val="FF0000"/>
                </a:solidFill>
              </a:rPr>
              <a:t>!! </a:t>
            </a:r>
            <a:r>
              <a:rPr lang="en-GB" sz="2000" b="1" dirty="0" smtClean="0"/>
              <a:t>It </a:t>
            </a:r>
            <a:r>
              <a:rPr lang="en-GB" sz="2000" b="1" dirty="0"/>
              <a:t>should be emphasised that emergency contraception should not be used on a regular basis (from month to month) because it is less effective than other methods</a:t>
            </a:r>
            <a:r>
              <a:rPr lang="en-GB" sz="2000" b="1" dirty="0" smtClean="0"/>
              <a:t>.</a:t>
            </a:r>
            <a:endParaRPr lang="en-GB" sz="20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5978182"/>
            <a:ext cx="676992" cy="756335"/>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6667873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2047" y="2132856"/>
            <a:ext cx="9144000" cy="172819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578" name="Title 1"/>
          <p:cNvSpPr>
            <a:spLocks noGrp="1"/>
          </p:cNvSpPr>
          <p:nvPr>
            <p:ph type="ctrTitle"/>
          </p:nvPr>
        </p:nvSpPr>
        <p:spPr>
          <a:xfrm>
            <a:off x="687847" y="2261939"/>
            <a:ext cx="7772400" cy="1470025"/>
          </a:xfrm>
        </p:spPr>
        <p:txBody>
          <a:bodyPr>
            <a:normAutofit fontScale="90000"/>
          </a:bodyPr>
          <a:lstStyle/>
          <a:p>
            <a:pPr eaLnBrk="1" hangingPunct="1"/>
            <a:r>
              <a:rPr lang="en-GB" sz="5400" b="1" i="1" dirty="0" smtClean="0">
                <a:solidFill>
                  <a:schemeClr val="bg1"/>
                </a:solidFill>
                <a:effectLst>
                  <a:outerShdw blurRad="38100" dist="38100" dir="2700000" algn="tl">
                    <a:srgbClr val="000000">
                      <a:alpha val="43137"/>
                    </a:srgbClr>
                  </a:outerShdw>
                </a:effectLst>
                <a:latin typeface="Tekton Pro Cond" pitchFamily="34" charset="0"/>
              </a:rPr>
              <a:t>Progestin Only Injectables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8167" y="3618526"/>
            <a:ext cx="5171759" cy="2706310"/>
          </a:xfrm>
          <a:prstGeom prst="rect">
            <a:avLst/>
          </a:prstGeom>
        </p:spPr>
      </p:pic>
    </p:spTree>
    <p:extLst>
      <p:ext uri="{BB962C8B-B14F-4D97-AF65-F5344CB8AC3E}">
        <p14:creationId xmlns:p14="http://schemas.microsoft.com/office/powerpoint/2010/main" val="187661660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3" name="Rectangle 2"/>
          <p:cNvSpPr>
            <a:spLocks noGrp="1"/>
          </p:cNvSpPr>
          <p:nvPr>
            <p:ph type="title"/>
          </p:nvPr>
        </p:nvSpPr>
        <p:spPr>
          <a:xfrm>
            <a:off x="1362472" y="558761"/>
            <a:ext cx="6419056" cy="717208"/>
          </a:xfrm>
        </p:spPr>
        <p:txBody>
          <a:bodyPr>
            <a:normAutofit fontScale="90000"/>
          </a:bodyPr>
          <a:lstStyle/>
          <a:p>
            <a:pPr eaLnBrk="1" hangingPunct="1"/>
            <a:r>
              <a:rPr lang="en-US" sz="4500" b="1" i="1" dirty="0" smtClean="0">
                <a:effectLst>
                  <a:outerShdw blurRad="38100" dist="38100" dir="2700000" algn="tl">
                    <a:srgbClr val="000000">
                      <a:alpha val="43137"/>
                    </a:srgbClr>
                  </a:outerShdw>
                </a:effectLst>
                <a:latin typeface="Tekton Pro Cond" pitchFamily="34" charset="0"/>
              </a:rPr>
              <a:t>What is it </a:t>
            </a:r>
          </a:p>
        </p:txBody>
      </p:sp>
      <p:sp>
        <p:nvSpPr>
          <p:cNvPr id="75779" name="Rectangle 3"/>
          <p:cNvSpPr>
            <a:spLocks noGrp="1"/>
          </p:cNvSpPr>
          <p:nvPr>
            <p:ph idx="1"/>
          </p:nvPr>
        </p:nvSpPr>
        <p:spPr/>
        <p:txBody>
          <a:bodyPr/>
          <a:lstStyle/>
          <a:p>
            <a:pPr eaLnBrk="1" hangingPunct="1">
              <a:lnSpc>
                <a:spcPct val="90000"/>
              </a:lnSpc>
              <a:spcBef>
                <a:spcPct val="65000"/>
              </a:spcBef>
              <a:buClr>
                <a:srgbClr val="0070C0"/>
              </a:buClr>
              <a:buFont typeface="Arial" panose="020B0604020202020204" pitchFamily="34" charset="0"/>
              <a:buChar char="•"/>
            </a:pPr>
            <a:r>
              <a:rPr lang="en-US" sz="2800" dirty="0" smtClean="0"/>
              <a:t>Contains progesterone </a:t>
            </a:r>
          </a:p>
          <a:p>
            <a:pPr eaLnBrk="1" hangingPunct="1">
              <a:lnSpc>
                <a:spcPct val="90000"/>
              </a:lnSpc>
              <a:spcBef>
                <a:spcPct val="65000"/>
              </a:spcBef>
              <a:buClr>
                <a:srgbClr val="0070C0"/>
              </a:buClr>
              <a:buFont typeface="Arial" panose="020B0604020202020204" pitchFamily="34" charset="0"/>
              <a:buChar char="•"/>
            </a:pPr>
            <a:r>
              <a:rPr lang="en-US" sz="2800" dirty="0" smtClean="0"/>
              <a:t>Depo-Provera is the most widely used injectable contraceptive </a:t>
            </a:r>
          </a:p>
          <a:p>
            <a:pPr eaLnBrk="1" hangingPunct="1">
              <a:lnSpc>
                <a:spcPct val="90000"/>
              </a:lnSpc>
              <a:spcBef>
                <a:spcPct val="65000"/>
              </a:spcBef>
              <a:buClr>
                <a:srgbClr val="0070C0"/>
              </a:buClr>
              <a:buFont typeface="Arial" panose="020B0604020202020204" pitchFamily="34" charset="0"/>
              <a:buChar char="•"/>
            </a:pPr>
            <a:r>
              <a:rPr lang="en-US" sz="2800" dirty="0" smtClean="0"/>
              <a:t>Injection given every 3 months</a:t>
            </a:r>
          </a:p>
          <a:p>
            <a:pPr eaLnBrk="1" hangingPunct="1">
              <a:lnSpc>
                <a:spcPct val="90000"/>
              </a:lnSpc>
              <a:spcBef>
                <a:spcPct val="65000"/>
              </a:spcBef>
              <a:buFont typeface="Arial" pitchFamily="34" charset="0"/>
              <a:buNone/>
            </a:pPr>
            <a:endParaRPr lang="en-US" sz="2800" dirty="0" smtClean="0"/>
          </a:p>
        </p:txBody>
      </p:sp>
      <p:pic>
        <p:nvPicPr>
          <p:cNvPr id="25605" name="Picture 4" descr="depo-bottle-PPoint-impo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3838" y="3284983"/>
            <a:ext cx="1265374" cy="2956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7" descr="Injectab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992" y="4527122"/>
            <a:ext cx="2095128" cy="145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512" y="5978182"/>
            <a:ext cx="676992" cy="756335"/>
          </a:xfrm>
          <a:prstGeom prst="rect">
            <a:avLst/>
          </a:prstGeom>
        </p:spPr>
      </p:pic>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750422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1000"/>
                                  </p:stCondLst>
                                  <p:childTnLst>
                                    <p:set>
                                      <p:cBhvr>
                                        <p:cTn id="6" dur="1" fill="hold">
                                          <p:stCondLst>
                                            <p:cond delay="0"/>
                                          </p:stCondLst>
                                        </p:cTn>
                                        <p:tgtEl>
                                          <p:spTgt spid="75779">
                                            <p:txEl>
                                              <p:pRg st="0" end="0"/>
                                            </p:txEl>
                                          </p:spTgt>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1000"/>
                                  </p:stCondLst>
                                  <p:childTnLst>
                                    <p:set>
                                      <p:cBhvr>
                                        <p:cTn id="9" dur="1" fill="hold">
                                          <p:stCondLst>
                                            <p:cond delay="0"/>
                                          </p:stCondLst>
                                        </p:cTn>
                                        <p:tgtEl>
                                          <p:spTgt spid="75779">
                                            <p:txEl>
                                              <p:pRg st="1" end="1"/>
                                            </p:txEl>
                                          </p:spTgt>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1000"/>
                                  </p:stCondLst>
                                  <p:childTnLst>
                                    <p:set>
                                      <p:cBhvr>
                                        <p:cTn id="12" dur="1" fill="hold">
                                          <p:stCondLst>
                                            <p:cond delay="0"/>
                                          </p:stCondLst>
                                        </p:cTn>
                                        <p:tgtEl>
                                          <p:spTgt spid="7577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8" name="Rectangle 3"/>
          <p:cNvSpPr>
            <a:spLocks noGrp="1"/>
          </p:cNvSpPr>
          <p:nvPr>
            <p:ph type="title"/>
          </p:nvPr>
        </p:nvSpPr>
        <p:spPr/>
        <p:txBody>
          <a:bodyPr>
            <a:normAutofit/>
          </a:bodyPr>
          <a:lstStyle/>
          <a:p>
            <a:pPr eaLnBrk="1" hangingPunct="1"/>
            <a:r>
              <a:rPr lang="en-US" sz="4500" b="1" i="1" dirty="0" smtClean="0">
                <a:effectLst>
                  <a:outerShdw blurRad="38100" dist="38100" dir="2700000" algn="tl">
                    <a:srgbClr val="000000">
                      <a:alpha val="43137"/>
                    </a:srgbClr>
                  </a:outerShdw>
                </a:effectLst>
                <a:latin typeface="Tekton Pro Cond" pitchFamily="34" charset="0"/>
              </a:rPr>
              <a:t>Mechanism of Action</a:t>
            </a:r>
          </a:p>
        </p:txBody>
      </p:sp>
      <p:sp>
        <p:nvSpPr>
          <p:cNvPr id="26629" name="Text Box 4"/>
          <p:cNvSpPr txBox="1">
            <a:spLocks noChangeArrowheads="1"/>
          </p:cNvSpPr>
          <p:nvPr/>
        </p:nvSpPr>
        <p:spPr bwMode="auto">
          <a:xfrm>
            <a:off x="1667485" y="4068306"/>
            <a:ext cx="396044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pitchFamily="34" charset="0"/>
                <a:ea typeface="+mn-ea"/>
                <a:cs typeface="Arial" pitchFamily="34" charset="0"/>
              </a:rPr>
              <a:t>Thickens cervical </a:t>
            </a: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mucus to block sperm</a:t>
            </a:r>
          </a:p>
        </p:txBody>
      </p:sp>
      <p:sp>
        <p:nvSpPr>
          <p:cNvPr id="26630" name="Text Box 5"/>
          <p:cNvSpPr txBox="1">
            <a:spLocks noChangeArrowheads="1"/>
          </p:cNvSpPr>
          <p:nvPr/>
        </p:nvSpPr>
        <p:spPr bwMode="auto">
          <a:xfrm>
            <a:off x="1475656" y="2046880"/>
            <a:ext cx="417646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pitchFamily="34" charset="0"/>
                <a:ea typeface="+mn-ea"/>
                <a:cs typeface="Arial" pitchFamily="34" charset="0"/>
              </a:rPr>
              <a:t>Suppresses Hormones responsible for ovulation</a:t>
            </a:r>
            <a:endParaRPr kumimoji="0" lang="en-US" sz="2800" b="0" i="0" u="none" strike="noStrike" kern="1200" cap="none" spc="0" normalizeH="0" baseline="0" noProof="0" dirty="0">
              <a:ln>
                <a:noFill/>
              </a:ln>
              <a:solidFill>
                <a:prstClr val="black"/>
              </a:solidFill>
              <a:effectLst/>
              <a:uLnTx/>
              <a:uFillTx/>
              <a:latin typeface="Calibri" pitchFamily="34" charset="0"/>
              <a:ea typeface="+mn-ea"/>
              <a:cs typeface="Arial" pitchFamily="34" charset="0"/>
            </a:endParaRPr>
          </a:p>
        </p:txBody>
      </p:sp>
      <p:grpSp>
        <p:nvGrpSpPr>
          <p:cNvPr id="2" name="Group 1"/>
          <p:cNvGrpSpPr/>
          <p:nvPr/>
        </p:nvGrpSpPr>
        <p:grpSpPr>
          <a:xfrm>
            <a:off x="5029200" y="1268760"/>
            <a:ext cx="3606800" cy="4592638"/>
            <a:chOff x="5029200" y="1340768"/>
            <a:chExt cx="3606800" cy="4592638"/>
          </a:xfrm>
        </p:grpSpPr>
        <p:pic>
          <p:nvPicPr>
            <p:cNvPr id="26627" name="Picture 2" descr="WomanInjectableME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600" y="1340768"/>
              <a:ext cx="2311400" cy="459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1" name="Line 6"/>
            <p:cNvSpPr>
              <a:spLocks noChangeShapeType="1"/>
            </p:cNvSpPr>
            <p:nvPr/>
          </p:nvSpPr>
          <p:spPr bwMode="auto">
            <a:xfrm>
              <a:off x="5029200" y="4617368"/>
              <a:ext cx="2487613" cy="30480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6632" name="Line 7"/>
            <p:cNvSpPr>
              <a:spLocks noChangeShapeType="1"/>
            </p:cNvSpPr>
            <p:nvPr/>
          </p:nvSpPr>
          <p:spPr bwMode="auto">
            <a:xfrm>
              <a:off x="5029200" y="2636168"/>
              <a:ext cx="2170113" cy="2039938"/>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6633" name="Line 8"/>
            <p:cNvSpPr>
              <a:spLocks noChangeShapeType="1"/>
            </p:cNvSpPr>
            <p:nvPr/>
          </p:nvSpPr>
          <p:spPr bwMode="auto">
            <a:xfrm flipV="1">
              <a:off x="5029200" y="1874168"/>
              <a:ext cx="2352675" cy="74930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5978182"/>
            <a:ext cx="676992" cy="756335"/>
          </a:xfrm>
          <a:prstGeom prst="rect">
            <a:avLst/>
          </a:prstGeom>
        </p:spPr>
      </p:pic>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7521008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normAutofit/>
          </a:bodyPr>
          <a:lstStyle/>
          <a:p>
            <a:pPr eaLnBrk="1" hangingPunct="1"/>
            <a:r>
              <a:rPr lang="en-US" sz="3500" b="1" i="1" dirty="0" smtClean="0">
                <a:effectLst>
                  <a:outerShdw blurRad="38100" dist="38100" dir="2700000" algn="tl">
                    <a:srgbClr val="000000">
                      <a:alpha val="43137"/>
                    </a:srgbClr>
                  </a:outerShdw>
                </a:effectLst>
                <a:latin typeface="Tekton Pro Cond" pitchFamily="34" charset="0"/>
              </a:rPr>
              <a:t>Who can use Injectables</a:t>
            </a:r>
          </a:p>
        </p:txBody>
      </p:sp>
      <p:sp>
        <p:nvSpPr>
          <p:cNvPr id="27651" name="Rectangle 3"/>
          <p:cNvSpPr>
            <a:spLocks noGrp="1" noChangeArrowheads="1"/>
          </p:cNvSpPr>
          <p:nvPr>
            <p:ph idx="1"/>
          </p:nvPr>
        </p:nvSpPr>
        <p:spPr>
          <a:xfrm>
            <a:off x="457200" y="1600201"/>
            <a:ext cx="8229600" cy="3773016"/>
          </a:xfrm>
        </p:spPr>
        <p:txBody>
          <a:bodyPr/>
          <a:lstStyle/>
          <a:p>
            <a:pPr eaLnBrk="1" hangingPunct="1">
              <a:lnSpc>
                <a:spcPct val="90000"/>
              </a:lnSpc>
              <a:buClr>
                <a:srgbClr val="0070C0"/>
              </a:buClr>
              <a:buFont typeface="Arial" panose="020B0604020202020204" pitchFamily="34" charset="0"/>
              <a:buChar char="•"/>
            </a:pPr>
            <a:r>
              <a:rPr lang="en-US" sz="2800" dirty="0" smtClean="0"/>
              <a:t>Women of any parity including nulliparous with established menses</a:t>
            </a:r>
          </a:p>
          <a:p>
            <a:pPr eaLnBrk="1" hangingPunct="1">
              <a:lnSpc>
                <a:spcPct val="90000"/>
              </a:lnSpc>
              <a:buClr>
                <a:srgbClr val="0070C0"/>
              </a:buClr>
              <a:buFont typeface="Arial" panose="020B0604020202020204" pitchFamily="34" charset="0"/>
              <a:buChar char="•"/>
            </a:pPr>
            <a:r>
              <a:rPr lang="en-US" sz="2800" dirty="0" smtClean="0"/>
              <a:t>Breastfeeding mothers after 6 weeks post partum</a:t>
            </a:r>
          </a:p>
          <a:p>
            <a:pPr eaLnBrk="1" hangingPunct="1">
              <a:lnSpc>
                <a:spcPct val="90000"/>
              </a:lnSpc>
              <a:buClr>
                <a:srgbClr val="0070C0"/>
              </a:buClr>
              <a:buFont typeface="Arial" panose="020B0604020202020204" pitchFamily="34" charset="0"/>
              <a:buChar char="•"/>
            </a:pPr>
            <a:r>
              <a:rPr lang="en-US" sz="2800" dirty="0" smtClean="0"/>
              <a:t>Post abortion clients</a:t>
            </a:r>
          </a:p>
          <a:p>
            <a:pPr eaLnBrk="1" hangingPunct="1">
              <a:lnSpc>
                <a:spcPct val="90000"/>
              </a:lnSpc>
              <a:buClr>
                <a:srgbClr val="0070C0"/>
              </a:buClr>
              <a:buFont typeface="Arial" panose="020B0604020202020204" pitchFamily="34" charset="0"/>
              <a:buChar char="•"/>
            </a:pPr>
            <a:r>
              <a:rPr lang="en-US" sz="2800" dirty="0" smtClean="0"/>
              <a:t>Women with uncomplicated diabetes, hypertension, valvular heart disease</a:t>
            </a:r>
          </a:p>
          <a:p>
            <a:pPr eaLnBrk="1" hangingPunct="1">
              <a:lnSpc>
                <a:spcPct val="90000"/>
              </a:lnSpc>
              <a:buClr>
                <a:srgbClr val="0070C0"/>
              </a:buClr>
              <a:buFont typeface="Arial" panose="020B0604020202020204" pitchFamily="34" charset="0"/>
              <a:buChar char="•"/>
            </a:pPr>
            <a:r>
              <a:rPr lang="en-US" sz="2800" dirty="0" smtClean="0"/>
              <a:t>Women with STI, PID, </a:t>
            </a:r>
          </a:p>
          <a:p>
            <a:pPr eaLnBrk="1" hangingPunct="1">
              <a:lnSpc>
                <a:spcPct val="90000"/>
              </a:lnSpc>
              <a:buClr>
                <a:srgbClr val="0070C0"/>
              </a:buClr>
              <a:buFont typeface="Arial" panose="020B0604020202020204" pitchFamily="34" charset="0"/>
              <a:buChar char="•"/>
            </a:pPr>
            <a:r>
              <a:rPr lang="en-US" sz="2800" dirty="0" smtClean="0"/>
              <a:t>Women with HIV/ AIDS and doing well on ARVs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5978182"/>
            <a:ext cx="676992" cy="756335"/>
          </a:xfrm>
          <a:prstGeom prst="rect">
            <a:avLst/>
          </a:prstGeom>
        </p:spPr>
      </p:pic>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5596459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normAutofit/>
          </a:bodyPr>
          <a:lstStyle/>
          <a:p>
            <a:pPr eaLnBrk="1" hangingPunct="1"/>
            <a:r>
              <a:rPr lang="en-US" sz="3500" b="1" i="1" dirty="0" smtClean="0">
                <a:effectLst>
                  <a:outerShdw blurRad="38100" dist="38100" dir="2700000" algn="tl">
                    <a:srgbClr val="000000">
                      <a:alpha val="43137"/>
                    </a:srgbClr>
                  </a:outerShdw>
                </a:effectLst>
                <a:latin typeface="Tekton Pro Cond" pitchFamily="34" charset="0"/>
              </a:rPr>
              <a:t>Who should not use Injectables</a:t>
            </a:r>
          </a:p>
        </p:txBody>
      </p:sp>
      <p:sp>
        <p:nvSpPr>
          <p:cNvPr id="28675" name="Rectangle 3"/>
          <p:cNvSpPr>
            <a:spLocks noGrp="1" noChangeArrowheads="1"/>
          </p:cNvSpPr>
          <p:nvPr>
            <p:ph idx="1"/>
          </p:nvPr>
        </p:nvSpPr>
        <p:spPr/>
        <p:txBody>
          <a:bodyPr/>
          <a:lstStyle/>
          <a:p>
            <a:pPr>
              <a:lnSpc>
                <a:spcPct val="90000"/>
              </a:lnSpc>
              <a:buClr>
                <a:srgbClr val="0070C0"/>
              </a:buClr>
              <a:buFont typeface="Arial" panose="020B0604020202020204" pitchFamily="34" charset="0"/>
              <a:buChar char="•"/>
            </a:pPr>
            <a:r>
              <a:rPr lang="en-US" sz="2800" dirty="0" smtClean="0"/>
              <a:t>B</a:t>
            </a:r>
            <a:r>
              <a:rPr lang="en-US" sz="2800" dirty="0"/>
              <a:t>reastfeeding women less than 6 weeks</a:t>
            </a:r>
          </a:p>
          <a:p>
            <a:pPr>
              <a:lnSpc>
                <a:spcPct val="90000"/>
              </a:lnSpc>
              <a:buClr>
                <a:srgbClr val="0070C0"/>
              </a:buClr>
              <a:buFont typeface="Arial" panose="020B0604020202020204" pitchFamily="34" charset="0"/>
              <a:buChar char="•"/>
            </a:pPr>
            <a:r>
              <a:rPr lang="en-US" sz="2800" dirty="0"/>
              <a:t>Women with liver disease </a:t>
            </a:r>
          </a:p>
          <a:p>
            <a:pPr>
              <a:lnSpc>
                <a:spcPct val="90000"/>
              </a:lnSpc>
              <a:buClr>
                <a:srgbClr val="0070C0"/>
              </a:buClr>
              <a:buFont typeface="Arial" panose="020B0604020202020204" pitchFamily="34" charset="0"/>
              <a:buChar char="•"/>
            </a:pPr>
            <a:r>
              <a:rPr lang="en-US" sz="2800" dirty="0"/>
              <a:t>Women with breast cancer </a:t>
            </a:r>
          </a:p>
          <a:p>
            <a:pPr>
              <a:lnSpc>
                <a:spcPct val="90000"/>
              </a:lnSpc>
              <a:buClr>
                <a:srgbClr val="0070C0"/>
              </a:buClr>
              <a:buFont typeface="Arial" panose="020B0604020202020204" pitchFamily="34" charset="0"/>
              <a:buChar char="•"/>
            </a:pPr>
            <a:r>
              <a:rPr lang="en-US" sz="2800" dirty="0"/>
              <a:t>Women with severe hypertension, </a:t>
            </a:r>
          </a:p>
          <a:p>
            <a:pPr>
              <a:lnSpc>
                <a:spcPct val="90000"/>
              </a:lnSpc>
              <a:buClr>
                <a:srgbClr val="0070C0"/>
              </a:buClr>
              <a:buFont typeface="Arial" panose="020B0604020202020204" pitchFamily="34" charset="0"/>
              <a:buChar char="•"/>
            </a:pPr>
            <a:r>
              <a:rPr lang="en-US" sz="2800" dirty="0"/>
              <a:t>Women with unexplained abnormal vaginal bleeding</a:t>
            </a:r>
          </a:p>
          <a:p>
            <a:pPr>
              <a:lnSpc>
                <a:spcPct val="90000"/>
              </a:lnSpc>
              <a:buClr>
                <a:srgbClr val="0070C0"/>
              </a:buClr>
              <a:buFont typeface="Arial" panose="020B0604020202020204" pitchFamily="34" charset="0"/>
              <a:buChar char="•"/>
            </a:pPr>
            <a:r>
              <a:rPr lang="en-US" sz="2800" dirty="0"/>
              <a:t>Women suffering from deep venous thrombosis (DVT)</a:t>
            </a:r>
          </a:p>
          <a:p>
            <a:pPr eaLnBrk="1" hangingPunct="1">
              <a:lnSpc>
                <a:spcPct val="80000"/>
              </a:lnSpc>
            </a:pPr>
            <a:endParaRPr lang="en-US" sz="2800" dirty="0" smtClean="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5978182"/>
            <a:ext cx="676992" cy="756335"/>
          </a:xfrm>
          <a:prstGeom prst="rect">
            <a:avLst/>
          </a:prstGeom>
        </p:spPr>
      </p:pic>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4118061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normAutofit/>
          </a:bodyPr>
          <a:lstStyle/>
          <a:p>
            <a:pPr eaLnBrk="1" hangingPunct="1"/>
            <a:r>
              <a:rPr lang="en-US" sz="3500" b="1" i="1" dirty="0" smtClean="0">
                <a:effectLst>
                  <a:outerShdw blurRad="38100" dist="38100" dir="2700000" algn="tl">
                    <a:srgbClr val="000000">
                      <a:alpha val="43137"/>
                    </a:srgbClr>
                  </a:outerShdw>
                </a:effectLst>
                <a:latin typeface="Tekton Pro Cond" pitchFamily="34" charset="0"/>
              </a:rPr>
              <a:t>Benefits</a:t>
            </a:r>
          </a:p>
        </p:txBody>
      </p:sp>
      <p:sp>
        <p:nvSpPr>
          <p:cNvPr id="29699" name="Content Placeholder 2"/>
          <p:cNvSpPr>
            <a:spLocks noGrp="1"/>
          </p:cNvSpPr>
          <p:nvPr>
            <p:ph idx="1"/>
          </p:nvPr>
        </p:nvSpPr>
        <p:spPr>
          <a:xfrm>
            <a:off x="1979712" y="1418094"/>
            <a:ext cx="5040560" cy="4525963"/>
          </a:xfrm>
        </p:spPr>
        <p:txBody>
          <a:bodyPr>
            <a:normAutofit fontScale="85000" lnSpcReduction="10000"/>
          </a:bodyPr>
          <a:lstStyle/>
          <a:p>
            <a:pPr>
              <a:buClr>
                <a:srgbClr val="0070C0"/>
              </a:buClr>
              <a:buFont typeface="Arial" panose="020B0604020202020204" pitchFamily="34" charset="0"/>
              <a:buChar char="•"/>
            </a:pPr>
            <a:r>
              <a:rPr lang="en-US" sz="3000" dirty="0"/>
              <a:t>Highly effective </a:t>
            </a:r>
          </a:p>
          <a:p>
            <a:pPr>
              <a:buClr>
                <a:srgbClr val="0070C0"/>
              </a:buClr>
              <a:buFont typeface="Arial" panose="020B0604020202020204" pitchFamily="34" charset="0"/>
              <a:buChar char="•"/>
            </a:pPr>
            <a:r>
              <a:rPr lang="en-US" sz="3000" dirty="0"/>
              <a:t>Safe </a:t>
            </a:r>
          </a:p>
          <a:p>
            <a:pPr>
              <a:buClr>
                <a:srgbClr val="0070C0"/>
              </a:buClr>
              <a:buFont typeface="Arial" panose="020B0604020202020204" pitchFamily="34" charset="0"/>
              <a:buChar char="•"/>
            </a:pPr>
            <a:r>
              <a:rPr lang="en-US" sz="3000" dirty="0"/>
              <a:t>Easy to use </a:t>
            </a:r>
          </a:p>
          <a:p>
            <a:pPr>
              <a:buClr>
                <a:srgbClr val="0070C0"/>
              </a:buClr>
              <a:buFont typeface="Arial" panose="020B0604020202020204" pitchFamily="34" charset="0"/>
              <a:buChar char="•"/>
            </a:pPr>
            <a:r>
              <a:rPr lang="en-US" sz="3000" dirty="0"/>
              <a:t>Long acting </a:t>
            </a:r>
          </a:p>
          <a:p>
            <a:pPr>
              <a:buClr>
                <a:srgbClr val="0070C0"/>
              </a:buClr>
              <a:buFont typeface="Arial" panose="020B0604020202020204" pitchFamily="34" charset="0"/>
              <a:buChar char="•"/>
            </a:pPr>
            <a:r>
              <a:rPr lang="en-US" sz="3000" dirty="0"/>
              <a:t>Reversible </a:t>
            </a:r>
          </a:p>
          <a:p>
            <a:pPr>
              <a:buClr>
                <a:srgbClr val="0070C0"/>
              </a:buClr>
              <a:buFont typeface="Arial" panose="020B0604020202020204" pitchFamily="34" charset="0"/>
              <a:buChar char="•"/>
            </a:pPr>
            <a:r>
              <a:rPr lang="en-US" sz="3000" dirty="0"/>
              <a:t>Can be discontinued without provider’s help </a:t>
            </a:r>
          </a:p>
          <a:p>
            <a:pPr>
              <a:buClr>
                <a:srgbClr val="0070C0"/>
              </a:buClr>
              <a:buFont typeface="Arial" panose="020B0604020202020204" pitchFamily="34" charset="0"/>
              <a:buChar char="•"/>
            </a:pPr>
            <a:r>
              <a:rPr lang="en-US" sz="3000" dirty="0"/>
              <a:t>Can be provided outside of clinics</a:t>
            </a:r>
          </a:p>
          <a:p>
            <a:pPr>
              <a:buClr>
                <a:srgbClr val="0070C0"/>
              </a:buClr>
              <a:buFont typeface="Arial" panose="020B0604020202020204" pitchFamily="34" charset="0"/>
              <a:buChar char="•"/>
            </a:pPr>
            <a:r>
              <a:rPr lang="en-US" sz="3000" dirty="0"/>
              <a:t>Use can be private</a:t>
            </a:r>
          </a:p>
          <a:p>
            <a:pPr>
              <a:buClr>
                <a:srgbClr val="0070C0"/>
              </a:buClr>
              <a:buFont typeface="Arial" panose="020B0604020202020204" pitchFamily="34" charset="0"/>
              <a:buChar char="•"/>
            </a:pPr>
            <a:r>
              <a:rPr lang="en-US" sz="3000" dirty="0"/>
              <a:t>Has no effect on breastfeeding </a:t>
            </a:r>
          </a:p>
          <a:p>
            <a:pPr eaLnBrk="1" hangingPunct="1"/>
            <a:endParaRPr lang="en-US" sz="2800" dirty="0" smtClean="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5978182"/>
            <a:ext cx="676992" cy="756335"/>
          </a:xfrm>
          <a:prstGeom prst="rect">
            <a:avLst/>
          </a:prstGeom>
        </p:spPr>
      </p:pic>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7427652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normAutofit/>
          </a:bodyPr>
          <a:lstStyle/>
          <a:p>
            <a:pPr eaLnBrk="1" hangingPunct="1"/>
            <a:r>
              <a:rPr lang="en-US" sz="3500" b="1" i="1" dirty="0" smtClean="0">
                <a:effectLst>
                  <a:outerShdw blurRad="38100" dist="38100" dir="2700000" algn="tl">
                    <a:srgbClr val="000000">
                      <a:alpha val="43137"/>
                    </a:srgbClr>
                  </a:outerShdw>
                </a:effectLst>
                <a:latin typeface="Tekton Pro Cond" pitchFamily="34" charset="0"/>
              </a:rPr>
              <a:t>Disadvantages</a:t>
            </a:r>
          </a:p>
        </p:txBody>
      </p:sp>
      <p:sp>
        <p:nvSpPr>
          <p:cNvPr id="30723" name="Content Placeholder 2"/>
          <p:cNvSpPr>
            <a:spLocks noGrp="1"/>
          </p:cNvSpPr>
          <p:nvPr>
            <p:ph idx="1"/>
          </p:nvPr>
        </p:nvSpPr>
        <p:spPr>
          <a:xfrm>
            <a:off x="1187624" y="1744216"/>
            <a:ext cx="7416824" cy="3629000"/>
          </a:xfrm>
        </p:spPr>
        <p:txBody>
          <a:bodyPr>
            <a:normAutofit/>
          </a:bodyPr>
          <a:lstStyle/>
          <a:p>
            <a:pPr>
              <a:lnSpc>
                <a:spcPct val="90000"/>
              </a:lnSpc>
              <a:buClr>
                <a:srgbClr val="0070C0"/>
              </a:buClr>
              <a:buFont typeface="Arial" panose="020B0604020202020204" pitchFamily="34" charset="0"/>
              <a:buChar char="•"/>
            </a:pPr>
            <a:r>
              <a:rPr lang="en-US" sz="2600" dirty="0"/>
              <a:t>Side effects including</a:t>
            </a:r>
          </a:p>
          <a:p>
            <a:pPr marL="1149350" lvl="3" indent="-457200">
              <a:lnSpc>
                <a:spcPct val="90000"/>
              </a:lnSpc>
              <a:buClr>
                <a:srgbClr val="0070C0"/>
              </a:buClr>
              <a:buFontTx/>
              <a:buChar char="-"/>
            </a:pPr>
            <a:r>
              <a:rPr lang="en-GB" sz="1800" dirty="0" smtClean="0"/>
              <a:t>menstrual </a:t>
            </a:r>
            <a:r>
              <a:rPr lang="en-GB" sz="1800" dirty="0"/>
              <a:t>changes (irregular spotting or </a:t>
            </a:r>
            <a:r>
              <a:rPr lang="en-GB" sz="1800" dirty="0" smtClean="0"/>
              <a:t>bleeding,</a:t>
            </a:r>
          </a:p>
          <a:p>
            <a:pPr marL="1149350" lvl="3" indent="-457200">
              <a:lnSpc>
                <a:spcPct val="90000"/>
              </a:lnSpc>
              <a:buClr>
                <a:srgbClr val="0070C0"/>
              </a:buClr>
              <a:buFontTx/>
              <a:buChar char="-"/>
            </a:pPr>
            <a:r>
              <a:rPr lang="en-GB" sz="1800" dirty="0" smtClean="0"/>
              <a:t>prolonged </a:t>
            </a:r>
            <a:r>
              <a:rPr lang="en-GB" sz="1800" dirty="0"/>
              <a:t>bleeding, </a:t>
            </a:r>
            <a:endParaRPr lang="en-GB" sz="1800" dirty="0" smtClean="0"/>
          </a:p>
          <a:p>
            <a:pPr marL="1149350" lvl="3" indent="-457200">
              <a:lnSpc>
                <a:spcPct val="90000"/>
              </a:lnSpc>
              <a:buClr>
                <a:srgbClr val="0070C0"/>
              </a:buClr>
              <a:buFontTx/>
              <a:buChar char="-"/>
            </a:pPr>
            <a:r>
              <a:rPr lang="en-GB" sz="1800" dirty="0" smtClean="0"/>
              <a:t>amenorrhea</a:t>
            </a:r>
            <a:r>
              <a:rPr lang="en-GB" sz="1800" dirty="0"/>
              <a:t>.  </a:t>
            </a:r>
            <a:endParaRPr lang="en-US" sz="1800" dirty="0"/>
          </a:p>
          <a:p>
            <a:pPr marL="342900" lvl="1" indent="-342900">
              <a:lnSpc>
                <a:spcPct val="90000"/>
              </a:lnSpc>
              <a:buClr>
                <a:srgbClr val="0070C0"/>
              </a:buClr>
              <a:buFont typeface="Arial" panose="020B0604020202020204" pitchFamily="34" charset="0"/>
              <a:buChar char="•"/>
            </a:pPr>
            <a:r>
              <a:rPr lang="en-GB" sz="2600" dirty="0"/>
              <a:t>Headache, dizziness, nausea, breast tenderness, </a:t>
            </a:r>
          </a:p>
          <a:p>
            <a:pPr marL="342900" lvl="1" indent="-342900">
              <a:lnSpc>
                <a:spcPct val="90000"/>
              </a:lnSpc>
              <a:buClr>
                <a:srgbClr val="0070C0"/>
              </a:buClr>
              <a:buFont typeface="Arial" panose="020B0604020202020204" pitchFamily="34" charset="0"/>
              <a:buChar char="•"/>
            </a:pPr>
            <a:r>
              <a:rPr lang="en-GB" sz="2600" dirty="0"/>
              <a:t>Weight changes </a:t>
            </a:r>
            <a:endParaRPr lang="en-US" sz="2600" dirty="0"/>
          </a:p>
          <a:p>
            <a:pPr>
              <a:lnSpc>
                <a:spcPct val="90000"/>
              </a:lnSpc>
              <a:buClr>
                <a:srgbClr val="0070C0"/>
              </a:buClr>
              <a:buFont typeface="Arial" panose="020B0604020202020204" pitchFamily="34" charset="0"/>
              <a:buChar char="•"/>
            </a:pPr>
            <a:r>
              <a:rPr lang="en-US" sz="2600" dirty="0"/>
              <a:t>After stopping the injections there may be delay in return to fertility </a:t>
            </a:r>
          </a:p>
          <a:p>
            <a:pPr>
              <a:lnSpc>
                <a:spcPct val="90000"/>
              </a:lnSpc>
              <a:buClr>
                <a:srgbClr val="0070C0"/>
              </a:buClr>
              <a:buFont typeface="Arial" panose="020B0604020202020204" pitchFamily="34" charset="0"/>
              <a:buChar char="•"/>
            </a:pPr>
            <a:r>
              <a:rPr lang="en-US" sz="2600" dirty="0"/>
              <a:t>Does not protect against STI/ HIV</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5978182"/>
            <a:ext cx="676992" cy="756335"/>
          </a:xfrm>
          <a:prstGeom prst="rect">
            <a:avLst/>
          </a:prstGeom>
        </p:spPr>
      </p:pic>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409932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p:cNvSpPr txBox="1"/>
          <p:nvPr/>
        </p:nvSpPr>
        <p:spPr>
          <a:xfrm>
            <a:off x="0" y="0"/>
            <a:ext cx="9144000" cy="1124744"/>
          </a:xfrm>
          <a:prstGeom prst="rect">
            <a:avLst/>
          </a:prstGeom>
          <a:solidFill>
            <a:srgbClr val="0070C0"/>
          </a:solidFill>
        </p:spPr>
        <p:txBody>
          <a:bodyPr wrap="square" rtlCol="0">
            <a:spAutoFit/>
          </a:bodyPr>
          <a:lstStyle/>
          <a:p>
            <a:endParaRPr lang="en-US" dirty="0"/>
          </a:p>
        </p:txBody>
      </p:sp>
      <p:sp>
        <p:nvSpPr>
          <p:cNvPr id="13314" name="Title 1"/>
          <p:cNvSpPr>
            <a:spLocks noGrp="1"/>
          </p:cNvSpPr>
          <p:nvPr>
            <p:ph type="title"/>
          </p:nvPr>
        </p:nvSpPr>
        <p:spPr>
          <a:xfrm>
            <a:off x="457200" y="274638"/>
            <a:ext cx="8229600" cy="562074"/>
          </a:xfrm>
        </p:spPr>
        <p:txBody>
          <a:bodyPr>
            <a:normAutofit fontScale="90000"/>
          </a:bodyPr>
          <a:lstStyle/>
          <a:p>
            <a:r>
              <a:rPr lang="en-US" b="1" dirty="0" smtClean="0">
                <a:solidFill>
                  <a:schemeClr val="bg1"/>
                </a:solidFill>
              </a:rPr>
              <a:t>Discontinuation Rates </a:t>
            </a:r>
            <a:endParaRPr lang="en-US" b="1" dirty="0" smtClean="0">
              <a:solidFill>
                <a:schemeClr val="bg1"/>
              </a:solidFill>
            </a:endParaRPr>
          </a:p>
        </p:txBody>
      </p:sp>
      <p:sp>
        <p:nvSpPr>
          <p:cNvPr id="13315" name="Content Placeholder 2"/>
          <p:cNvSpPr>
            <a:spLocks noGrp="1"/>
          </p:cNvSpPr>
          <p:nvPr>
            <p:ph idx="1"/>
          </p:nvPr>
        </p:nvSpPr>
        <p:spPr/>
        <p:txBody>
          <a:bodyPr/>
          <a:lstStyle/>
          <a:p>
            <a:r>
              <a:rPr lang="en-US" smtClean="0"/>
              <a:t>36 percent of family planning users in Kenya discontinue using the method within 12 months of starting its use. (KDHS, 2008)</a:t>
            </a:r>
          </a:p>
          <a:p>
            <a:endParaRPr lang="en-US" smtClean="0"/>
          </a:p>
          <a:p>
            <a:r>
              <a:rPr lang="en-US" smtClean="0"/>
              <a:t>Discontinuation rates are highest for users of condoms (59 percent) and the pill (43 percent) and lowest for injectable (29 percent) </a:t>
            </a:r>
            <a:endParaRPr lang="en-US" dirty="0" smtClean="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5978182"/>
            <a:ext cx="676992" cy="756335"/>
          </a:xfrm>
          <a:prstGeom prst="rect">
            <a:avLst/>
          </a:prstGeom>
        </p:spPr>
      </p:pic>
    </p:spTree>
    <p:extLst>
      <p:ext uri="{BB962C8B-B14F-4D97-AF65-F5344CB8AC3E}">
        <p14:creationId xmlns:p14="http://schemas.microsoft.com/office/powerpoint/2010/main" val="368165527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2314998"/>
            <a:ext cx="9144000" cy="158417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746" name="Title 1"/>
          <p:cNvSpPr>
            <a:spLocks noGrp="1"/>
          </p:cNvSpPr>
          <p:nvPr>
            <p:ph type="ctrTitle"/>
          </p:nvPr>
        </p:nvSpPr>
        <p:spPr>
          <a:xfrm>
            <a:off x="685800" y="2420888"/>
            <a:ext cx="7772400" cy="1470025"/>
          </a:xfrm>
        </p:spPr>
        <p:txBody>
          <a:bodyPr>
            <a:normAutofit/>
          </a:bodyPr>
          <a:lstStyle/>
          <a:p>
            <a:pPr eaLnBrk="1" hangingPunct="1"/>
            <a:r>
              <a:rPr lang="en-US" sz="6000" b="1" i="1" dirty="0" smtClean="0">
                <a:solidFill>
                  <a:schemeClr val="bg1"/>
                </a:solidFill>
                <a:effectLst>
                  <a:outerShdw blurRad="38100" dist="38100" dir="2700000" algn="tl">
                    <a:srgbClr val="000000">
                      <a:alpha val="43137"/>
                    </a:srgbClr>
                  </a:outerShdw>
                </a:effectLst>
                <a:latin typeface="Tekton Pro Cond" pitchFamily="34" charset="0"/>
              </a:rPr>
              <a:t>Implants</a:t>
            </a:r>
            <a:r>
              <a:rPr lang="en-US" sz="6000" b="1" i="1" dirty="0" smtClean="0">
                <a:solidFill>
                  <a:schemeClr val="tx1"/>
                </a:solidFill>
                <a:effectLst>
                  <a:outerShdw blurRad="38100" dist="38100" dir="2700000" algn="tl">
                    <a:srgbClr val="000000">
                      <a:alpha val="43137"/>
                    </a:srgbClr>
                  </a:outerShdw>
                </a:effectLst>
                <a:latin typeface="Tekton Pro Cond" pitchFamily="34" charset="0"/>
              </a:rPr>
              <a:t>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6120" y="3645024"/>
            <a:ext cx="5171759" cy="270631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5936" y="476672"/>
            <a:ext cx="1296144" cy="1448052"/>
          </a:xfrm>
          <a:prstGeom prst="rect">
            <a:avLst/>
          </a:prstGeom>
        </p:spPr>
      </p:pic>
    </p:spTree>
    <p:extLst>
      <p:ext uri="{BB962C8B-B14F-4D97-AF65-F5344CB8AC3E}">
        <p14:creationId xmlns:p14="http://schemas.microsoft.com/office/powerpoint/2010/main" val="404955396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normAutofit/>
          </a:bodyPr>
          <a:lstStyle/>
          <a:p>
            <a:pPr eaLnBrk="1" hangingPunct="1"/>
            <a:r>
              <a:rPr lang="en-US" b="1" i="1" dirty="0" smtClean="0">
                <a:effectLst>
                  <a:outerShdw blurRad="38100" dist="38100" dir="2700000" algn="tl">
                    <a:srgbClr val="000000">
                      <a:alpha val="43137"/>
                    </a:srgbClr>
                  </a:outerShdw>
                </a:effectLst>
                <a:latin typeface="Tekton Pro Cond" pitchFamily="34" charset="0"/>
              </a:rPr>
              <a:t>What are they </a:t>
            </a:r>
          </a:p>
        </p:txBody>
      </p:sp>
      <p:sp>
        <p:nvSpPr>
          <p:cNvPr id="32771" name="Content Placeholder 2"/>
          <p:cNvSpPr>
            <a:spLocks noGrp="1"/>
          </p:cNvSpPr>
          <p:nvPr>
            <p:ph sz="half" idx="1"/>
          </p:nvPr>
        </p:nvSpPr>
        <p:spPr>
          <a:xfrm>
            <a:off x="755576" y="2010544"/>
            <a:ext cx="4038600" cy="3556991"/>
          </a:xfrm>
        </p:spPr>
        <p:txBody>
          <a:bodyPr/>
          <a:lstStyle/>
          <a:p>
            <a:pPr marL="0" indent="0" eaLnBrk="1" hangingPunct="1">
              <a:buNone/>
            </a:pPr>
            <a:r>
              <a:rPr lang="en-US" sz="3200" dirty="0" smtClean="0"/>
              <a:t>Progestin-filled rods or capsules that are inserted under the skin and release the hormone slowly over a long period to prevent pregnancy</a:t>
            </a:r>
          </a:p>
        </p:txBody>
      </p:sp>
      <p:pic>
        <p:nvPicPr>
          <p:cNvPr id="32772"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a:xfrm>
            <a:off x="5724128" y="1844824"/>
            <a:ext cx="2371725" cy="1590675"/>
          </a:xfrm>
        </p:spPr>
      </p:pic>
      <p:pic>
        <p:nvPicPr>
          <p:cNvPr id="3277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7300" y="3789040"/>
            <a:ext cx="33528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5978182"/>
            <a:ext cx="676992" cy="756335"/>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2316063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normAutofit/>
          </a:bodyPr>
          <a:lstStyle/>
          <a:p>
            <a:pPr eaLnBrk="1" hangingPunct="1"/>
            <a:r>
              <a:rPr lang="en-US" sz="3500" b="1" i="1" dirty="0" smtClean="0">
                <a:effectLst>
                  <a:outerShdw blurRad="38100" dist="38100" dir="2700000" algn="tl">
                    <a:srgbClr val="000000">
                      <a:alpha val="43137"/>
                    </a:srgbClr>
                  </a:outerShdw>
                </a:effectLst>
                <a:latin typeface="Tekton Pro Cond" pitchFamily="34" charset="0"/>
              </a:rPr>
              <a:t>Types</a:t>
            </a:r>
          </a:p>
        </p:txBody>
      </p:sp>
      <p:sp>
        <p:nvSpPr>
          <p:cNvPr id="33795" name="Content Placeholder 2"/>
          <p:cNvSpPr>
            <a:spLocks noGrp="1"/>
          </p:cNvSpPr>
          <p:nvPr>
            <p:ph sz="half" idx="1"/>
          </p:nvPr>
        </p:nvSpPr>
        <p:spPr>
          <a:xfrm>
            <a:off x="683568" y="1844824"/>
            <a:ext cx="7992888" cy="3384376"/>
          </a:xfrm>
        </p:spPr>
        <p:txBody>
          <a:bodyPr/>
          <a:lstStyle/>
          <a:p>
            <a:pPr marL="0" indent="0" eaLnBrk="1" hangingPunct="1">
              <a:buNone/>
            </a:pPr>
            <a:r>
              <a:rPr lang="en-US" sz="3600" dirty="0" smtClean="0"/>
              <a:t>Jadelle : 2 rods, effective for 5 years</a:t>
            </a:r>
          </a:p>
          <a:p>
            <a:pPr marL="0" indent="0" eaLnBrk="1" hangingPunct="1">
              <a:buNone/>
            </a:pPr>
            <a:r>
              <a:rPr lang="en-US" sz="3600" dirty="0" smtClean="0"/>
              <a:t>Implanon: 1 rod, effective for 3 years</a:t>
            </a:r>
          </a:p>
          <a:p>
            <a:pPr marL="0" indent="0">
              <a:buNone/>
            </a:pPr>
            <a:r>
              <a:rPr lang="en-US" sz="3600" dirty="0" smtClean="0"/>
              <a:t>Sino-implant (Zarin)  2 rods, effective for 5 years</a:t>
            </a:r>
          </a:p>
          <a:p>
            <a:pPr marL="0" indent="0">
              <a:buNone/>
            </a:pPr>
            <a:r>
              <a:rPr lang="en-US" sz="3600" dirty="0" smtClean="0"/>
              <a:t>Norplant</a:t>
            </a:r>
            <a:r>
              <a:rPr lang="en-US" sz="3600" dirty="0"/>
              <a:t>: 6 rods, effective for 5 years</a:t>
            </a:r>
          </a:p>
          <a:p>
            <a:pPr eaLnBrk="1" hangingPunct="1"/>
            <a:endParaRPr lang="en-US" sz="3600" dirty="0" smtClean="0"/>
          </a:p>
          <a:p>
            <a:pPr eaLnBrk="1" hangingPunct="1"/>
            <a:endParaRPr lang="en-US" sz="3600" dirty="0" smtClean="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5978182"/>
            <a:ext cx="676992" cy="756335"/>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8828554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20" name="Rectangle 3"/>
          <p:cNvSpPr>
            <a:spLocks noGrp="1"/>
          </p:cNvSpPr>
          <p:nvPr>
            <p:ph type="title"/>
          </p:nvPr>
        </p:nvSpPr>
        <p:spPr/>
        <p:txBody>
          <a:bodyPr>
            <a:normAutofit/>
          </a:bodyPr>
          <a:lstStyle/>
          <a:p>
            <a:pPr eaLnBrk="1" hangingPunct="1"/>
            <a:r>
              <a:rPr lang="en-US" sz="3500" b="1" i="1" dirty="0" smtClean="0">
                <a:effectLst>
                  <a:outerShdw blurRad="38100" dist="38100" dir="2700000" algn="tl">
                    <a:srgbClr val="000000">
                      <a:alpha val="43137"/>
                    </a:srgbClr>
                  </a:outerShdw>
                </a:effectLst>
                <a:latin typeface="Tekton Pro Cond" pitchFamily="34" charset="0"/>
              </a:rPr>
              <a:t>Mechanism of Action</a:t>
            </a:r>
          </a:p>
        </p:txBody>
      </p:sp>
      <p:pic>
        <p:nvPicPr>
          <p:cNvPr id="34819" name="Picture 2" descr="WomanInjectableME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600" y="1676400"/>
            <a:ext cx="2311400" cy="459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Text Box 4"/>
          <p:cNvSpPr txBox="1">
            <a:spLocks noChangeArrowheads="1"/>
          </p:cNvSpPr>
          <p:nvPr/>
        </p:nvSpPr>
        <p:spPr bwMode="auto">
          <a:xfrm>
            <a:off x="1598712" y="4533200"/>
            <a:ext cx="377376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Thickens </a:t>
            </a:r>
            <a:r>
              <a:rPr kumimoji="0" lang="en-US" sz="2800" b="0" i="0" u="none" strike="noStrike" kern="1200" cap="none" spc="0" normalizeH="0" baseline="0" noProof="0" dirty="0" smtClean="0">
                <a:ln>
                  <a:noFill/>
                </a:ln>
                <a:solidFill>
                  <a:prstClr val="black"/>
                </a:solidFill>
                <a:effectLst/>
                <a:uLnTx/>
                <a:uFillTx/>
                <a:latin typeface="Calibri" pitchFamily="34" charset="0"/>
                <a:ea typeface="+mn-ea"/>
                <a:cs typeface="Arial" pitchFamily="34" charset="0"/>
              </a:rPr>
              <a:t>cervical </a:t>
            </a: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mucus to </a:t>
            </a:r>
            <a:r>
              <a:rPr kumimoji="0" lang="en-US" sz="2800" b="0" i="0" u="none" strike="noStrike" kern="1200" cap="none" spc="0" normalizeH="0" baseline="0" noProof="0" dirty="0" smtClean="0">
                <a:ln>
                  <a:noFill/>
                </a:ln>
                <a:solidFill>
                  <a:prstClr val="black"/>
                </a:solidFill>
                <a:effectLst/>
                <a:uLnTx/>
                <a:uFillTx/>
                <a:latin typeface="Calibri" pitchFamily="34" charset="0"/>
                <a:ea typeface="+mn-ea"/>
                <a:cs typeface="Arial" pitchFamily="34" charset="0"/>
              </a:rPr>
              <a:t>block sperm</a:t>
            </a:r>
            <a:endParaRPr kumimoji="0" lang="en-US" sz="2800" b="0" i="0" u="none" strike="noStrike" kern="1200" cap="none" spc="0" normalizeH="0" baseline="0" noProof="0" dirty="0">
              <a:ln>
                <a:noFill/>
              </a:ln>
              <a:solidFill>
                <a:prstClr val="black"/>
              </a:solidFill>
              <a:effectLst/>
              <a:uLnTx/>
              <a:uFillTx/>
              <a:latin typeface="Calibri" pitchFamily="34" charset="0"/>
              <a:ea typeface="+mn-ea"/>
              <a:cs typeface="Arial" pitchFamily="34" charset="0"/>
            </a:endParaRPr>
          </a:p>
        </p:txBody>
      </p:sp>
      <p:sp>
        <p:nvSpPr>
          <p:cNvPr id="34822" name="Text Box 5"/>
          <p:cNvSpPr txBox="1">
            <a:spLocks noChangeArrowheads="1"/>
          </p:cNvSpPr>
          <p:nvPr/>
        </p:nvSpPr>
        <p:spPr bwMode="auto">
          <a:xfrm>
            <a:off x="1475656" y="2482046"/>
            <a:ext cx="389681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pitchFamily="34" charset="0"/>
                <a:ea typeface="+mn-ea"/>
                <a:cs typeface="Arial" pitchFamily="34" charset="0"/>
              </a:rPr>
              <a:t>Suppresses hormones</a:t>
            </a:r>
            <a:endParaRPr kumimoji="0" lang="en-US" sz="2800" b="0" i="0" u="none" strike="noStrike" kern="1200" cap="none" spc="0" normalizeH="0" baseline="0" noProof="0" dirty="0">
              <a:ln>
                <a:noFill/>
              </a:ln>
              <a:solidFill>
                <a:prstClr val="black"/>
              </a:solidFill>
              <a:effectLst/>
              <a:uLnTx/>
              <a:uFillTx/>
              <a:latin typeface="Calibri"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responsible </a:t>
            </a:r>
            <a:r>
              <a:rPr kumimoji="0" lang="en-US" sz="2800" b="0" i="0" u="none" strike="noStrike" kern="1200" cap="none" spc="0" normalizeH="0" baseline="0" noProof="0" dirty="0" smtClean="0">
                <a:ln>
                  <a:noFill/>
                </a:ln>
                <a:solidFill>
                  <a:prstClr val="black"/>
                </a:solidFill>
                <a:effectLst/>
                <a:uLnTx/>
                <a:uFillTx/>
                <a:latin typeface="Calibri" pitchFamily="34" charset="0"/>
                <a:ea typeface="+mn-ea"/>
                <a:cs typeface="Arial" pitchFamily="34" charset="0"/>
              </a:rPr>
              <a:t>for ovulation</a:t>
            </a:r>
            <a:endParaRPr kumimoji="0" lang="en-US" sz="2800" b="0" i="0" u="none" strike="noStrike" kern="1200" cap="none" spc="0" normalizeH="0" baseline="0" noProof="0" dirty="0">
              <a:ln>
                <a:noFill/>
              </a:ln>
              <a:solidFill>
                <a:prstClr val="black"/>
              </a:solidFill>
              <a:effectLst/>
              <a:uLnTx/>
              <a:uFillTx/>
              <a:latin typeface="Calibri" pitchFamily="34" charset="0"/>
              <a:ea typeface="+mn-ea"/>
              <a:cs typeface="Arial" pitchFamily="34" charset="0"/>
            </a:endParaRPr>
          </a:p>
        </p:txBody>
      </p:sp>
      <p:sp>
        <p:nvSpPr>
          <p:cNvPr id="34823" name="Line 6"/>
          <p:cNvSpPr>
            <a:spLocks noChangeShapeType="1"/>
          </p:cNvSpPr>
          <p:nvPr/>
        </p:nvSpPr>
        <p:spPr bwMode="auto">
          <a:xfrm>
            <a:off x="5029200" y="4953000"/>
            <a:ext cx="2487613" cy="30480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4824" name="Line 7"/>
          <p:cNvSpPr>
            <a:spLocks noChangeShapeType="1"/>
          </p:cNvSpPr>
          <p:nvPr/>
        </p:nvSpPr>
        <p:spPr bwMode="auto">
          <a:xfrm>
            <a:off x="5029200" y="2971800"/>
            <a:ext cx="2170113" cy="2039938"/>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4825" name="Line 8"/>
          <p:cNvSpPr>
            <a:spLocks noChangeShapeType="1"/>
          </p:cNvSpPr>
          <p:nvPr/>
        </p:nvSpPr>
        <p:spPr bwMode="auto">
          <a:xfrm flipV="1">
            <a:off x="5029200" y="2209800"/>
            <a:ext cx="2352675" cy="74930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5978182"/>
            <a:ext cx="676992" cy="756335"/>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7645725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Slide Number Placeholder 3"/>
          <p:cNvSpPr txBox="1">
            <a:spLocks noGrp="1"/>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29A99DBE-DFFE-41CF-9A26-9102683D4E66}" type="slidenum">
              <a:rPr kumimoji="0" lang="en-US" sz="1400" b="0" i="0" u="none" strike="noStrike" kern="1200" cap="none" spc="0" normalizeH="0" baseline="0" noProof="0">
                <a:ln>
                  <a:noFill/>
                </a:ln>
                <a:solidFill>
                  <a:prstClr val="black"/>
                </a:solidFill>
                <a:effectLst/>
                <a:uLnTx/>
                <a:uFillTx/>
                <a:latin typeface="Times New Roman" pitchFamily="18" charset="0"/>
                <a:ea typeface="+mn-ea"/>
                <a:cs typeface="Arial" pitchFamily="34" charset="0"/>
              </a:rPr>
              <a:pPr marL="0" marR="0" lvl="0" indent="0" algn="r" defTabSz="914400" rtl="0" eaLnBrk="0" fontAlgn="auto" latinLnBrk="0" hangingPunct="0">
                <a:lnSpc>
                  <a:spcPct val="100000"/>
                </a:lnSpc>
                <a:spcBef>
                  <a:spcPts val="0"/>
                </a:spcBef>
                <a:spcAft>
                  <a:spcPts val="0"/>
                </a:spcAft>
                <a:buClrTx/>
                <a:buSzTx/>
                <a:buFontTx/>
                <a:buNone/>
                <a:tabLst/>
                <a:defRPr/>
              </a:pPr>
              <a:t>54</a:t>
            </a:fld>
            <a:endParaRPr kumimoji="0" lang="en-US" sz="1400" b="0" i="0" u="none" strike="noStrike" kern="1200" cap="none" spc="0" normalizeH="0" baseline="0" noProof="0">
              <a:ln>
                <a:noFill/>
              </a:ln>
              <a:solidFill>
                <a:prstClr val="black"/>
              </a:solidFill>
              <a:effectLst/>
              <a:uLnTx/>
              <a:uFillTx/>
              <a:latin typeface="Times New Roman" pitchFamily="18" charset="0"/>
              <a:ea typeface="+mn-ea"/>
              <a:cs typeface="Arial" pitchFamily="34" charset="0"/>
            </a:endParaRPr>
          </a:p>
        </p:txBody>
      </p:sp>
      <p:sp>
        <p:nvSpPr>
          <p:cNvPr id="35843" name="Rectangle 2"/>
          <p:cNvSpPr>
            <a:spLocks noGrp="1" noChangeArrowheads="1"/>
          </p:cNvSpPr>
          <p:nvPr>
            <p:ph type="title"/>
          </p:nvPr>
        </p:nvSpPr>
        <p:spPr/>
        <p:txBody>
          <a:bodyPr lIns="88900" tIns="44450" rIns="88900" bIns="44450">
            <a:normAutofit/>
          </a:bodyPr>
          <a:lstStyle/>
          <a:p>
            <a:pPr eaLnBrk="1" hangingPunct="1"/>
            <a:r>
              <a:rPr lang="en-US" sz="3500" b="1" i="1" dirty="0" smtClean="0">
                <a:effectLst>
                  <a:outerShdw blurRad="38100" dist="38100" dir="2700000" algn="tl">
                    <a:srgbClr val="000000">
                      <a:alpha val="43137"/>
                    </a:srgbClr>
                  </a:outerShdw>
                </a:effectLst>
                <a:latin typeface="Tekton Pro Cond" pitchFamily="34" charset="0"/>
              </a:rPr>
              <a:t>Who Can Use </a:t>
            </a:r>
            <a:endParaRPr lang="en-US" sz="3500" b="1" i="1" baseline="30000" dirty="0" smtClean="0">
              <a:effectLst>
                <a:outerShdw blurRad="38100" dist="38100" dir="2700000" algn="tl">
                  <a:srgbClr val="000000">
                    <a:alpha val="43137"/>
                  </a:srgbClr>
                </a:outerShdw>
              </a:effectLst>
              <a:latin typeface="Tekton Pro Cond" pitchFamily="34" charset="0"/>
            </a:endParaRPr>
          </a:p>
        </p:txBody>
      </p:sp>
      <p:sp>
        <p:nvSpPr>
          <p:cNvPr id="35844" name="Rectangle 3"/>
          <p:cNvSpPr>
            <a:spLocks noGrp="1" noChangeArrowheads="1"/>
          </p:cNvSpPr>
          <p:nvPr>
            <p:ph sz="half" idx="1"/>
          </p:nvPr>
        </p:nvSpPr>
        <p:spPr>
          <a:xfrm>
            <a:off x="755576" y="1628800"/>
            <a:ext cx="7859216" cy="4525963"/>
          </a:xfrm>
          <a:prstGeom prst="rect">
            <a:avLst/>
          </a:prstGeom>
        </p:spPr>
        <p:txBody>
          <a:bodyPr lIns="88900" tIns="44450" rIns="88900" bIns="44450"/>
          <a:lstStyle/>
          <a:p>
            <a:pPr marL="331788" indent="-331788" defTabSz="885825" eaLnBrk="1" hangingPunct="1">
              <a:buFont typeface="Wingdings" pitchFamily="2" charset="2"/>
              <a:buNone/>
            </a:pPr>
            <a:r>
              <a:rPr lang="en-US" sz="2800" dirty="0" smtClean="0"/>
              <a:t>Women:</a:t>
            </a:r>
          </a:p>
          <a:p>
            <a:pPr marL="788988" lvl="1" indent="-342900" defTabSz="885825" eaLnBrk="1" hangingPunct="1">
              <a:buClr>
                <a:srgbClr val="0070C0"/>
              </a:buClr>
              <a:buFont typeface="Arial" panose="020B0604020202020204" pitchFamily="34" charset="0"/>
              <a:buChar char="•"/>
            </a:pPr>
            <a:r>
              <a:rPr lang="en-US" dirty="0" smtClean="0"/>
              <a:t>Of any reproductive age</a:t>
            </a:r>
          </a:p>
          <a:p>
            <a:pPr marL="788988" lvl="1" indent="-342900" defTabSz="885825" eaLnBrk="1" hangingPunct="1">
              <a:buClr>
                <a:srgbClr val="0070C0"/>
              </a:buClr>
              <a:buFont typeface="Arial" panose="020B0604020202020204" pitchFamily="34" charset="0"/>
              <a:buChar char="•"/>
            </a:pPr>
            <a:r>
              <a:rPr lang="en-US" dirty="0" smtClean="0"/>
              <a:t>Of any parity including nulliparous women</a:t>
            </a:r>
          </a:p>
          <a:p>
            <a:pPr marL="788988" lvl="1" indent="-342900" defTabSz="885825" eaLnBrk="1" hangingPunct="1">
              <a:buClr>
                <a:srgbClr val="0070C0"/>
              </a:buClr>
              <a:buFont typeface="Arial" panose="020B0604020202020204" pitchFamily="34" charset="0"/>
              <a:buChar char="•"/>
            </a:pPr>
            <a:r>
              <a:rPr lang="en-US" dirty="0" smtClean="0"/>
              <a:t>Who want highly effective, long-term protection against pregnancy</a:t>
            </a:r>
          </a:p>
          <a:p>
            <a:pPr marL="788988" lvl="1" indent="-342900" defTabSz="885825" eaLnBrk="1" hangingPunct="1">
              <a:buClr>
                <a:srgbClr val="0070C0"/>
              </a:buClr>
              <a:buFont typeface="Arial" panose="020B0604020202020204" pitchFamily="34" charset="0"/>
              <a:buChar char="•"/>
            </a:pPr>
            <a:r>
              <a:rPr lang="en-US" dirty="0" smtClean="0"/>
              <a:t>With desired family size who do not want voluntary sterilization</a:t>
            </a:r>
          </a:p>
          <a:p>
            <a:pPr marL="788988" lvl="1" indent="-342900" defTabSz="885825" eaLnBrk="1" hangingPunct="1">
              <a:buClr>
                <a:srgbClr val="0070C0"/>
              </a:buClr>
              <a:buFont typeface="Arial" panose="020B0604020202020204" pitchFamily="34" charset="0"/>
              <a:buChar char="•"/>
            </a:pPr>
            <a:r>
              <a:rPr lang="en-US" dirty="0" smtClean="0"/>
              <a:t>Who are breastfeeding (after 6 weeks postpartum)</a:t>
            </a:r>
          </a:p>
          <a:p>
            <a:pPr marL="788988" lvl="1" indent="-342900" defTabSz="885825" eaLnBrk="1" hangingPunct="1">
              <a:buClr>
                <a:srgbClr val="0070C0"/>
              </a:buClr>
              <a:buFont typeface="Arial" panose="020B0604020202020204" pitchFamily="34" charset="0"/>
              <a:buChar char="•"/>
            </a:pPr>
            <a:r>
              <a:rPr lang="en-US" dirty="0" smtClean="0"/>
              <a:t>Who are postpartum and not breastfeeding</a:t>
            </a:r>
          </a:p>
          <a:p>
            <a:pPr marL="788988" lvl="1" indent="-342900" defTabSz="885825" eaLnBrk="1" hangingPunct="1">
              <a:buClr>
                <a:srgbClr val="0070C0"/>
              </a:buClr>
              <a:buFont typeface="Arial" panose="020B0604020202020204" pitchFamily="34" charset="0"/>
              <a:buChar char="•"/>
            </a:pPr>
            <a:r>
              <a:rPr lang="en-US" dirty="0" smtClean="0"/>
              <a:t>Who are post abortion</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5978182"/>
            <a:ext cx="676992" cy="756335"/>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4749272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rmAutofit/>
          </a:bodyPr>
          <a:lstStyle/>
          <a:p>
            <a:pPr eaLnBrk="1" hangingPunct="1"/>
            <a:r>
              <a:rPr lang="en-US" sz="3500" b="1" i="1" dirty="0" smtClean="0">
                <a:effectLst>
                  <a:outerShdw blurRad="38100" dist="38100" dir="2700000" algn="tl">
                    <a:srgbClr val="000000">
                      <a:alpha val="43137"/>
                    </a:srgbClr>
                  </a:outerShdw>
                </a:effectLst>
                <a:latin typeface="Tekton Pro Cond" pitchFamily="34" charset="0"/>
              </a:rPr>
              <a:t>Who should not use Implants</a:t>
            </a:r>
          </a:p>
        </p:txBody>
      </p:sp>
      <p:sp>
        <p:nvSpPr>
          <p:cNvPr id="36867" name="Rectangle 3"/>
          <p:cNvSpPr>
            <a:spLocks noGrp="1" noChangeArrowheads="1"/>
          </p:cNvSpPr>
          <p:nvPr>
            <p:ph sz="half" idx="1"/>
          </p:nvPr>
        </p:nvSpPr>
        <p:spPr>
          <a:xfrm>
            <a:off x="899592" y="1772817"/>
            <a:ext cx="7787208" cy="3384376"/>
          </a:xfrm>
        </p:spPr>
        <p:txBody>
          <a:bodyPr/>
          <a:lstStyle/>
          <a:p>
            <a:pPr marL="788988" lvl="1" indent="-342900" defTabSz="885825">
              <a:buClr>
                <a:srgbClr val="0070C0"/>
              </a:buClr>
              <a:buFont typeface="Arial" panose="020B0604020202020204" pitchFamily="34" charset="0"/>
              <a:buChar char="•"/>
            </a:pPr>
            <a:r>
              <a:rPr lang="en-US" dirty="0"/>
              <a:t>Breastfeeding women less than 6 weeks</a:t>
            </a:r>
          </a:p>
          <a:p>
            <a:pPr marL="788988" lvl="1" indent="-342900" defTabSz="885825">
              <a:buClr>
                <a:srgbClr val="0070C0"/>
              </a:buClr>
              <a:buFont typeface="Arial" panose="020B0604020202020204" pitchFamily="34" charset="0"/>
              <a:buChar char="•"/>
            </a:pPr>
            <a:r>
              <a:rPr lang="en-US" dirty="0"/>
              <a:t>Women with liver disease </a:t>
            </a:r>
          </a:p>
          <a:p>
            <a:pPr marL="788988" lvl="1" indent="-342900" defTabSz="885825">
              <a:buClr>
                <a:srgbClr val="0070C0"/>
              </a:buClr>
              <a:buFont typeface="Arial" panose="020B0604020202020204" pitchFamily="34" charset="0"/>
              <a:buChar char="•"/>
            </a:pPr>
            <a:r>
              <a:rPr lang="en-US" dirty="0"/>
              <a:t>Women with breast cancer </a:t>
            </a:r>
          </a:p>
          <a:p>
            <a:pPr marL="788988" lvl="1" indent="-342900" defTabSz="885825">
              <a:buClr>
                <a:srgbClr val="0070C0"/>
              </a:buClr>
              <a:buFont typeface="Arial" panose="020B0604020202020204" pitchFamily="34" charset="0"/>
              <a:buChar char="•"/>
            </a:pPr>
            <a:r>
              <a:rPr lang="en-US" dirty="0"/>
              <a:t>Women with severe hypertension, </a:t>
            </a:r>
          </a:p>
          <a:p>
            <a:pPr marL="788988" lvl="1" indent="-342900" defTabSz="885825">
              <a:buClr>
                <a:srgbClr val="0070C0"/>
              </a:buClr>
              <a:buFont typeface="Arial" panose="020B0604020202020204" pitchFamily="34" charset="0"/>
              <a:buChar char="•"/>
            </a:pPr>
            <a:r>
              <a:rPr lang="en-US" dirty="0"/>
              <a:t>Women with unexplained abnormal vaginal bleeding</a:t>
            </a:r>
          </a:p>
          <a:p>
            <a:pPr marL="788988" lvl="1" indent="-342900" defTabSz="885825">
              <a:buClr>
                <a:srgbClr val="0070C0"/>
              </a:buClr>
              <a:buFont typeface="Arial" panose="020B0604020202020204" pitchFamily="34" charset="0"/>
              <a:buChar char="•"/>
            </a:pPr>
            <a:r>
              <a:rPr lang="en-US" dirty="0"/>
              <a:t>Women suffering from deep venous thrombosis (DVT)</a:t>
            </a:r>
          </a:p>
          <a:p>
            <a:pPr eaLnBrk="1" hangingPunct="1">
              <a:lnSpc>
                <a:spcPct val="80000"/>
              </a:lnSpc>
            </a:pPr>
            <a:endParaRPr lang="en-US" sz="2800" dirty="0" smtClean="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5978182"/>
            <a:ext cx="676992" cy="756335"/>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0132287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normAutofit/>
          </a:bodyPr>
          <a:lstStyle/>
          <a:p>
            <a:pPr eaLnBrk="1" hangingPunct="1"/>
            <a:r>
              <a:rPr lang="en-US" sz="3500" b="1" i="1" dirty="0" smtClean="0">
                <a:effectLst>
                  <a:outerShdw blurRad="38100" dist="38100" dir="2700000" algn="tl">
                    <a:srgbClr val="000000">
                      <a:alpha val="43137"/>
                    </a:srgbClr>
                  </a:outerShdw>
                </a:effectLst>
                <a:latin typeface="Tekton Pro Cond" pitchFamily="34" charset="0"/>
              </a:rPr>
              <a:t>Benefits </a:t>
            </a:r>
          </a:p>
        </p:txBody>
      </p:sp>
      <p:sp>
        <p:nvSpPr>
          <p:cNvPr id="3" name="Content Placeholder 2"/>
          <p:cNvSpPr>
            <a:spLocks noGrp="1"/>
          </p:cNvSpPr>
          <p:nvPr>
            <p:ph sz="half" idx="1"/>
          </p:nvPr>
        </p:nvSpPr>
        <p:spPr>
          <a:xfrm>
            <a:off x="1547664" y="2132856"/>
            <a:ext cx="6696744" cy="2332856"/>
          </a:xfrm>
        </p:spPr>
        <p:txBody>
          <a:bodyPr rtlCol="0">
            <a:normAutofit/>
          </a:bodyPr>
          <a:lstStyle/>
          <a:p>
            <a:pPr marL="788988" lvl="1" indent="-342900" defTabSz="885825">
              <a:buClr>
                <a:srgbClr val="0070C0"/>
              </a:buClr>
              <a:buFont typeface="Arial" panose="020B0604020202020204" pitchFamily="34" charset="0"/>
              <a:buChar char="•"/>
              <a:defRPr/>
            </a:pPr>
            <a:r>
              <a:rPr lang="en-US" dirty="0"/>
              <a:t>Highly effective</a:t>
            </a:r>
          </a:p>
          <a:p>
            <a:pPr marL="788988" lvl="1" indent="-342900" defTabSz="885825">
              <a:buClr>
                <a:srgbClr val="0070C0"/>
              </a:buClr>
              <a:buFont typeface="Arial" panose="020B0604020202020204" pitchFamily="34" charset="0"/>
              <a:buChar char="•"/>
              <a:defRPr/>
            </a:pPr>
            <a:r>
              <a:rPr lang="en-US" dirty="0"/>
              <a:t>Rapidly effective ( within 72 hours)</a:t>
            </a:r>
          </a:p>
          <a:p>
            <a:pPr marL="788988" lvl="1" indent="-342900" defTabSz="885825">
              <a:buClr>
                <a:srgbClr val="0070C0"/>
              </a:buClr>
              <a:buFont typeface="Arial" panose="020B0604020202020204" pitchFamily="34" charset="0"/>
              <a:buChar char="•"/>
              <a:defRPr/>
            </a:pPr>
            <a:r>
              <a:rPr lang="en-US" dirty="0"/>
              <a:t>Long-term method </a:t>
            </a:r>
          </a:p>
          <a:p>
            <a:pPr marL="788988" lvl="1" indent="-342900" defTabSz="885825">
              <a:buClr>
                <a:srgbClr val="0070C0"/>
              </a:buClr>
              <a:buFont typeface="Arial" panose="020B0604020202020204" pitchFamily="34" charset="0"/>
              <a:buChar char="•"/>
              <a:defRPr/>
            </a:pPr>
            <a:r>
              <a:rPr lang="en-US" dirty="0"/>
              <a:t>Does not affect breastfeeding</a:t>
            </a:r>
          </a:p>
          <a:p>
            <a:pPr eaLnBrk="1" fontAlgn="auto" hangingPunct="1">
              <a:spcAft>
                <a:spcPts val="0"/>
              </a:spcAft>
              <a:defRPr/>
            </a:pP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5978182"/>
            <a:ext cx="676992" cy="756335"/>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4173709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normAutofit/>
          </a:bodyPr>
          <a:lstStyle/>
          <a:p>
            <a:pPr eaLnBrk="1" hangingPunct="1"/>
            <a:r>
              <a:rPr lang="en-US" sz="3500" b="1" i="1" dirty="0" smtClean="0">
                <a:effectLst>
                  <a:outerShdw blurRad="38100" dist="38100" dir="2700000" algn="tl">
                    <a:srgbClr val="000000">
                      <a:alpha val="43137"/>
                    </a:srgbClr>
                  </a:outerShdw>
                </a:effectLst>
                <a:latin typeface="Tekton Pro Cond" pitchFamily="34" charset="0"/>
              </a:rPr>
              <a:t>Limitations </a:t>
            </a:r>
          </a:p>
        </p:txBody>
      </p:sp>
      <p:sp>
        <p:nvSpPr>
          <p:cNvPr id="38915" name="Content Placeholder 2"/>
          <p:cNvSpPr>
            <a:spLocks noGrp="1"/>
          </p:cNvSpPr>
          <p:nvPr>
            <p:ph sz="half" idx="1"/>
          </p:nvPr>
        </p:nvSpPr>
        <p:spPr>
          <a:xfrm>
            <a:off x="1043608" y="1268760"/>
            <a:ext cx="7416824" cy="4525963"/>
          </a:xfrm>
        </p:spPr>
        <p:txBody>
          <a:bodyPr/>
          <a:lstStyle/>
          <a:p>
            <a:pPr marL="447675" defTabSz="885825">
              <a:buClr>
                <a:srgbClr val="0070C0"/>
              </a:buClr>
              <a:buFont typeface="Arial" panose="020B0604020202020204" pitchFamily="34" charset="0"/>
              <a:buChar char="•"/>
              <a:defRPr/>
            </a:pPr>
            <a:r>
              <a:rPr lang="en-GB" dirty="0" smtClean="0"/>
              <a:t>M</a:t>
            </a:r>
            <a:r>
              <a:rPr lang="en-GB" dirty="0"/>
              <a:t>ust only be inserted and removed by trained providers </a:t>
            </a:r>
            <a:endParaRPr lang="en-US" dirty="0"/>
          </a:p>
          <a:p>
            <a:pPr marL="447675" defTabSz="885825">
              <a:buClr>
                <a:srgbClr val="0070C0"/>
              </a:buClr>
              <a:buFont typeface="Arial" panose="020B0604020202020204" pitchFamily="34" charset="0"/>
              <a:buChar char="•"/>
              <a:defRPr/>
            </a:pPr>
            <a:r>
              <a:rPr lang="en-GB" dirty="0"/>
              <a:t>Require minor surgical procedure for insertion and removal </a:t>
            </a:r>
            <a:endParaRPr lang="en-US" dirty="0"/>
          </a:p>
          <a:p>
            <a:pPr marL="447675" defTabSz="885825">
              <a:buClr>
                <a:srgbClr val="0070C0"/>
              </a:buClr>
              <a:buFont typeface="Arial" panose="020B0604020202020204" pitchFamily="34" charset="0"/>
              <a:buChar char="•"/>
              <a:defRPr/>
            </a:pPr>
            <a:r>
              <a:rPr lang="en-GB" dirty="0"/>
              <a:t>Common side effects include </a:t>
            </a:r>
            <a:endParaRPr lang="en-GB" dirty="0" smtClean="0"/>
          </a:p>
          <a:p>
            <a:pPr marL="903288" lvl="1" indent="-457200" defTabSz="885825">
              <a:buClr>
                <a:srgbClr val="0070C0"/>
              </a:buClr>
              <a:buFontTx/>
              <a:buChar char="-"/>
              <a:defRPr/>
            </a:pPr>
            <a:r>
              <a:rPr lang="en-GB" dirty="0" smtClean="0"/>
              <a:t>menstrual changes (irregular spotting or bleeding, prolonged bleeding, and amenorrhea</a:t>
            </a:r>
          </a:p>
          <a:p>
            <a:pPr marL="903288" lvl="1" indent="-457200" defTabSz="885825">
              <a:buClr>
                <a:srgbClr val="0070C0"/>
              </a:buClr>
              <a:buFontTx/>
              <a:buChar char="-"/>
              <a:defRPr/>
            </a:pPr>
            <a:r>
              <a:rPr lang="en-GB" dirty="0" smtClean="0"/>
              <a:t>headache, dizziness, nausea, breast tenderness, </a:t>
            </a:r>
          </a:p>
          <a:p>
            <a:pPr marL="903288" lvl="1" indent="-457200" defTabSz="885825">
              <a:buClr>
                <a:srgbClr val="0070C0"/>
              </a:buClr>
              <a:buFontTx/>
              <a:buChar char="-"/>
              <a:defRPr/>
            </a:pPr>
            <a:r>
              <a:rPr lang="en-GB" dirty="0" smtClean="0"/>
              <a:t>weight changes </a:t>
            </a:r>
            <a:endParaRPr lang="en-US" dirty="0" smtClean="0"/>
          </a:p>
          <a:p>
            <a:pPr eaLnBrk="1" hangingPunct="1">
              <a:buClr>
                <a:srgbClr val="0070C0"/>
              </a:buClr>
              <a:buFont typeface="Arial" panose="020B0604020202020204" pitchFamily="34" charset="0"/>
              <a:buChar char="•"/>
            </a:pPr>
            <a:r>
              <a:rPr lang="en-GB" dirty="0" smtClean="0"/>
              <a:t>Does not protect against STI/ HIV </a:t>
            </a:r>
            <a:endParaRPr lang="en-US" dirty="0" smtClean="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5978182"/>
            <a:ext cx="676992" cy="756335"/>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3139600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Slide Number Placeholder 3"/>
          <p:cNvSpPr txBox="1">
            <a:spLocks noGrp="1"/>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46FF17BE-99FE-4921-AD21-38806056AD58}" type="slidenum">
              <a:rPr kumimoji="0" lang="en-US" sz="1400" b="0" i="0" u="none" strike="noStrike" kern="1200" cap="none" spc="0" normalizeH="0" baseline="0" noProof="0">
                <a:ln>
                  <a:noFill/>
                </a:ln>
                <a:solidFill>
                  <a:prstClr val="black"/>
                </a:solidFill>
                <a:effectLst/>
                <a:uLnTx/>
                <a:uFillTx/>
                <a:latin typeface="Times New Roman" pitchFamily="18" charset="0"/>
                <a:ea typeface="+mn-ea"/>
                <a:cs typeface="Arial" pitchFamily="34" charset="0"/>
              </a:rPr>
              <a:pPr marL="0" marR="0" lvl="0" indent="0" algn="r" defTabSz="914400" rtl="0" eaLnBrk="0" fontAlgn="auto" latinLnBrk="0" hangingPunct="0">
                <a:lnSpc>
                  <a:spcPct val="100000"/>
                </a:lnSpc>
                <a:spcBef>
                  <a:spcPts val="0"/>
                </a:spcBef>
                <a:spcAft>
                  <a:spcPts val="0"/>
                </a:spcAft>
                <a:buClrTx/>
                <a:buSzTx/>
                <a:buFontTx/>
                <a:buNone/>
                <a:tabLst/>
                <a:defRPr/>
              </a:pPr>
              <a:t>58</a:t>
            </a:fld>
            <a:endParaRPr kumimoji="0" lang="en-US" sz="1400" b="0" i="0" u="none" strike="noStrike" kern="1200" cap="none" spc="0" normalizeH="0" baseline="0" noProof="0">
              <a:ln>
                <a:noFill/>
              </a:ln>
              <a:solidFill>
                <a:prstClr val="black"/>
              </a:solidFill>
              <a:effectLst/>
              <a:uLnTx/>
              <a:uFillTx/>
              <a:latin typeface="Times New Roman" pitchFamily="18" charset="0"/>
              <a:ea typeface="+mn-ea"/>
              <a:cs typeface="Arial" pitchFamily="34" charset="0"/>
            </a:endParaRPr>
          </a:p>
        </p:txBody>
      </p:sp>
      <p:sp>
        <p:nvSpPr>
          <p:cNvPr id="39939" name="Rectangle 2"/>
          <p:cNvSpPr>
            <a:spLocks noGrp="1" noChangeArrowheads="1"/>
          </p:cNvSpPr>
          <p:nvPr>
            <p:ph type="title"/>
          </p:nvPr>
        </p:nvSpPr>
        <p:spPr/>
        <p:txBody>
          <a:bodyPr lIns="88900" tIns="44450" rIns="88900" bIns="44450">
            <a:normAutofit/>
          </a:bodyPr>
          <a:lstStyle/>
          <a:p>
            <a:pPr eaLnBrk="1" hangingPunct="1"/>
            <a:r>
              <a:rPr lang="en-US" sz="3500" b="1" i="1" dirty="0" smtClean="0">
                <a:effectLst>
                  <a:outerShdw blurRad="38100" dist="38100" dir="2700000" algn="tl">
                    <a:srgbClr val="000000">
                      <a:alpha val="43137"/>
                    </a:srgbClr>
                  </a:outerShdw>
                </a:effectLst>
                <a:latin typeface="Tekton Pro Cond" pitchFamily="34" charset="0"/>
              </a:rPr>
              <a:t>When to insert Implant </a:t>
            </a:r>
            <a:endParaRPr lang="en-US" sz="3500" b="1" i="1" baseline="30000" dirty="0" smtClean="0">
              <a:effectLst>
                <a:outerShdw blurRad="38100" dist="38100" dir="2700000" algn="tl">
                  <a:srgbClr val="000000">
                    <a:alpha val="43137"/>
                  </a:srgbClr>
                </a:outerShdw>
              </a:effectLst>
              <a:latin typeface="Tekton Pro Cond" pitchFamily="34" charset="0"/>
            </a:endParaRPr>
          </a:p>
        </p:txBody>
      </p:sp>
      <p:sp>
        <p:nvSpPr>
          <p:cNvPr id="22532" name="Rectangle 3"/>
          <p:cNvSpPr>
            <a:spLocks noGrp="1" noChangeArrowheads="1"/>
          </p:cNvSpPr>
          <p:nvPr>
            <p:ph sz="half" idx="1"/>
          </p:nvPr>
        </p:nvSpPr>
        <p:spPr>
          <a:xfrm>
            <a:off x="683568" y="1700808"/>
            <a:ext cx="8001000" cy="3917032"/>
          </a:xfrm>
          <a:prstGeom prst="rect">
            <a:avLst/>
          </a:prstGeom>
        </p:spPr>
        <p:txBody>
          <a:bodyPr lIns="88900" tIns="44450" rIns="88900" bIns="44450" rtlCol="0">
            <a:normAutofit/>
          </a:bodyPr>
          <a:lstStyle/>
          <a:p>
            <a:pPr defTabSz="885825" eaLnBrk="1" fontAlgn="auto" hangingPunct="1">
              <a:spcAft>
                <a:spcPts val="0"/>
              </a:spcAft>
              <a:buClr>
                <a:srgbClr val="0070C0"/>
              </a:buClr>
              <a:buFont typeface="Arial" panose="020B0604020202020204" pitchFamily="34" charset="0"/>
              <a:buChar char="•"/>
              <a:defRPr/>
            </a:pPr>
            <a:r>
              <a:rPr lang="en-US" dirty="0" smtClean="0"/>
              <a:t>Anytime during the menstrual cycle when you can be reasonably sure the client is not pregnant</a:t>
            </a:r>
          </a:p>
          <a:p>
            <a:pPr defTabSz="885825" eaLnBrk="1" fontAlgn="auto" hangingPunct="1">
              <a:spcAft>
                <a:spcPts val="0"/>
              </a:spcAft>
              <a:buClr>
                <a:srgbClr val="0070C0"/>
              </a:buClr>
              <a:buFont typeface="Arial" panose="020B0604020202020204" pitchFamily="34" charset="0"/>
              <a:buChar char="•"/>
              <a:defRPr/>
            </a:pPr>
            <a:r>
              <a:rPr lang="en-US" dirty="0" smtClean="0"/>
              <a:t> Days 1 to 7 of the menstrual cycle</a:t>
            </a:r>
          </a:p>
          <a:p>
            <a:pPr defTabSz="885825" eaLnBrk="1" fontAlgn="auto" hangingPunct="1">
              <a:spcAft>
                <a:spcPts val="0"/>
              </a:spcAft>
              <a:buClr>
                <a:srgbClr val="0070C0"/>
              </a:buClr>
              <a:buFont typeface="Arial" panose="020B0604020202020204" pitchFamily="34" charset="0"/>
              <a:buChar char="•"/>
              <a:defRPr/>
            </a:pPr>
            <a:r>
              <a:rPr lang="en-US" dirty="0" smtClean="0"/>
              <a:t> Postpartum: </a:t>
            </a:r>
          </a:p>
          <a:p>
            <a:pPr marL="788988" lvl="1" indent="-342900" defTabSz="885825" eaLnBrk="1" fontAlgn="auto" hangingPunct="1">
              <a:spcAft>
                <a:spcPts val="0"/>
              </a:spcAft>
              <a:buClr>
                <a:srgbClr val="0070C0"/>
              </a:buClr>
              <a:buFont typeface="Arial" panose="020B0604020202020204" pitchFamily="34" charset="0"/>
              <a:buChar char="•"/>
              <a:defRPr/>
            </a:pPr>
            <a:r>
              <a:rPr lang="en-US" dirty="0" smtClean="0"/>
              <a:t>after 6 weeks if breastfeeding</a:t>
            </a:r>
          </a:p>
          <a:p>
            <a:pPr marL="788988" lvl="1" indent="-342900" defTabSz="885825" eaLnBrk="1" fontAlgn="auto" hangingPunct="1">
              <a:spcAft>
                <a:spcPts val="0"/>
              </a:spcAft>
              <a:buClr>
                <a:srgbClr val="0070C0"/>
              </a:buClr>
              <a:buFont typeface="Arial" panose="020B0604020202020204" pitchFamily="34" charset="0"/>
              <a:buChar char="•"/>
              <a:defRPr/>
            </a:pPr>
            <a:r>
              <a:rPr lang="en-US" dirty="0" smtClean="0"/>
              <a:t>immediately or within 6 weeks if not breastfeeding</a:t>
            </a:r>
          </a:p>
          <a:p>
            <a:pPr defTabSz="885825">
              <a:buClr>
                <a:srgbClr val="0070C0"/>
              </a:buClr>
              <a:buFont typeface="Arial" panose="020B0604020202020204" pitchFamily="34" charset="0"/>
              <a:buChar char="•"/>
              <a:defRPr/>
            </a:pPr>
            <a:r>
              <a:rPr lang="en-US" dirty="0" smtClean="0"/>
              <a:t> </a:t>
            </a:r>
            <a:r>
              <a:rPr lang="en-US" dirty="0"/>
              <a:t>Postabortion </a:t>
            </a:r>
          </a:p>
          <a:p>
            <a:pPr marL="742950" lvl="1" indent="-342900" defTabSz="885825">
              <a:buClr>
                <a:srgbClr val="0070C0"/>
              </a:buClr>
              <a:buFont typeface="Arial" panose="020B0604020202020204" pitchFamily="34" charset="0"/>
              <a:buChar char="•"/>
              <a:defRPr/>
            </a:pPr>
            <a:r>
              <a:rPr lang="en-US" dirty="0" smtClean="0"/>
              <a:t>immediately or within the first 7 days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5978182"/>
            <a:ext cx="676992" cy="756335"/>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40394998"/>
      </p:ext>
    </p:extLst>
  </p:cSld>
  <p:clrMapOvr>
    <a:masterClrMapping/>
  </p:clrMapOvr>
  <p:transition spd="slow"/>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1844824"/>
            <a:ext cx="9144000" cy="22322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9646">
                  <a:lumMod val="60000"/>
                  <a:lumOff val="40000"/>
                </a:srgbClr>
              </a:solidFill>
              <a:effectLst/>
              <a:uLnTx/>
              <a:uFillTx/>
              <a:latin typeface="Calibri"/>
              <a:ea typeface="+mn-ea"/>
              <a:cs typeface="+mn-cs"/>
            </a:endParaRPr>
          </a:p>
        </p:txBody>
      </p:sp>
      <p:sp>
        <p:nvSpPr>
          <p:cNvPr id="100354" name="Rectangle 2"/>
          <p:cNvSpPr>
            <a:spLocks noChangeArrowheads="1"/>
          </p:cNvSpPr>
          <p:nvPr/>
        </p:nvSpPr>
        <p:spPr bwMode="auto">
          <a:xfrm>
            <a:off x="494873" y="2132856"/>
            <a:ext cx="8229600" cy="1728192"/>
          </a:xfrm>
          <a:prstGeom prst="rect">
            <a:avLst/>
          </a:prstGeom>
          <a:no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ekton Pro Cond" pitchFamily="34" charset="0"/>
                <a:ea typeface="+mn-ea"/>
                <a:cs typeface="+mn-cs"/>
              </a:rPr>
              <a:t>Intrauterine </a:t>
            </a:r>
            <a:r>
              <a:rPr kumimoji="0" lang="en-US" sz="44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ekton Pro Cond" pitchFamily="34" charset="0"/>
                <a:ea typeface="+mn-ea"/>
                <a:cs typeface="+mn-cs"/>
              </a:rPr>
              <a:t>Contraceptive </a:t>
            </a:r>
            <a:r>
              <a:rPr kumimoji="0" lang="en-US" sz="4400" b="1" i="1"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ekton Pro Cond" pitchFamily="34" charset="0"/>
                <a:ea typeface="+mn-ea"/>
                <a:cs typeface="+mn-cs"/>
              </a:rPr>
              <a:t>Device (IUCD</a:t>
            </a:r>
            <a:r>
              <a:rPr kumimoji="0" lang="en-US" sz="44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ekton Pro Cond" pitchFamily="34" charset="0"/>
                <a:ea typeface="+mn-ea"/>
                <a:cs typeface="+mn-cs"/>
              </a:rPr>
              <a:t>) </a:t>
            </a:r>
            <a:endParaRPr kumimoji="0" lang="en-US" sz="40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ekton Pro Cond" pitchFamily="34" charset="0"/>
              <a:ea typeface="+mn-ea"/>
              <a:cs typeface="+mn-cs"/>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7704" y="3645024"/>
            <a:ext cx="5171759" cy="2706310"/>
          </a:xfrm>
          <a:prstGeom prst="rect">
            <a:avLst/>
          </a:prstGeom>
        </p:spPr>
      </p:pic>
    </p:spTree>
    <p:extLst>
      <p:ext uri="{BB962C8B-B14F-4D97-AF65-F5344CB8AC3E}">
        <p14:creationId xmlns:p14="http://schemas.microsoft.com/office/powerpoint/2010/main" val="30299681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0" y="0"/>
            <a:ext cx="9144000" cy="1124744"/>
          </a:xfrm>
          <a:prstGeom prst="rect">
            <a:avLst/>
          </a:prstGeom>
          <a:solidFill>
            <a:srgbClr val="0070C0"/>
          </a:solidFill>
        </p:spPr>
        <p:txBody>
          <a:bodyPr wrap="square" rtlCol="0">
            <a:spAutoFit/>
          </a:bodyPr>
          <a:lstStyle/>
          <a:p>
            <a:endParaRPr lang="en-US" dirty="0"/>
          </a:p>
        </p:txBody>
      </p:sp>
      <p:sp>
        <p:nvSpPr>
          <p:cNvPr id="14338" name="Title 1"/>
          <p:cNvSpPr>
            <a:spLocks noGrp="1"/>
          </p:cNvSpPr>
          <p:nvPr>
            <p:ph type="title"/>
          </p:nvPr>
        </p:nvSpPr>
        <p:spPr>
          <a:xfrm>
            <a:off x="251520" y="274638"/>
            <a:ext cx="8435280" cy="562074"/>
          </a:xfrm>
        </p:spPr>
        <p:txBody>
          <a:bodyPr>
            <a:normAutofit fontScale="90000"/>
          </a:bodyPr>
          <a:lstStyle/>
          <a:p>
            <a:pPr algn="ctr"/>
            <a:r>
              <a:rPr lang="en-US" sz="4800" b="1" i="1" dirty="0" smtClean="0">
                <a:solidFill>
                  <a:schemeClr val="bg1"/>
                </a:solidFill>
                <a:effectLst>
                  <a:outerShdw blurRad="38100" dist="38100" dir="2700000" algn="tl">
                    <a:srgbClr val="000000">
                      <a:alpha val="43137"/>
                    </a:srgbClr>
                  </a:outerShdw>
                </a:effectLst>
                <a:latin typeface="Tekton Pro Cond" pitchFamily="34" charset="0"/>
              </a:rPr>
              <a:t>Unmet need for FP</a:t>
            </a:r>
          </a:p>
        </p:txBody>
      </p:sp>
      <p:sp>
        <p:nvSpPr>
          <p:cNvPr id="14339" name="Content Placeholder 2"/>
          <p:cNvSpPr>
            <a:spLocks noGrp="1"/>
          </p:cNvSpPr>
          <p:nvPr>
            <p:ph idx="1"/>
          </p:nvPr>
        </p:nvSpPr>
        <p:spPr>
          <a:xfrm>
            <a:off x="457200" y="1600201"/>
            <a:ext cx="8229600" cy="3629000"/>
          </a:xfrm>
        </p:spPr>
        <p:txBody>
          <a:bodyPr/>
          <a:lstStyle/>
          <a:p>
            <a:pPr>
              <a:buClr>
                <a:srgbClr val="0070C0"/>
              </a:buClr>
              <a:buFont typeface="Arial" panose="020B0604020202020204" pitchFamily="34" charset="0"/>
              <a:buChar char="•"/>
            </a:pPr>
            <a:r>
              <a:rPr lang="en-US" dirty="0" smtClean="0"/>
              <a:t>Unmet need – the woman does not intend to get pregnant but is not on any FP method</a:t>
            </a:r>
          </a:p>
          <a:p>
            <a:pPr>
              <a:buClr>
                <a:srgbClr val="0070C0"/>
              </a:buClr>
              <a:buFont typeface="Arial" panose="020B0604020202020204" pitchFamily="34" charset="0"/>
              <a:buChar char="•"/>
            </a:pPr>
            <a:endParaRPr lang="en-US" dirty="0" smtClean="0"/>
          </a:p>
          <a:p>
            <a:pPr>
              <a:buClr>
                <a:srgbClr val="0070C0"/>
              </a:buClr>
              <a:buFont typeface="Arial" panose="020B0604020202020204" pitchFamily="34" charset="0"/>
              <a:buChar char="•"/>
            </a:pPr>
            <a:r>
              <a:rPr lang="en-US" dirty="0" smtClean="0"/>
              <a:t>25% of currently married women in Kenya have an unmet need for family planning, which remains unchanged since 2003 </a:t>
            </a:r>
            <a:r>
              <a:rPr lang="en-US" sz="2000" dirty="0" smtClean="0"/>
              <a:t>(KDHS, 2008)</a:t>
            </a:r>
            <a:endParaRPr lang="en-US" dirty="0" smtClean="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5978182"/>
            <a:ext cx="676992" cy="756335"/>
          </a:xfrm>
          <a:prstGeom prst="rect">
            <a:avLst/>
          </a:prstGeom>
        </p:spPr>
      </p:pic>
    </p:spTree>
    <p:extLst>
      <p:ext uri="{BB962C8B-B14F-4D97-AF65-F5344CB8AC3E}">
        <p14:creationId xmlns:p14="http://schemas.microsoft.com/office/powerpoint/2010/main" val="302430597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Title 1"/>
          <p:cNvSpPr>
            <a:spLocks noGrp="1"/>
          </p:cNvSpPr>
          <p:nvPr>
            <p:ph type="title"/>
          </p:nvPr>
        </p:nvSpPr>
        <p:spPr>
          <a:xfrm>
            <a:off x="485812" y="476672"/>
            <a:ext cx="2520280" cy="1143000"/>
          </a:xfrm>
        </p:spPr>
        <p:txBody>
          <a:bodyPr>
            <a:normAutofit/>
          </a:bodyPr>
          <a:lstStyle/>
          <a:p>
            <a:pPr eaLnBrk="1" hangingPunct="1"/>
            <a:r>
              <a:rPr lang="en-GB" sz="2400" b="1" i="1" dirty="0" smtClean="0">
                <a:effectLst>
                  <a:outerShdw blurRad="38100" dist="38100" dir="2700000" algn="tl">
                    <a:srgbClr val="000000">
                      <a:alpha val="43137"/>
                    </a:srgbClr>
                  </a:outerShdw>
                </a:effectLst>
                <a:latin typeface="Tekton Pro Cond" pitchFamily="34" charset="0"/>
              </a:rPr>
              <a:t>What it is</a:t>
            </a:r>
            <a:endParaRPr lang="en-GB" sz="2400" i="1" dirty="0" smtClean="0">
              <a:effectLst>
                <a:outerShdw blurRad="38100" dist="38100" dir="2700000" algn="tl">
                  <a:srgbClr val="000000">
                    <a:alpha val="43137"/>
                  </a:srgbClr>
                </a:outerShdw>
              </a:effectLst>
              <a:latin typeface="Tekton Pro Cond" pitchFamily="34" charset="0"/>
            </a:endParaRPr>
          </a:p>
        </p:txBody>
      </p:sp>
      <p:sp>
        <p:nvSpPr>
          <p:cNvPr id="41987" name="Content Placeholder 2"/>
          <p:cNvSpPr>
            <a:spLocks noGrp="1"/>
          </p:cNvSpPr>
          <p:nvPr>
            <p:ph sz="half" idx="2"/>
          </p:nvPr>
        </p:nvSpPr>
        <p:spPr>
          <a:xfrm>
            <a:off x="505479" y="1772816"/>
            <a:ext cx="2448272" cy="2160240"/>
          </a:xfrm>
        </p:spPr>
        <p:txBody>
          <a:bodyPr/>
          <a:lstStyle/>
          <a:p>
            <a:pPr marL="0" indent="0" eaLnBrk="1" hangingPunct="1">
              <a:lnSpc>
                <a:spcPct val="90000"/>
              </a:lnSpc>
              <a:spcBef>
                <a:spcPct val="30000"/>
              </a:spcBef>
              <a:buNone/>
            </a:pPr>
            <a:r>
              <a:rPr lang="en-GB" dirty="0" smtClean="0"/>
              <a:t>Small, flexible, plastic "T“ device wrapped in copper wire that is placed in the uterus</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5978182"/>
            <a:ext cx="676992" cy="756335"/>
          </a:xfrm>
          <a:prstGeom prst="rect">
            <a:avLst/>
          </a:prstGeom>
        </p:spPr>
      </p:pic>
      <p:sp>
        <p:nvSpPr>
          <p:cNvPr id="7" name="Rectangle 2"/>
          <p:cNvSpPr txBox="1">
            <a:spLocks/>
          </p:cNvSpPr>
          <p:nvPr/>
        </p:nvSpPr>
        <p:spPr>
          <a:xfrm>
            <a:off x="4845402" y="836712"/>
            <a:ext cx="3826768" cy="648072"/>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Tekton Pro Cond" pitchFamily="34" charset="0"/>
                <a:ea typeface="+mj-ea"/>
                <a:cs typeface="+mj-cs"/>
              </a:rPr>
              <a:t>Mechanism of Action of Copper IUDs</a:t>
            </a:r>
            <a:endParaRPr kumimoji="0" lang="en-US" sz="2400" b="1"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ekton Pro Cond" pitchFamily="34" charset="0"/>
              <a:ea typeface="+mj-ea"/>
              <a:cs typeface="+mj-cs"/>
            </a:endParaRPr>
          </a:p>
        </p:txBody>
      </p:sp>
      <p:sp>
        <p:nvSpPr>
          <p:cNvPr id="8" name="Rectangle 3"/>
          <p:cNvSpPr>
            <a:spLocks noGrp="1"/>
          </p:cNvSpPr>
          <p:nvPr>
            <p:ph type="body" idx="1"/>
          </p:nvPr>
        </p:nvSpPr>
        <p:spPr>
          <a:xfrm>
            <a:off x="5061426" y="1988840"/>
            <a:ext cx="3610744" cy="3118023"/>
          </a:xfrm>
        </p:spPr>
        <p:txBody>
          <a:bodyPr/>
          <a:lstStyle/>
          <a:p>
            <a:pPr eaLnBrk="1" hangingPunct="1"/>
            <a:r>
              <a:rPr lang="en-US" b="0" dirty="0" smtClean="0"/>
              <a:t>Prevents sperm from meeting the egg by changing the uterine environment</a:t>
            </a:r>
          </a:p>
          <a:p>
            <a:pPr eaLnBrk="1" hangingPunct="1"/>
            <a:r>
              <a:rPr lang="en-US" b="0" dirty="0" smtClean="0"/>
              <a:t>Impairing the viability of the sperm</a:t>
            </a:r>
          </a:p>
          <a:p>
            <a:pPr eaLnBrk="1" hangingPunct="1"/>
            <a:r>
              <a:rPr lang="en-US" b="0" dirty="0" smtClean="0"/>
              <a:t>IUCD does NOT cause abortion</a:t>
            </a:r>
          </a:p>
        </p:txBody>
      </p:sp>
      <p:pic>
        <p:nvPicPr>
          <p:cNvPr id="9" name="Picture 4"/>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444208" y="5106863"/>
            <a:ext cx="1502048" cy="1284412"/>
          </a:xfrm>
        </p:spPr>
      </p:pic>
      <p:cxnSp>
        <p:nvCxnSpPr>
          <p:cNvPr id="10" name="Straight Connector 9"/>
          <p:cNvCxnSpPr/>
          <p:nvPr/>
        </p:nvCxnSpPr>
        <p:spPr>
          <a:xfrm>
            <a:off x="4067944" y="1700808"/>
            <a:ext cx="0" cy="331236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633542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02" name="Rectangle 2"/>
          <p:cNvSpPr>
            <a:spLocks noGrp="1"/>
          </p:cNvSpPr>
          <p:nvPr>
            <p:ph type="title"/>
          </p:nvPr>
        </p:nvSpPr>
        <p:spPr>
          <a:xfrm>
            <a:off x="457200" y="476672"/>
            <a:ext cx="8229600" cy="648072"/>
          </a:xfrm>
        </p:spPr>
        <p:txBody>
          <a:bodyPr rtlCol="0">
            <a:normAutofit/>
          </a:bodyPr>
          <a:lstStyle/>
          <a:p>
            <a:pPr eaLnBrk="1" fontAlgn="auto" hangingPunct="1">
              <a:spcAft>
                <a:spcPts val="0"/>
              </a:spcAft>
              <a:defRPr/>
            </a:pPr>
            <a:r>
              <a:rPr lang="en-US" sz="3600" b="1" i="1" dirty="0" smtClean="0">
                <a:effectLst>
                  <a:outerShdw blurRad="38100" dist="38100" dir="2700000" algn="tl">
                    <a:srgbClr val="000000">
                      <a:alpha val="43137"/>
                    </a:srgbClr>
                  </a:outerShdw>
                </a:effectLst>
                <a:latin typeface="Tekton Pro Cond" pitchFamily="34" charset="0"/>
              </a:rPr>
              <a:t>Mechanism of Action of Copper IUDs</a:t>
            </a:r>
          </a:p>
        </p:txBody>
      </p:sp>
      <p:sp>
        <p:nvSpPr>
          <p:cNvPr id="43012" name="Rectangle 3"/>
          <p:cNvSpPr>
            <a:spLocks noGrp="1"/>
          </p:cNvSpPr>
          <p:nvPr>
            <p:ph type="body" idx="1"/>
          </p:nvPr>
        </p:nvSpPr>
        <p:spPr>
          <a:xfrm>
            <a:off x="1763688" y="2204864"/>
            <a:ext cx="3610744" cy="3118023"/>
          </a:xfrm>
        </p:spPr>
        <p:txBody>
          <a:bodyPr/>
          <a:lstStyle/>
          <a:p>
            <a:pPr eaLnBrk="1" hangingPunct="1"/>
            <a:r>
              <a:rPr lang="en-US" b="0" dirty="0" smtClean="0"/>
              <a:t>Prevents sperm from meeting the egg by changing the uterine environment</a:t>
            </a:r>
          </a:p>
          <a:p>
            <a:pPr eaLnBrk="1" hangingPunct="1"/>
            <a:r>
              <a:rPr lang="en-US" b="0" dirty="0" smtClean="0"/>
              <a:t>Impairing the viability of the sperm</a:t>
            </a:r>
          </a:p>
          <a:p>
            <a:pPr eaLnBrk="1" hangingPunct="1"/>
            <a:r>
              <a:rPr lang="en-US" b="0" dirty="0" smtClean="0"/>
              <a:t>IUCD does NOT cause abortion</a:t>
            </a:r>
          </a:p>
        </p:txBody>
      </p:sp>
      <p:pic>
        <p:nvPicPr>
          <p:cNvPr id="43013" name="Picture 4"/>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652120" y="2564904"/>
            <a:ext cx="3181095" cy="2720176"/>
          </a:xfrm>
        </p:spPr>
      </p:pic>
      <p:sp>
        <p:nvSpPr>
          <p:cNvPr id="43014" name="Rectangle 5"/>
          <p:cNvSpPr>
            <a:spLocks noChangeArrowheads="1"/>
          </p:cNvSpPr>
          <p:nvPr/>
        </p:nvSpPr>
        <p:spPr bwMode="auto">
          <a:xfrm>
            <a:off x="971600" y="5523058"/>
            <a:ext cx="534670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prstClr val="black"/>
                </a:solidFill>
                <a:effectLst/>
                <a:uLnTx/>
                <a:uFillTx/>
                <a:latin typeface="Calibri" pitchFamily="34" charset="0"/>
                <a:ea typeface="+mn-ea"/>
                <a:cs typeface="+mn-cs"/>
              </a:rPr>
              <a:t>Source: Ortiz, 1996.</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5978182"/>
            <a:ext cx="676992" cy="756335"/>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552368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Title 1"/>
          <p:cNvSpPr>
            <a:spLocks noGrp="1"/>
          </p:cNvSpPr>
          <p:nvPr>
            <p:ph type="title"/>
          </p:nvPr>
        </p:nvSpPr>
        <p:spPr>
          <a:xfrm>
            <a:off x="457200" y="274638"/>
            <a:ext cx="3826768" cy="1143000"/>
          </a:xfrm>
        </p:spPr>
        <p:txBody>
          <a:bodyPr>
            <a:normAutofit fontScale="90000"/>
          </a:bodyPr>
          <a:lstStyle/>
          <a:p>
            <a:pPr eaLnBrk="1" hangingPunct="1"/>
            <a:r>
              <a:rPr lang="en-US" sz="3500" b="1" i="1" dirty="0" smtClean="0">
                <a:effectLst>
                  <a:outerShdw blurRad="38100" dist="38100" dir="2700000" algn="tl">
                    <a:srgbClr val="000000">
                      <a:alpha val="43137"/>
                    </a:srgbClr>
                  </a:outerShdw>
                </a:effectLst>
                <a:latin typeface="Tekton Pro Cond" pitchFamily="34" charset="0"/>
              </a:rPr>
              <a:t>Who Can Use Copper IUDs</a:t>
            </a:r>
            <a:endParaRPr lang="en-GB" sz="3500" i="1" dirty="0" smtClean="0">
              <a:effectLst>
                <a:outerShdw blurRad="38100" dist="38100" dir="2700000" algn="tl">
                  <a:srgbClr val="000000">
                    <a:alpha val="43137"/>
                  </a:srgbClr>
                </a:outerShdw>
              </a:effectLst>
              <a:latin typeface="Tekton Pro Cond" pitchFamily="34" charset="0"/>
            </a:endParaRPr>
          </a:p>
        </p:txBody>
      </p:sp>
      <p:sp>
        <p:nvSpPr>
          <p:cNvPr id="44035" name="Content Placeholder 2"/>
          <p:cNvSpPr>
            <a:spLocks noGrp="1"/>
          </p:cNvSpPr>
          <p:nvPr>
            <p:ph sz="half" idx="2"/>
          </p:nvPr>
        </p:nvSpPr>
        <p:spPr>
          <a:xfrm>
            <a:off x="1115616" y="1556793"/>
            <a:ext cx="2880320" cy="4608512"/>
          </a:xfrm>
        </p:spPr>
        <p:txBody>
          <a:bodyPr/>
          <a:lstStyle/>
          <a:p>
            <a:pPr eaLnBrk="1" hangingPunct="1">
              <a:buClr>
                <a:srgbClr val="0070C0"/>
              </a:buClr>
              <a:buFont typeface="Arial" panose="020B0604020202020204" pitchFamily="34" charset="0"/>
              <a:buChar char="•"/>
            </a:pPr>
            <a:r>
              <a:rPr lang="en-US" dirty="0" smtClean="0">
                <a:solidFill>
                  <a:srgbClr val="000000"/>
                </a:solidFill>
                <a:cs typeface="Arial" pitchFamily="34" charset="0"/>
              </a:rPr>
              <a:t>Women of any age and parity</a:t>
            </a:r>
          </a:p>
          <a:p>
            <a:pPr eaLnBrk="1" hangingPunct="1">
              <a:buClr>
                <a:srgbClr val="0070C0"/>
              </a:buClr>
              <a:buFont typeface="Arial" panose="020B0604020202020204" pitchFamily="34" charset="0"/>
              <a:buChar char="•"/>
            </a:pPr>
            <a:r>
              <a:rPr lang="en-US" dirty="0" smtClean="0">
                <a:solidFill>
                  <a:srgbClr val="000000"/>
                </a:solidFill>
                <a:cs typeface="Arial" pitchFamily="34" charset="0"/>
              </a:rPr>
              <a:t>Women with medical conditions </a:t>
            </a:r>
            <a:r>
              <a:rPr lang="en-US" dirty="0" err="1" smtClean="0">
                <a:solidFill>
                  <a:srgbClr val="000000"/>
                </a:solidFill>
                <a:cs typeface="Arial" pitchFamily="34" charset="0"/>
              </a:rPr>
              <a:t>eg</a:t>
            </a:r>
            <a:r>
              <a:rPr lang="en-US" dirty="0" smtClean="0">
                <a:solidFill>
                  <a:srgbClr val="000000"/>
                </a:solidFill>
                <a:cs typeface="Arial" pitchFamily="34" charset="0"/>
              </a:rPr>
              <a:t> hypertension, heart disease, diabetes, Deep Venous Thrombosis (DVT)</a:t>
            </a:r>
          </a:p>
          <a:p>
            <a:pPr eaLnBrk="1" hangingPunct="1">
              <a:buClr>
                <a:srgbClr val="0070C0"/>
              </a:buClr>
              <a:buFont typeface="Arial" panose="020B0604020202020204" pitchFamily="34" charset="0"/>
              <a:buChar char="•"/>
            </a:pPr>
            <a:r>
              <a:rPr lang="en-US" dirty="0" smtClean="0">
                <a:solidFill>
                  <a:srgbClr val="000000"/>
                </a:solidFill>
                <a:cs typeface="Arial" pitchFamily="34" charset="0"/>
              </a:rPr>
              <a:t>Immediately after a delivery </a:t>
            </a:r>
          </a:p>
          <a:p>
            <a:pPr eaLnBrk="1" hangingPunct="1"/>
            <a:endParaRPr lang="en-GB" sz="4000" dirty="0" smtClean="0"/>
          </a:p>
        </p:txBody>
      </p:sp>
      <p:cxnSp>
        <p:nvCxnSpPr>
          <p:cNvPr id="5" name="Straight Connector 4"/>
          <p:cNvCxnSpPr/>
          <p:nvPr/>
        </p:nvCxnSpPr>
        <p:spPr>
          <a:xfrm>
            <a:off x="4788024" y="1844824"/>
            <a:ext cx="0" cy="3312368"/>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5978182"/>
            <a:ext cx="676992" cy="756335"/>
          </a:xfrm>
          <a:prstGeom prst="rect">
            <a:avLst/>
          </a:prstGeom>
        </p:spPr>
      </p:pic>
      <p:sp>
        <p:nvSpPr>
          <p:cNvPr id="7" name="Content Placeholder 2"/>
          <p:cNvSpPr>
            <a:spLocks noGrp="1"/>
          </p:cNvSpPr>
          <p:nvPr>
            <p:ph sz="half" idx="2"/>
          </p:nvPr>
        </p:nvSpPr>
        <p:spPr>
          <a:xfrm>
            <a:off x="5233742" y="1569777"/>
            <a:ext cx="3394720" cy="4578036"/>
          </a:xfrm>
        </p:spPr>
        <p:txBody>
          <a:bodyPr/>
          <a:lstStyle/>
          <a:p>
            <a:pPr>
              <a:buClr>
                <a:srgbClr val="0070C0"/>
              </a:buClr>
              <a:buFont typeface="Arial" panose="020B0604020202020204" pitchFamily="34" charset="0"/>
              <a:buChar char="•"/>
            </a:pPr>
            <a:r>
              <a:rPr lang="en-US" sz="2200" dirty="0">
                <a:solidFill>
                  <a:srgbClr val="000000"/>
                </a:solidFill>
                <a:cs typeface="Arial" pitchFamily="34" charset="0"/>
              </a:rPr>
              <a:t>High individual risk of STIs, AIDS </a:t>
            </a:r>
          </a:p>
          <a:p>
            <a:pPr>
              <a:buClr>
                <a:srgbClr val="0070C0"/>
              </a:buClr>
              <a:buFont typeface="Arial" panose="020B0604020202020204" pitchFamily="34" charset="0"/>
              <a:buChar char="•"/>
            </a:pPr>
            <a:r>
              <a:rPr lang="en-US" sz="2200" dirty="0" smtClean="0">
                <a:solidFill>
                  <a:srgbClr val="000000"/>
                </a:solidFill>
                <a:cs typeface="Arial" pitchFamily="34" charset="0"/>
              </a:rPr>
              <a:t>Pregnancy</a:t>
            </a:r>
          </a:p>
          <a:p>
            <a:pPr>
              <a:buClr>
                <a:srgbClr val="0070C0"/>
              </a:buClr>
              <a:buFont typeface="Arial" panose="020B0604020202020204" pitchFamily="34" charset="0"/>
              <a:buChar char="•"/>
            </a:pPr>
            <a:r>
              <a:rPr lang="en-US" sz="2200" dirty="0" smtClean="0">
                <a:solidFill>
                  <a:srgbClr val="000000"/>
                </a:solidFill>
                <a:cs typeface="Arial" pitchFamily="34" charset="0"/>
              </a:rPr>
              <a:t>When there is infection at the time of initiation; </a:t>
            </a:r>
          </a:p>
          <a:p>
            <a:pPr marL="688975" lvl="2" indent="-342900">
              <a:buClr>
                <a:srgbClr val="0070C0"/>
              </a:buClr>
              <a:buFont typeface="Arial" panose="020B0604020202020204" pitchFamily="34" charset="0"/>
              <a:buChar char="•"/>
            </a:pPr>
            <a:r>
              <a:rPr lang="en-US" sz="1400" dirty="0">
                <a:solidFill>
                  <a:srgbClr val="000000"/>
                </a:solidFill>
                <a:cs typeface="Arial" pitchFamily="34" charset="0"/>
              </a:rPr>
              <a:t>Puerperal sepsis</a:t>
            </a:r>
          </a:p>
          <a:p>
            <a:pPr marL="688975" lvl="2" indent="-342900">
              <a:buClr>
                <a:srgbClr val="0070C0"/>
              </a:buClr>
              <a:buFont typeface="Arial" panose="020B0604020202020204" pitchFamily="34" charset="0"/>
              <a:buChar char="•"/>
            </a:pPr>
            <a:r>
              <a:rPr lang="en-US" sz="1400" dirty="0">
                <a:solidFill>
                  <a:srgbClr val="000000"/>
                </a:solidFill>
                <a:cs typeface="Arial" pitchFamily="34" charset="0"/>
              </a:rPr>
              <a:t>Post abortion sepsis;</a:t>
            </a:r>
          </a:p>
          <a:p>
            <a:pPr marL="688975" lvl="2" indent="-342900">
              <a:buClr>
                <a:srgbClr val="0070C0"/>
              </a:buClr>
              <a:buFont typeface="Arial" panose="020B0604020202020204" pitchFamily="34" charset="0"/>
              <a:buChar char="•"/>
            </a:pPr>
            <a:r>
              <a:rPr lang="en-US" sz="1400" dirty="0">
                <a:solidFill>
                  <a:srgbClr val="000000"/>
                </a:solidFill>
                <a:cs typeface="Arial" pitchFamily="34" charset="0"/>
              </a:rPr>
              <a:t>Pelvic inflammatory disease</a:t>
            </a:r>
          </a:p>
          <a:p>
            <a:pPr marL="688975" lvl="2" indent="-342900">
              <a:buClr>
                <a:srgbClr val="0070C0"/>
              </a:buClr>
              <a:buFont typeface="Arial" panose="020B0604020202020204" pitchFamily="34" charset="0"/>
              <a:buChar char="•"/>
            </a:pPr>
            <a:r>
              <a:rPr lang="en-US" sz="1400" dirty="0">
                <a:solidFill>
                  <a:srgbClr val="000000"/>
                </a:solidFill>
                <a:cs typeface="Arial" pitchFamily="34" charset="0"/>
              </a:rPr>
              <a:t>Cervicitis  </a:t>
            </a:r>
          </a:p>
          <a:p>
            <a:pPr marL="688975" lvl="2" indent="-342900">
              <a:buClr>
                <a:srgbClr val="0070C0"/>
              </a:buClr>
              <a:buFont typeface="Arial" panose="020B0604020202020204" pitchFamily="34" charset="0"/>
              <a:buChar char="•"/>
            </a:pPr>
            <a:r>
              <a:rPr lang="en-US" sz="1400" dirty="0">
                <a:solidFill>
                  <a:srgbClr val="000000"/>
                </a:solidFill>
                <a:cs typeface="Arial" pitchFamily="34" charset="0"/>
              </a:rPr>
              <a:t>Pelvic tuberculosis</a:t>
            </a:r>
          </a:p>
          <a:p>
            <a:pPr>
              <a:buClr>
                <a:srgbClr val="0070C0"/>
              </a:buClr>
              <a:buFont typeface="Arial" panose="020B0604020202020204" pitchFamily="34" charset="0"/>
              <a:buChar char="•"/>
            </a:pPr>
            <a:r>
              <a:rPr lang="en-US" sz="2000" dirty="0">
                <a:solidFill>
                  <a:srgbClr val="000000"/>
                </a:solidFill>
                <a:cs typeface="Arial" pitchFamily="34" charset="0"/>
              </a:rPr>
              <a:t>Unexplained vaginal bleeding</a:t>
            </a:r>
          </a:p>
          <a:p>
            <a:pPr>
              <a:buClr>
                <a:srgbClr val="0070C0"/>
              </a:buClr>
              <a:buFont typeface="Arial" panose="020B0604020202020204" pitchFamily="34" charset="0"/>
              <a:buChar char="•"/>
            </a:pPr>
            <a:r>
              <a:rPr lang="en-US" sz="2000" dirty="0">
                <a:solidFill>
                  <a:srgbClr val="000000"/>
                </a:solidFill>
                <a:cs typeface="Arial" pitchFamily="34" charset="0"/>
              </a:rPr>
              <a:t>Endometrial or cervical cancer or ovarian cancer</a:t>
            </a:r>
            <a:endParaRPr lang="en-GB" sz="2000" dirty="0">
              <a:solidFill>
                <a:srgbClr val="000000"/>
              </a:solidFill>
              <a:cs typeface="Arial" pitchFamily="34" charset="0"/>
            </a:endParaRPr>
          </a:p>
        </p:txBody>
      </p:sp>
      <p:sp>
        <p:nvSpPr>
          <p:cNvPr id="8" name="Title 1"/>
          <p:cNvSpPr txBox="1">
            <a:spLocks/>
          </p:cNvSpPr>
          <p:nvPr/>
        </p:nvSpPr>
        <p:spPr>
          <a:xfrm>
            <a:off x="4932040" y="332656"/>
            <a:ext cx="3682752" cy="1143000"/>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500" b="1"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Tekton Pro Cond" pitchFamily="34" charset="0"/>
                <a:ea typeface="+mj-ea"/>
                <a:cs typeface="+mj-cs"/>
              </a:rPr>
              <a:t>Who Should Not Use Copper IUDs</a:t>
            </a:r>
            <a:endParaRPr kumimoji="0" lang="en-GB" sz="35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ekton Pro Cond" pitchFamily="34" charset="0"/>
              <a:ea typeface="+mj-ea"/>
              <a:cs typeface="+mj-cs"/>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3436816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038436" y="392929"/>
            <a:ext cx="3178696" cy="706090"/>
          </a:xfrm>
        </p:spPr>
        <p:txBody>
          <a:bodyPr>
            <a:normAutofit/>
          </a:bodyPr>
          <a:lstStyle/>
          <a:p>
            <a:pPr eaLnBrk="1" hangingPunct="1"/>
            <a:r>
              <a:rPr lang="en-US" sz="3500" b="1" i="1" dirty="0" smtClean="0">
                <a:effectLst>
                  <a:outerShdw blurRad="38100" dist="38100" dir="2700000" algn="tl">
                    <a:srgbClr val="000000">
                      <a:alpha val="43137"/>
                    </a:srgbClr>
                  </a:outerShdw>
                </a:effectLst>
                <a:latin typeface="Tekton Pro Cond" pitchFamily="34" charset="0"/>
              </a:rPr>
              <a:t>Advantages</a:t>
            </a:r>
          </a:p>
        </p:txBody>
      </p:sp>
      <p:sp>
        <p:nvSpPr>
          <p:cNvPr id="46083" name="Rectangle 3"/>
          <p:cNvSpPr>
            <a:spLocks noGrp="1" noChangeArrowheads="1"/>
          </p:cNvSpPr>
          <p:nvPr>
            <p:ph type="body" idx="1"/>
          </p:nvPr>
        </p:nvSpPr>
        <p:spPr>
          <a:xfrm>
            <a:off x="899592" y="1340768"/>
            <a:ext cx="3456384" cy="4021446"/>
          </a:xfrm>
          <a:prstGeom prst="rect">
            <a:avLst/>
          </a:prstGeom>
        </p:spPr>
        <p:txBody>
          <a:bodyPr anchor="t"/>
          <a:lstStyle/>
          <a:p>
            <a:pPr marL="342900" indent="-342900" eaLnBrk="1" hangingPunct="1">
              <a:spcBef>
                <a:spcPct val="30000"/>
              </a:spcBef>
              <a:buClr>
                <a:srgbClr val="0070C0"/>
              </a:buClr>
              <a:buFont typeface="Arial" pitchFamily="34" charset="0"/>
              <a:buChar char="•"/>
            </a:pPr>
            <a:r>
              <a:rPr lang="en-US" sz="2000" b="0" dirty="0" smtClean="0"/>
              <a:t>Highly effective and safe</a:t>
            </a:r>
          </a:p>
          <a:p>
            <a:pPr marL="342900" indent="-342900" eaLnBrk="1" hangingPunct="1">
              <a:spcBef>
                <a:spcPct val="30000"/>
              </a:spcBef>
              <a:buClr>
                <a:srgbClr val="0070C0"/>
              </a:buClr>
              <a:buFont typeface="Arial" pitchFamily="34" charset="0"/>
              <a:buChar char="•"/>
            </a:pPr>
            <a:r>
              <a:rPr lang="en-US" sz="2000" b="0" dirty="0" smtClean="0"/>
              <a:t>Does not interfere with intercourse</a:t>
            </a:r>
          </a:p>
          <a:p>
            <a:pPr marL="342900" indent="-342900" eaLnBrk="1" hangingPunct="1">
              <a:spcBef>
                <a:spcPct val="30000"/>
              </a:spcBef>
              <a:buClr>
                <a:srgbClr val="0070C0"/>
              </a:buClr>
              <a:buFont typeface="Arial" pitchFamily="34" charset="0"/>
              <a:buChar char="•"/>
            </a:pPr>
            <a:r>
              <a:rPr lang="en-US" sz="2000" b="0" dirty="0" smtClean="0"/>
              <a:t>Easy to use</a:t>
            </a:r>
          </a:p>
          <a:p>
            <a:pPr marL="342900" indent="-342900" eaLnBrk="1" hangingPunct="1">
              <a:spcBef>
                <a:spcPct val="30000"/>
              </a:spcBef>
              <a:buClr>
                <a:srgbClr val="0070C0"/>
              </a:buClr>
              <a:buFont typeface="Arial" pitchFamily="34" charset="0"/>
              <a:buChar char="•"/>
            </a:pPr>
            <a:r>
              <a:rPr lang="en-US" sz="2000" b="0" dirty="0" smtClean="0"/>
              <a:t>Long lasting (can be used for up to 12 years)</a:t>
            </a:r>
          </a:p>
          <a:p>
            <a:pPr marL="342900" indent="-342900" eaLnBrk="1" hangingPunct="1">
              <a:spcBef>
                <a:spcPct val="30000"/>
              </a:spcBef>
              <a:buClr>
                <a:srgbClr val="0070C0"/>
              </a:buClr>
              <a:buFont typeface="Arial" pitchFamily="34" charset="0"/>
              <a:buChar char="•"/>
            </a:pPr>
            <a:r>
              <a:rPr lang="en-US" sz="2000" b="0" dirty="0" smtClean="0"/>
              <a:t>Easily reversible and quick return to fertility</a:t>
            </a:r>
          </a:p>
          <a:p>
            <a:pPr marL="342900" indent="-342900" eaLnBrk="1" hangingPunct="1">
              <a:spcBef>
                <a:spcPct val="30000"/>
              </a:spcBef>
              <a:buClr>
                <a:srgbClr val="0070C0"/>
              </a:buClr>
              <a:buFont typeface="Arial" pitchFamily="34" charset="0"/>
              <a:buChar char="•"/>
            </a:pPr>
            <a:r>
              <a:rPr lang="en-US" sz="2000" b="0" dirty="0" smtClean="0"/>
              <a:t>No systemic effects</a:t>
            </a:r>
          </a:p>
          <a:p>
            <a:pPr marL="342900" indent="-342900" eaLnBrk="1" hangingPunct="1">
              <a:spcBef>
                <a:spcPct val="30000"/>
              </a:spcBef>
              <a:buClr>
                <a:srgbClr val="0070C0"/>
              </a:buClr>
              <a:buFont typeface="Arial" pitchFamily="34" charset="0"/>
              <a:buChar char="•"/>
            </a:pPr>
            <a:r>
              <a:rPr lang="en-US" sz="2000" b="0" dirty="0" smtClean="0"/>
              <a:t>Can be removed any time if you want to get pregnant</a:t>
            </a:r>
          </a:p>
          <a:p>
            <a:pPr marL="342900" lvl="1" indent="-342900" eaLnBrk="1" hangingPunct="1">
              <a:spcBef>
                <a:spcPct val="30000"/>
              </a:spcBef>
              <a:buClr>
                <a:srgbClr val="0070C0"/>
              </a:buClr>
              <a:buFont typeface="Arial" pitchFamily="34" charset="0"/>
              <a:buChar char="•"/>
            </a:pPr>
            <a:r>
              <a:rPr lang="en-GB" b="0" dirty="0" smtClean="0"/>
              <a:t>Does not cause infertility</a:t>
            </a:r>
          </a:p>
        </p:txBody>
      </p:sp>
      <p:sp>
        <p:nvSpPr>
          <p:cNvPr id="46084" name="Rectangle 4"/>
          <p:cNvSpPr>
            <a:spLocks noChangeArrowheads="1"/>
          </p:cNvSpPr>
          <p:nvPr/>
        </p:nvSpPr>
        <p:spPr bwMode="auto">
          <a:xfrm>
            <a:off x="1763688" y="6356349"/>
            <a:ext cx="215267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EEECE1"/>
                </a:solidFill>
                <a:effectLst/>
                <a:uLnTx/>
                <a:uFillTx/>
                <a:latin typeface="Calibri" pitchFamily="34" charset="0"/>
                <a:ea typeface="+mn-ea"/>
                <a:cs typeface="+mn-cs"/>
              </a:rPr>
              <a:t>Source: CCP and WHO, 2007.</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5978182"/>
            <a:ext cx="676992" cy="756335"/>
          </a:xfrm>
          <a:prstGeom prst="rect">
            <a:avLst/>
          </a:prstGeom>
        </p:spPr>
      </p:pic>
      <p:cxnSp>
        <p:nvCxnSpPr>
          <p:cNvPr id="7" name="Straight Connector 6"/>
          <p:cNvCxnSpPr/>
          <p:nvPr/>
        </p:nvCxnSpPr>
        <p:spPr>
          <a:xfrm>
            <a:off x="4788024" y="1844824"/>
            <a:ext cx="0" cy="331236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Rectangle 3"/>
          <p:cNvSpPr>
            <a:spLocks noGrp="1" noChangeArrowheads="1"/>
          </p:cNvSpPr>
          <p:nvPr>
            <p:ph type="body" idx="1"/>
          </p:nvPr>
        </p:nvSpPr>
        <p:spPr>
          <a:xfrm>
            <a:off x="5292080" y="1462497"/>
            <a:ext cx="3307092" cy="4536504"/>
          </a:xfrm>
          <a:prstGeom prst="rect">
            <a:avLst/>
          </a:prstGeom>
        </p:spPr>
        <p:txBody>
          <a:bodyPr anchor="t"/>
          <a:lstStyle/>
          <a:p>
            <a:pPr marL="342900" indent="-342900">
              <a:spcBef>
                <a:spcPct val="30000"/>
              </a:spcBef>
              <a:buClr>
                <a:srgbClr val="0070C0"/>
              </a:buClr>
              <a:buFont typeface="Arial" pitchFamily="34" charset="0"/>
              <a:buChar char="•"/>
            </a:pPr>
            <a:r>
              <a:rPr lang="en-US" sz="2000" b="0" dirty="0"/>
              <a:t>Side effects, including cramping and increased or prolonged bleeding in the first few months after insertion</a:t>
            </a:r>
          </a:p>
          <a:p>
            <a:pPr marL="342900" indent="-342900">
              <a:spcBef>
                <a:spcPct val="30000"/>
              </a:spcBef>
              <a:buClr>
                <a:srgbClr val="0070C0"/>
              </a:buClr>
              <a:buFont typeface="Arial" pitchFamily="34" charset="0"/>
              <a:buChar char="•"/>
            </a:pPr>
            <a:r>
              <a:rPr lang="en-US" sz="2000" b="0" dirty="0"/>
              <a:t>Rare complications include perforation and pelvic inflammatory disease</a:t>
            </a:r>
          </a:p>
          <a:p>
            <a:pPr marL="342900" indent="-342900">
              <a:spcBef>
                <a:spcPct val="30000"/>
              </a:spcBef>
              <a:buClr>
                <a:srgbClr val="0070C0"/>
              </a:buClr>
              <a:buFont typeface="Arial" pitchFamily="34" charset="0"/>
              <a:buChar char="•"/>
            </a:pPr>
            <a:r>
              <a:rPr lang="en-US" sz="2000" b="0" dirty="0"/>
              <a:t>Insertion and removal require trained provider</a:t>
            </a:r>
          </a:p>
          <a:p>
            <a:pPr marL="342900" indent="-342900">
              <a:spcBef>
                <a:spcPct val="30000"/>
              </a:spcBef>
              <a:buClr>
                <a:srgbClr val="0070C0"/>
              </a:buClr>
              <a:buFont typeface="Arial" pitchFamily="34" charset="0"/>
              <a:buChar char="•"/>
            </a:pPr>
            <a:r>
              <a:rPr lang="en-US" sz="2000" b="0" dirty="0"/>
              <a:t>Does not protect against STI/HIV </a:t>
            </a:r>
          </a:p>
        </p:txBody>
      </p:sp>
      <p:sp>
        <p:nvSpPr>
          <p:cNvPr id="9" name="Rectangle 2"/>
          <p:cNvSpPr txBox="1">
            <a:spLocks noChangeArrowheads="1"/>
          </p:cNvSpPr>
          <p:nvPr/>
        </p:nvSpPr>
        <p:spPr>
          <a:xfrm>
            <a:off x="5220072" y="228261"/>
            <a:ext cx="3530926" cy="10354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500" b="1"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Tekton Pro Cond" pitchFamily="34" charset="0"/>
                <a:ea typeface="+mj-ea"/>
                <a:cs typeface="+mj-cs"/>
              </a:rPr>
              <a:t>Disadvantages</a:t>
            </a:r>
            <a:endParaRPr kumimoji="0" lang="en-US" sz="3500" b="1"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ekton Pro Cond" pitchFamily="34" charset="0"/>
              <a:ea typeface="+mj-ea"/>
              <a:cs typeface="+mj-cs"/>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2685894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57200" y="274638"/>
            <a:ext cx="7715200" cy="948781"/>
          </a:xfrm>
        </p:spPr>
        <p:txBody>
          <a:bodyPr>
            <a:normAutofit/>
          </a:bodyPr>
          <a:lstStyle/>
          <a:p>
            <a:pPr eaLnBrk="1" hangingPunct="1"/>
            <a:r>
              <a:rPr lang="en-US" sz="3500" b="1" i="1" dirty="0" smtClean="0">
                <a:effectLst>
                  <a:outerShdw blurRad="38100" dist="38100" dir="2700000" algn="tl">
                    <a:srgbClr val="000000">
                      <a:alpha val="43137"/>
                    </a:srgbClr>
                  </a:outerShdw>
                </a:effectLst>
                <a:latin typeface="Tekton Pro Cond" pitchFamily="34" charset="0"/>
              </a:rPr>
              <a:t>Timing of IUD Insertion</a:t>
            </a:r>
          </a:p>
        </p:txBody>
      </p:sp>
      <p:sp>
        <p:nvSpPr>
          <p:cNvPr id="1375235" name="Rectangle 3"/>
          <p:cNvSpPr>
            <a:spLocks noGrp="1" noChangeArrowheads="1"/>
          </p:cNvSpPr>
          <p:nvPr>
            <p:ph type="body" idx="1"/>
          </p:nvPr>
        </p:nvSpPr>
        <p:spPr>
          <a:xfrm>
            <a:off x="468532" y="1196752"/>
            <a:ext cx="8280920" cy="4691608"/>
          </a:xfrm>
          <a:prstGeom prst="rect">
            <a:avLst/>
          </a:prstGeom>
        </p:spPr>
        <p:txBody>
          <a:bodyPr/>
          <a:lstStyle/>
          <a:p>
            <a:pPr marL="457200" indent="-457200" eaLnBrk="1" hangingPunct="1">
              <a:lnSpc>
                <a:spcPct val="90000"/>
              </a:lnSpc>
              <a:spcBef>
                <a:spcPct val="45000"/>
              </a:spcBef>
              <a:buClr>
                <a:srgbClr val="0070C0"/>
              </a:buClr>
              <a:buFont typeface="Arial" pitchFamily="34" charset="0"/>
              <a:buChar char="•"/>
            </a:pPr>
            <a:r>
              <a:rPr lang="en-US" sz="3000" b="0" dirty="0" smtClean="0"/>
              <a:t>Interval insertion</a:t>
            </a:r>
          </a:p>
          <a:p>
            <a:pPr marL="457200" indent="-457200" eaLnBrk="1" hangingPunct="1">
              <a:lnSpc>
                <a:spcPct val="90000"/>
              </a:lnSpc>
              <a:spcBef>
                <a:spcPct val="25000"/>
              </a:spcBef>
              <a:buClr>
                <a:srgbClr val="0070C0"/>
              </a:buClr>
              <a:buFont typeface="Arial" pitchFamily="34" charset="0"/>
              <a:buChar char="•"/>
            </a:pPr>
            <a:r>
              <a:rPr lang="en-US" sz="3000" b="0" dirty="0" smtClean="0"/>
              <a:t>Anytime during menstrual cycle if woman is not pregnant</a:t>
            </a:r>
          </a:p>
          <a:p>
            <a:pPr marL="457200" indent="-457200" eaLnBrk="1" hangingPunct="1">
              <a:lnSpc>
                <a:spcPct val="90000"/>
              </a:lnSpc>
              <a:spcBef>
                <a:spcPct val="60000"/>
              </a:spcBef>
              <a:buClr>
                <a:srgbClr val="0070C0"/>
              </a:buClr>
              <a:buFont typeface="Arial" pitchFamily="34" charset="0"/>
              <a:buChar char="•"/>
            </a:pPr>
            <a:r>
              <a:rPr lang="en-US" sz="3000" b="0" dirty="0" smtClean="0"/>
              <a:t>Postpartum insertion</a:t>
            </a:r>
          </a:p>
          <a:p>
            <a:pPr marL="457200" indent="-457200" eaLnBrk="1" hangingPunct="1">
              <a:lnSpc>
                <a:spcPct val="90000"/>
              </a:lnSpc>
              <a:spcBef>
                <a:spcPct val="25000"/>
              </a:spcBef>
              <a:buClr>
                <a:srgbClr val="0070C0"/>
              </a:buClr>
              <a:buFont typeface="Arial" pitchFamily="34" charset="0"/>
              <a:buChar char="•"/>
            </a:pPr>
            <a:r>
              <a:rPr lang="en-US" sz="3000" b="0" dirty="0" smtClean="0"/>
              <a:t>Immediately after vaginal or cesarean delivery if no infection or bleeding (within 48 hours)</a:t>
            </a:r>
          </a:p>
          <a:p>
            <a:pPr marL="457200" indent="-457200" eaLnBrk="1" hangingPunct="1">
              <a:lnSpc>
                <a:spcPct val="90000"/>
              </a:lnSpc>
              <a:spcBef>
                <a:spcPct val="60000"/>
              </a:spcBef>
              <a:buClr>
                <a:srgbClr val="0070C0"/>
              </a:buClr>
              <a:buFont typeface="Arial" pitchFamily="34" charset="0"/>
              <a:buChar char="•"/>
            </a:pPr>
            <a:r>
              <a:rPr lang="en-US" sz="3000" b="0" dirty="0" smtClean="0"/>
              <a:t>Insertions after abortion</a:t>
            </a:r>
          </a:p>
          <a:p>
            <a:pPr marL="457200" indent="-457200" eaLnBrk="1" hangingPunct="1">
              <a:lnSpc>
                <a:spcPct val="90000"/>
              </a:lnSpc>
              <a:spcBef>
                <a:spcPct val="25000"/>
              </a:spcBef>
              <a:buClr>
                <a:srgbClr val="0070C0"/>
              </a:buClr>
              <a:buFont typeface="Arial" pitchFamily="34" charset="0"/>
              <a:buChar char="•"/>
            </a:pPr>
            <a:r>
              <a:rPr lang="en-US" sz="3000" b="0" dirty="0" smtClean="0"/>
              <a:t>Immediately if no infection</a:t>
            </a:r>
          </a:p>
        </p:txBody>
      </p:sp>
      <p:sp>
        <p:nvSpPr>
          <p:cNvPr id="48132" name="Rectangle 4"/>
          <p:cNvSpPr>
            <a:spLocks noChangeArrowheads="1"/>
          </p:cNvSpPr>
          <p:nvPr/>
        </p:nvSpPr>
        <p:spPr bwMode="auto">
          <a:xfrm>
            <a:off x="0" y="6248400"/>
            <a:ext cx="650081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marR="0" lvl="0" indent="-1588" algn="l" defTabSz="914400" rtl="0" eaLnBrk="1" fontAlgn="auto" latinLnBrk="0" hangingPunct="1">
              <a:lnSpc>
                <a:spcPct val="90000"/>
              </a:lnSpc>
              <a:spcBef>
                <a:spcPct val="20000"/>
              </a:spcBef>
              <a:spcAft>
                <a:spcPts val="0"/>
              </a:spcAft>
              <a:buClr>
                <a:srgbClr val="718C3F"/>
              </a:buClr>
              <a:buSzTx/>
              <a:buFont typeface="Wingdings" pitchFamily="2" charset="2"/>
              <a:buNone/>
              <a:tabLst/>
              <a:defRPr/>
            </a:pPr>
            <a:endParaRPr kumimoji="0" lang="en-US" sz="1000" b="0" i="1" u="none" strike="noStrike" kern="1200" cap="none" spc="0" normalizeH="0" baseline="0" noProof="0">
              <a:ln>
                <a:noFill/>
              </a:ln>
              <a:solidFill>
                <a:prstClr val="black"/>
              </a:solidFill>
              <a:effectLst/>
              <a:uLnTx/>
              <a:uFillTx/>
              <a:latin typeface="Calibri" pitchFamily="34" charset="0"/>
              <a:ea typeface="+mn-ea"/>
              <a:cs typeface="+mn-cs"/>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5978182"/>
            <a:ext cx="676992" cy="756335"/>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093634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7523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75235">
                                            <p:txEl>
                                              <p:pRg st="3" end="3"/>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37523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7523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normAutofit/>
          </a:bodyPr>
          <a:lstStyle/>
          <a:p>
            <a:pPr eaLnBrk="1" hangingPunct="1"/>
            <a:r>
              <a:rPr lang="en-US" sz="3500" b="1" i="1" dirty="0" smtClean="0">
                <a:effectLst>
                  <a:outerShdw blurRad="38100" dist="38100" dir="2700000" algn="tl">
                    <a:srgbClr val="000000">
                      <a:alpha val="43137"/>
                    </a:srgbClr>
                  </a:outerShdw>
                </a:effectLst>
                <a:latin typeface="Tekton Pro Cond" pitchFamily="34" charset="0"/>
              </a:rPr>
              <a:t>IUD Use and Follow-up</a:t>
            </a:r>
          </a:p>
        </p:txBody>
      </p:sp>
      <p:sp>
        <p:nvSpPr>
          <p:cNvPr id="1381379" name="Rectangle 3"/>
          <p:cNvSpPr>
            <a:spLocks noGrp="1" noChangeArrowheads="1"/>
          </p:cNvSpPr>
          <p:nvPr>
            <p:ph type="body" idx="1"/>
          </p:nvPr>
        </p:nvSpPr>
        <p:spPr>
          <a:xfrm>
            <a:off x="777151" y="1958824"/>
            <a:ext cx="7589698" cy="3168352"/>
          </a:xfrm>
          <a:prstGeom prst="rect">
            <a:avLst/>
          </a:prstGeom>
        </p:spPr>
        <p:txBody>
          <a:bodyPr anchor="t"/>
          <a:lstStyle/>
          <a:p>
            <a:pPr marL="342900" indent="-342900">
              <a:lnSpc>
                <a:spcPct val="80000"/>
              </a:lnSpc>
              <a:spcBef>
                <a:spcPct val="65000"/>
              </a:spcBef>
              <a:buClr>
                <a:srgbClr val="0070C0"/>
              </a:buClr>
              <a:buFont typeface="Arial" pitchFamily="34" charset="0"/>
              <a:buChar char="•"/>
            </a:pPr>
            <a:r>
              <a:rPr lang="en-US" sz="3200" dirty="0"/>
              <a:t>Schedule follow-up visit at: </a:t>
            </a:r>
            <a:endParaRPr lang="en-US" sz="3200" dirty="0" smtClean="0"/>
          </a:p>
          <a:p>
            <a:pPr marL="800100" lvl="1" indent="-342900">
              <a:lnSpc>
                <a:spcPct val="80000"/>
              </a:lnSpc>
              <a:spcBef>
                <a:spcPct val="65000"/>
              </a:spcBef>
              <a:buClr>
                <a:srgbClr val="0070C0"/>
              </a:buClr>
              <a:buFont typeface="Arial" pitchFamily="34" charset="0"/>
              <a:buChar char="•"/>
            </a:pPr>
            <a:r>
              <a:rPr lang="en-US" sz="2400" dirty="0" smtClean="0"/>
              <a:t>3 to 6 weeks (or during menses)</a:t>
            </a:r>
          </a:p>
          <a:p>
            <a:pPr marL="688975" lvl="1" indent="-342900" eaLnBrk="1" hangingPunct="1">
              <a:lnSpc>
                <a:spcPct val="80000"/>
              </a:lnSpc>
              <a:spcBef>
                <a:spcPct val="25000"/>
              </a:spcBef>
              <a:buFont typeface="Arial" pitchFamily="34" charset="0"/>
              <a:buChar char="•"/>
            </a:pPr>
            <a:endParaRPr lang="en-US" sz="2800" dirty="0" smtClean="0"/>
          </a:p>
          <a:p>
            <a:pPr marL="342900" indent="-342900" eaLnBrk="1" hangingPunct="1">
              <a:lnSpc>
                <a:spcPct val="80000"/>
              </a:lnSpc>
              <a:spcBef>
                <a:spcPct val="65000"/>
              </a:spcBef>
              <a:buClr>
                <a:srgbClr val="0070C0"/>
              </a:buClr>
              <a:buFont typeface="Arial" pitchFamily="34" charset="0"/>
              <a:buChar char="•"/>
            </a:pPr>
            <a:r>
              <a:rPr lang="en-US" sz="3200" dirty="0" smtClean="0"/>
              <a:t>Counsel on side effects including signs of complications that require immediate return to the clinic)</a:t>
            </a:r>
          </a:p>
        </p:txBody>
      </p:sp>
      <p:sp>
        <p:nvSpPr>
          <p:cNvPr id="49156" name="Rectangle 4"/>
          <p:cNvSpPr>
            <a:spLocks noChangeArrowheads="1"/>
          </p:cNvSpPr>
          <p:nvPr/>
        </p:nvSpPr>
        <p:spPr bwMode="auto">
          <a:xfrm>
            <a:off x="457200" y="6248400"/>
            <a:ext cx="800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marR="0" lvl="0" indent="-342900" algn="l" defTabSz="914400" rtl="0" eaLnBrk="1" fontAlgn="auto" latinLnBrk="0" hangingPunct="1">
              <a:lnSpc>
                <a:spcPct val="80000"/>
              </a:lnSpc>
              <a:spcBef>
                <a:spcPct val="20000"/>
              </a:spcBef>
              <a:spcAft>
                <a:spcPts val="0"/>
              </a:spcAft>
              <a:buClr>
                <a:srgbClr val="718C3F"/>
              </a:buClr>
              <a:buSzTx/>
              <a:buFont typeface="Wingdings" pitchFamily="2" charset="2"/>
              <a:buNone/>
              <a:tabLst/>
              <a:defRPr/>
            </a:pPr>
            <a:endParaRPr kumimoji="0" lang="en-US" sz="900" b="0" i="1" u="none" strike="noStrike" kern="1200" cap="none" spc="0" normalizeH="0" baseline="0" noProof="0">
              <a:ln>
                <a:noFill/>
              </a:ln>
              <a:solidFill>
                <a:prstClr val="black"/>
              </a:solidFill>
              <a:effectLst/>
              <a:uLnTx/>
              <a:uFillTx/>
              <a:latin typeface="Calibri" pitchFamily="34" charset="0"/>
              <a:ea typeface="+mn-ea"/>
              <a:cs typeface="+mn-cs"/>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5978182"/>
            <a:ext cx="676992" cy="756335"/>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875424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813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8137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8137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9" name="Rectangle 2"/>
          <p:cNvSpPr>
            <a:spLocks noGrp="1"/>
          </p:cNvSpPr>
          <p:nvPr>
            <p:ph type="title"/>
          </p:nvPr>
        </p:nvSpPr>
        <p:spPr/>
        <p:txBody>
          <a:bodyPr>
            <a:normAutofit/>
          </a:bodyPr>
          <a:lstStyle/>
          <a:p>
            <a:pPr eaLnBrk="1" hangingPunct="1"/>
            <a:r>
              <a:rPr lang="en-US" sz="3500" b="1" i="1" dirty="0" smtClean="0">
                <a:effectLst>
                  <a:outerShdw blurRad="38100" dist="38100" dir="2700000" algn="tl">
                    <a:srgbClr val="000000">
                      <a:alpha val="43137"/>
                    </a:srgbClr>
                  </a:outerShdw>
                </a:effectLst>
                <a:latin typeface="Tekton Pro Cond" pitchFamily="34" charset="0"/>
              </a:rPr>
              <a:t>Dispelling IUCD Myths</a:t>
            </a:r>
          </a:p>
        </p:txBody>
      </p:sp>
      <p:sp>
        <p:nvSpPr>
          <p:cNvPr id="242691" name="Rectangle 3"/>
          <p:cNvSpPr>
            <a:spLocks noGrp="1"/>
          </p:cNvSpPr>
          <p:nvPr>
            <p:ph sz="half" idx="2"/>
          </p:nvPr>
        </p:nvSpPr>
        <p:spPr>
          <a:xfrm>
            <a:off x="755576" y="1916833"/>
            <a:ext cx="7992888" cy="3384375"/>
          </a:xfrm>
        </p:spPr>
        <p:txBody>
          <a:bodyPr/>
          <a:lstStyle/>
          <a:p>
            <a:pPr marL="457200" indent="-457200">
              <a:lnSpc>
                <a:spcPct val="90000"/>
              </a:lnSpc>
              <a:spcBef>
                <a:spcPct val="65000"/>
              </a:spcBef>
              <a:buClr>
                <a:srgbClr val="0070C0"/>
              </a:buClr>
              <a:buFont typeface="Arial" pitchFamily="34" charset="0"/>
              <a:buChar char="•"/>
            </a:pPr>
            <a:r>
              <a:rPr lang="en-US" sz="3000" dirty="0"/>
              <a:t>Are not abortifacients'</a:t>
            </a:r>
          </a:p>
          <a:p>
            <a:pPr marL="457200" indent="-457200">
              <a:lnSpc>
                <a:spcPct val="90000"/>
              </a:lnSpc>
              <a:spcBef>
                <a:spcPct val="65000"/>
              </a:spcBef>
              <a:buClr>
                <a:srgbClr val="0070C0"/>
              </a:buClr>
              <a:buFont typeface="Arial" pitchFamily="34" charset="0"/>
              <a:buChar char="•"/>
            </a:pPr>
            <a:r>
              <a:rPr lang="en-US" sz="3000" dirty="0"/>
              <a:t>Do not cause infertility </a:t>
            </a:r>
          </a:p>
          <a:p>
            <a:pPr marL="457200" indent="-457200">
              <a:lnSpc>
                <a:spcPct val="90000"/>
              </a:lnSpc>
              <a:spcBef>
                <a:spcPct val="65000"/>
              </a:spcBef>
              <a:buClr>
                <a:srgbClr val="0070C0"/>
              </a:buClr>
              <a:buFont typeface="Arial" pitchFamily="34" charset="0"/>
              <a:buChar char="•"/>
            </a:pPr>
            <a:r>
              <a:rPr lang="en-US" sz="3000" dirty="0"/>
              <a:t>Do not cause discomfort for the male partner</a:t>
            </a:r>
          </a:p>
          <a:p>
            <a:pPr marL="457200" indent="-457200">
              <a:lnSpc>
                <a:spcPct val="90000"/>
              </a:lnSpc>
              <a:spcBef>
                <a:spcPct val="65000"/>
              </a:spcBef>
              <a:buClr>
                <a:srgbClr val="0070C0"/>
              </a:buClr>
              <a:buFont typeface="Arial" pitchFamily="34" charset="0"/>
              <a:buChar char="•"/>
            </a:pPr>
            <a:r>
              <a:rPr lang="en-US" sz="3000" dirty="0"/>
              <a:t>Do not travel to distant parts of the body</a:t>
            </a:r>
          </a:p>
          <a:p>
            <a:pPr marL="457200" indent="-457200">
              <a:lnSpc>
                <a:spcPct val="90000"/>
              </a:lnSpc>
              <a:spcBef>
                <a:spcPct val="65000"/>
              </a:spcBef>
              <a:buClr>
                <a:srgbClr val="0070C0"/>
              </a:buClr>
              <a:buFont typeface="Arial" pitchFamily="34" charset="0"/>
              <a:buChar char="•"/>
            </a:pPr>
            <a:r>
              <a:rPr lang="en-US" sz="3000" dirty="0"/>
              <a:t>Are not too large for small women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5978182"/>
            <a:ext cx="676992" cy="756335"/>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285030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426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4269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4269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4269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426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1988840"/>
            <a:ext cx="9144000" cy="151216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solidFill>
              <a:effectLst/>
              <a:uLnTx/>
              <a:uFillTx/>
              <a:latin typeface="Calibri"/>
              <a:ea typeface="+mn-ea"/>
              <a:cs typeface="+mn-cs"/>
            </a:endParaRPr>
          </a:p>
        </p:txBody>
      </p:sp>
      <p:sp>
        <p:nvSpPr>
          <p:cNvPr id="3074" name="Title 1"/>
          <p:cNvSpPr>
            <a:spLocks noGrp="1"/>
          </p:cNvSpPr>
          <p:nvPr>
            <p:ph type="ctrTitle"/>
          </p:nvPr>
        </p:nvSpPr>
        <p:spPr>
          <a:xfrm>
            <a:off x="863080" y="2204864"/>
            <a:ext cx="7772400" cy="915032"/>
          </a:xfrm>
        </p:spPr>
        <p:txBody>
          <a:bodyPr>
            <a:normAutofit/>
          </a:bodyPr>
          <a:lstStyle/>
          <a:p>
            <a:r>
              <a:rPr lang="en-GB" sz="5400" b="1" i="1" dirty="0" smtClean="0">
                <a:solidFill>
                  <a:schemeClr val="bg1"/>
                </a:solidFill>
                <a:effectLst>
                  <a:outerShdw blurRad="38100" dist="38100" dir="2700000" algn="tl">
                    <a:srgbClr val="000000">
                      <a:alpha val="43137"/>
                    </a:srgbClr>
                  </a:outerShdw>
                </a:effectLst>
                <a:latin typeface="Tekton Pro Cond" pitchFamily="34" charset="0"/>
              </a:rPr>
              <a:t>Barrier Methods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9412" y="3645024"/>
            <a:ext cx="5171759" cy="270631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3888" y="262944"/>
            <a:ext cx="1397072" cy="1560808"/>
          </a:xfrm>
          <a:prstGeom prst="rect">
            <a:avLst/>
          </a:prstGeom>
        </p:spPr>
      </p:pic>
    </p:spTree>
    <p:extLst>
      <p:ext uri="{BB962C8B-B14F-4D97-AF65-F5344CB8AC3E}">
        <p14:creationId xmlns:p14="http://schemas.microsoft.com/office/powerpoint/2010/main" val="97844813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normAutofit/>
          </a:bodyPr>
          <a:lstStyle/>
          <a:p>
            <a:r>
              <a:rPr lang="en-GB" sz="4800" b="1" i="1" dirty="0" smtClean="0">
                <a:solidFill>
                  <a:srgbClr val="0070C0"/>
                </a:solidFill>
                <a:effectLst>
                  <a:outerShdw blurRad="38100" dist="38100" dir="2700000" algn="tl">
                    <a:srgbClr val="000000">
                      <a:alpha val="43137"/>
                    </a:srgbClr>
                  </a:outerShdw>
                </a:effectLst>
                <a:latin typeface="Tekton Pro Cond" pitchFamily="34" charset="0"/>
              </a:rPr>
              <a:t>Condoms</a:t>
            </a:r>
            <a:r>
              <a:rPr lang="en-GB" sz="4800" b="1" i="1" dirty="0" smtClean="0">
                <a:solidFill>
                  <a:schemeClr val="bg1"/>
                </a:solidFill>
                <a:effectLst>
                  <a:outerShdw blurRad="38100" dist="38100" dir="2700000" algn="tl">
                    <a:srgbClr val="000000">
                      <a:alpha val="43137"/>
                    </a:srgbClr>
                  </a:outerShdw>
                </a:effectLst>
                <a:latin typeface="Tekton Pro Cond" pitchFamily="34" charset="0"/>
              </a:rPr>
              <a:t> </a:t>
            </a:r>
          </a:p>
        </p:txBody>
      </p:sp>
      <p:sp>
        <p:nvSpPr>
          <p:cNvPr id="3" name="Content Placeholder 2"/>
          <p:cNvSpPr>
            <a:spLocks noGrp="1"/>
          </p:cNvSpPr>
          <p:nvPr>
            <p:ph idx="1"/>
          </p:nvPr>
        </p:nvSpPr>
        <p:spPr>
          <a:xfrm>
            <a:off x="457200" y="1600200"/>
            <a:ext cx="8229600" cy="4876800"/>
          </a:xfrm>
        </p:spPr>
        <p:txBody>
          <a:bodyPr/>
          <a:lstStyle/>
          <a:p>
            <a:pPr marL="0" indent="0">
              <a:buFont typeface="Arial" pitchFamily="34" charset="0"/>
              <a:buNone/>
              <a:defRPr/>
            </a:pPr>
            <a:r>
              <a:rPr lang="en-GB" sz="3600" dirty="0" smtClean="0"/>
              <a:t>  Female condom</a:t>
            </a:r>
          </a:p>
          <a:p>
            <a:pPr>
              <a:defRPr/>
            </a:pPr>
            <a:endParaRPr lang="en-GB" sz="3600" dirty="0"/>
          </a:p>
          <a:p>
            <a:pPr>
              <a:defRPr/>
            </a:pPr>
            <a:endParaRPr lang="en-GB" sz="3600" dirty="0" smtClean="0"/>
          </a:p>
          <a:p>
            <a:pPr>
              <a:defRPr/>
            </a:pPr>
            <a:endParaRPr lang="en-GB" sz="3600" dirty="0" smtClean="0"/>
          </a:p>
          <a:p>
            <a:pPr marL="0" indent="0">
              <a:buFont typeface="Arial" pitchFamily="34" charset="0"/>
              <a:buNone/>
              <a:defRPr/>
            </a:pPr>
            <a:r>
              <a:rPr lang="en-GB" sz="3600" dirty="0" smtClean="0"/>
              <a:t>                                  </a:t>
            </a:r>
          </a:p>
          <a:p>
            <a:pPr marL="0" indent="0">
              <a:buFont typeface="Arial" pitchFamily="34" charset="0"/>
              <a:buNone/>
              <a:defRPr/>
            </a:pPr>
            <a:r>
              <a:rPr lang="en-GB" sz="3600" dirty="0" smtClean="0"/>
              <a:t>                                       Male condoms </a:t>
            </a:r>
            <a:endParaRPr lang="en-GB" sz="3600" dirty="0"/>
          </a:p>
        </p:txBody>
      </p:sp>
      <p:pic>
        <p:nvPicPr>
          <p:cNvPr id="410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362200"/>
            <a:ext cx="22860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2362200"/>
            <a:ext cx="46482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5978182"/>
            <a:ext cx="676992" cy="756335"/>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0845553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2" name="Title 1"/>
          <p:cNvSpPr>
            <a:spLocks noGrp="1"/>
          </p:cNvSpPr>
          <p:nvPr>
            <p:ph type="title"/>
          </p:nvPr>
        </p:nvSpPr>
        <p:spPr>
          <a:xfrm>
            <a:off x="457200" y="274638"/>
            <a:ext cx="8229600" cy="944562"/>
          </a:xfrm>
        </p:spPr>
        <p:txBody>
          <a:bodyPr>
            <a:normAutofit/>
          </a:bodyPr>
          <a:lstStyle/>
          <a:p>
            <a:r>
              <a:rPr lang="en-GB" b="1" i="1" dirty="0" smtClean="0">
                <a:solidFill>
                  <a:srgbClr val="0070C0"/>
                </a:solidFill>
                <a:effectLst>
                  <a:outerShdw blurRad="38100" dist="38100" dir="2700000" algn="tl">
                    <a:srgbClr val="000000">
                      <a:alpha val="43137"/>
                    </a:srgbClr>
                  </a:outerShdw>
                </a:effectLst>
                <a:latin typeface="Tekton Pro Cond" pitchFamily="34" charset="0"/>
              </a:rPr>
              <a:t>Mechanism of action </a:t>
            </a:r>
          </a:p>
        </p:txBody>
      </p:sp>
      <p:sp>
        <p:nvSpPr>
          <p:cNvPr id="3" name="Content Placeholder 2"/>
          <p:cNvSpPr>
            <a:spLocks noGrp="1"/>
          </p:cNvSpPr>
          <p:nvPr>
            <p:ph idx="1"/>
          </p:nvPr>
        </p:nvSpPr>
        <p:spPr>
          <a:xfrm>
            <a:off x="457200" y="1268760"/>
            <a:ext cx="8229600" cy="3505944"/>
          </a:xfrm>
        </p:spPr>
        <p:txBody>
          <a:bodyPr/>
          <a:lstStyle/>
          <a:p>
            <a:pPr>
              <a:defRPr/>
            </a:pPr>
            <a:endParaRPr lang="en-US" dirty="0"/>
          </a:p>
          <a:p>
            <a:pPr>
              <a:buClr>
                <a:srgbClr val="0070C0"/>
              </a:buClr>
              <a:buFont typeface="Arial" panose="020B0604020202020204" pitchFamily="34" charset="0"/>
              <a:buChar char="•"/>
              <a:defRPr/>
            </a:pPr>
            <a:r>
              <a:rPr lang="en-US" dirty="0" smtClean="0"/>
              <a:t>Prevents </a:t>
            </a:r>
            <a:r>
              <a:rPr lang="en-US" dirty="0"/>
              <a:t>the sperm from gaining access to the upper reproductive tract, preventing it from meeting the egg.</a:t>
            </a:r>
          </a:p>
          <a:p>
            <a:pPr>
              <a:buClr>
                <a:srgbClr val="0070C0"/>
              </a:buClr>
              <a:buFont typeface="Arial" panose="020B0604020202020204" pitchFamily="34" charset="0"/>
              <a:buChar char="•"/>
              <a:defRPr/>
            </a:pPr>
            <a:r>
              <a:rPr lang="en-US" dirty="0" smtClean="0"/>
              <a:t>In addition condoms </a:t>
            </a:r>
            <a:r>
              <a:rPr lang="en-US" dirty="0"/>
              <a:t>offer the best protection against HIV and STI.</a:t>
            </a:r>
          </a:p>
          <a:p>
            <a:pPr marL="0" indent="0">
              <a:buFont typeface="Arial" pitchFamily="34" charset="0"/>
              <a:buNone/>
              <a:defRPr/>
            </a:pPr>
            <a:endParaRPr lang="en-GB"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5978182"/>
            <a:ext cx="676992" cy="756335"/>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56431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0" y="0"/>
            <a:ext cx="9144000" cy="1124744"/>
          </a:xfrm>
          <a:prstGeom prst="rect">
            <a:avLst/>
          </a:prstGeom>
          <a:solidFill>
            <a:srgbClr val="0070C0"/>
          </a:solidFill>
        </p:spPr>
        <p:txBody>
          <a:bodyPr wrap="square" rtlCol="0">
            <a:spAutoFit/>
          </a:bodyPr>
          <a:lstStyle/>
          <a:p>
            <a:endParaRPr lang="en-US" dirty="0"/>
          </a:p>
        </p:txBody>
      </p:sp>
      <p:sp>
        <p:nvSpPr>
          <p:cNvPr id="2" name="Title 1"/>
          <p:cNvSpPr>
            <a:spLocks noGrp="1"/>
          </p:cNvSpPr>
          <p:nvPr>
            <p:ph type="title"/>
          </p:nvPr>
        </p:nvSpPr>
        <p:spPr>
          <a:xfrm>
            <a:off x="457200" y="274638"/>
            <a:ext cx="8291264" cy="562074"/>
          </a:xfrm>
        </p:spPr>
        <p:txBody>
          <a:bodyPr>
            <a:normAutofit fontScale="90000"/>
          </a:bodyPr>
          <a:lstStyle/>
          <a:p>
            <a:r>
              <a:rPr lang="en-US" sz="4800" b="1" i="1" dirty="0" smtClean="0">
                <a:solidFill>
                  <a:schemeClr val="bg1"/>
                </a:solidFill>
                <a:effectLst>
                  <a:outerShdw blurRad="38100" dist="38100" dir="2700000" algn="tl">
                    <a:srgbClr val="000000">
                      <a:alpha val="43137"/>
                    </a:srgbClr>
                  </a:outerShdw>
                </a:effectLst>
                <a:latin typeface="Tekton Pro Cond" pitchFamily="34" charset="0"/>
              </a:rPr>
              <a:t>Benefits of Family Planning</a:t>
            </a:r>
            <a:endParaRPr lang="en-US" sz="4800" b="1" i="1" dirty="0">
              <a:solidFill>
                <a:schemeClr val="bg1"/>
              </a:solidFill>
              <a:effectLst>
                <a:outerShdw blurRad="38100" dist="38100" dir="2700000" algn="tl">
                  <a:srgbClr val="000000">
                    <a:alpha val="43137"/>
                  </a:srgbClr>
                </a:outerShdw>
              </a:effectLst>
              <a:latin typeface="Tekton Pro Cond" pitchFamily="34" charset="0"/>
            </a:endParaRPr>
          </a:p>
        </p:txBody>
      </p:sp>
      <p:sp>
        <p:nvSpPr>
          <p:cNvPr id="3" name="Content Placeholder 2"/>
          <p:cNvSpPr>
            <a:spLocks noGrp="1"/>
          </p:cNvSpPr>
          <p:nvPr>
            <p:ph idx="1"/>
          </p:nvPr>
        </p:nvSpPr>
        <p:spPr>
          <a:xfrm>
            <a:off x="179512" y="1154858"/>
            <a:ext cx="8784976" cy="4525963"/>
          </a:xfrm>
        </p:spPr>
        <p:txBody>
          <a:bodyPr>
            <a:noAutofit/>
          </a:bodyPr>
          <a:lstStyle/>
          <a:p>
            <a:pPr>
              <a:buClr>
                <a:srgbClr val="0070C0"/>
              </a:buClr>
              <a:buFont typeface="Arial" panose="020B0604020202020204" pitchFamily="34" charset="0"/>
              <a:buChar char="•"/>
            </a:pPr>
            <a:r>
              <a:rPr lang="en-US" sz="2400" dirty="0" smtClean="0"/>
              <a:t>Improves health/well-being of families and communities</a:t>
            </a:r>
          </a:p>
          <a:p>
            <a:pPr lvl="2">
              <a:buClr>
                <a:srgbClr val="0070C0"/>
              </a:buClr>
              <a:buFont typeface="Arial" panose="020B0604020202020204" pitchFamily="34" charset="0"/>
              <a:buChar char="•"/>
            </a:pPr>
            <a:r>
              <a:rPr lang="en-US" sz="2000" dirty="0" smtClean="0"/>
              <a:t>Mothers and babies are healthier when risky pregnancies are avoided. </a:t>
            </a:r>
          </a:p>
          <a:p>
            <a:pPr lvl="2">
              <a:buClr>
                <a:srgbClr val="0070C0"/>
              </a:buClr>
              <a:buFont typeface="Arial" panose="020B0604020202020204" pitchFamily="34" charset="0"/>
              <a:buChar char="•"/>
            </a:pPr>
            <a:r>
              <a:rPr lang="en-US" sz="2000" dirty="0" smtClean="0"/>
              <a:t>Having more than 4 children makes childbirth riskier.</a:t>
            </a:r>
          </a:p>
          <a:p>
            <a:pPr lvl="2">
              <a:buClr>
                <a:srgbClr val="0070C0"/>
              </a:buClr>
              <a:buFont typeface="Arial" panose="020B0604020202020204" pitchFamily="34" charset="0"/>
              <a:buChar char="•"/>
            </a:pPr>
            <a:r>
              <a:rPr lang="en-US" sz="2000" dirty="0" smtClean="0"/>
              <a:t>After having a child, it is healthier to wait at least 2 years to try to become pregnant again.</a:t>
            </a:r>
          </a:p>
          <a:p>
            <a:pPr>
              <a:buClr>
                <a:srgbClr val="0070C0"/>
              </a:buClr>
              <a:buFont typeface="Arial" panose="020B0604020202020204" pitchFamily="34" charset="0"/>
              <a:buChar char="•"/>
            </a:pPr>
            <a:r>
              <a:rPr lang="en-US" sz="2400" dirty="0" smtClean="0"/>
              <a:t>Smaller families mean more money and food for each child. </a:t>
            </a:r>
          </a:p>
          <a:p>
            <a:pPr lvl="2">
              <a:buClr>
                <a:srgbClr val="0070C0"/>
              </a:buClr>
              <a:buFont typeface="Arial" panose="020B0604020202020204" pitchFamily="34" charset="0"/>
              <a:buChar char="•"/>
            </a:pPr>
            <a:r>
              <a:rPr lang="en-US" sz="2000" dirty="0" smtClean="0"/>
              <a:t>Parents have more time to work and to be with family.</a:t>
            </a:r>
          </a:p>
          <a:p>
            <a:pPr>
              <a:buClr>
                <a:srgbClr val="0070C0"/>
              </a:buClr>
              <a:buFont typeface="Arial" panose="020B0604020202020204" pitchFamily="34" charset="0"/>
              <a:buChar char="•"/>
            </a:pPr>
            <a:r>
              <a:rPr lang="en-US" sz="2400" dirty="0" smtClean="0"/>
              <a:t>Delaying first  pregnancy lets young people stay in school.</a:t>
            </a:r>
          </a:p>
          <a:p>
            <a:pPr lvl="2">
              <a:buClr>
                <a:srgbClr val="0070C0"/>
              </a:buClr>
              <a:buFont typeface="Arial" panose="020B0604020202020204" pitchFamily="34" charset="0"/>
              <a:buChar char="•"/>
            </a:pPr>
            <a:r>
              <a:rPr lang="en-US" sz="2000" dirty="0" smtClean="0"/>
              <a:t>Ideally, young women and men should wait until at least 18 years or have finished their education, and are ready before having children.</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5978182"/>
            <a:ext cx="676992" cy="756335"/>
          </a:xfrm>
          <a:prstGeom prst="rect">
            <a:avLst/>
          </a:prstGeom>
        </p:spPr>
      </p:pic>
    </p:spTree>
    <p:extLst>
      <p:ext uri="{BB962C8B-B14F-4D97-AF65-F5344CB8AC3E}">
        <p14:creationId xmlns:p14="http://schemas.microsoft.com/office/powerpoint/2010/main" val="381568946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Title 1"/>
          <p:cNvSpPr>
            <a:spLocks noGrp="1"/>
          </p:cNvSpPr>
          <p:nvPr>
            <p:ph type="title"/>
          </p:nvPr>
        </p:nvSpPr>
        <p:spPr>
          <a:xfrm>
            <a:off x="527002" y="44624"/>
            <a:ext cx="3106688" cy="634082"/>
          </a:xfrm>
        </p:spPr>
        <p:txBody>
          <a:bodyPr>
            <a:normAutofit fontScale="90000"/>
          </a:bodyPr>
          <a:lstStyle/>
          <a:p>
            <a:r>
              <a:rPr lang="en-GB" sz="3600" b="1" i="1" dirty="0" smtClean="0">
                <a:effectLst>
                  <a:outerShdw blurRad="38100" dist="38100" dir="2700000" algn="tl">
                    <a:srgbClr val="000000">
                      <a:alpha val="43137"/>
                    </a:srgbClr>
                  </a:outerShdw>
                </a:effectLst>
                <a:latin typeface="Tekton Pro Cond" pitchFamily="34" charset="0"/>
              </a:rPr>
              <a:t>Advantages </a:t>
            </a:r>
          </a:p>
        </p:txBody>
      </p:sp>
      <p:sp>
        <p:nvSpPr>
          <p:cNvPr id="6147" name="Content Placeholder 2"/>
          <p:cNvSpPr>
            <a:spLocks noGrp="1"/>
          </p:cNvSpPr>
          <p:nvPr>
            <p:ph idx="1"/>
          </p:nvPr>
        </p:nvSpPr>
        <p:spPr>
          <a:xfrm>
            <a:off x="179512" y="1234362"/>
            <a:ext cx="4392488" cy="4680520"/>
          </a:xfrm>
        </p:spPr>
        <p:txBody>
          <a:bodyPr/>
          <a:lstStyle/>
          <a:p>
            <a:pPr>
              <a:buClr>
                <a:srgbClr val="0070C0"/>
              </a:buClr>
              <a:buFont typeface="Arial" panose="020B0604020202020204" pitchFamily="34" charset="0"/>
              <a:buChar char="•"/>
            </a:pPr>
            <a:r>
              <a:rPr lang="en-GB" sz="2400" dirty="0" smtClean="0"/>
              <a:t>Effective immediately</a:t>
            </a:r>
          </a:p>
          <a:p>
            <a:pPr>
              <a:buClr>
                <a:srgbClr val="0070C0"/>
              </a:buClr>
              <a:buFont typeface="Arial" panose="020B0604020202020204" pitchFamily="34" charset="0"/>
              <a:buChar char="•"/>
            </a:pPr>
            <a:r>
              <a:rPr lang="en-US" sz="2400" dirty="0" smtClean="0"/>
              <a:t>Do not affect breastfeeding</a:t>
            </a:r>
          </a:p>
          <a:p>
            <a:pPr>
              <a:buClr>
                <a:srgbClr val="0070C0"/>
              </a:buClr>
              <a:buFont typeface="Arial" panose="020B0604020202020204" pitchFamily="34" charset="0"/>
              <a:buChar char="•"/>
            </a:pPr>
            <a:r>
              <a:rPr lang="en-US" sz="2400" dirty="0" smtClean="0"/>
              <a:t>Can be used as backup to other methods</a:t>
            </a:r>
          </a:p>
          <a:p>
            <a:pPr>
              <a:buClr>
                <a:srgbClr val="0070C0"/>
              </a:buClr>
              <a:buFont typeface="Arial" panose="020B0604020202020204" pitchFamily="34" charset="0"/>
              <a:buChar char="•"/>
            </a:pPr>
            <a:r>
              <a:rPr lang="en-US" sz="2400" dirty="0" smtClean="0"/>
              <a:t>No known method-related health risks</a:t>
            </a:r>
          </a:p>
          <a:p>
            <a:pPr>
              <a:buClr>
                <a:srgbClr val="0070C0"/>
              </a:buClr>
              <a:buFont typeface="Arial" panose="020B0604020202020204" pitchFamily="34" charset="0"/>
              <a:buChar char="•"/>
            </a:pPr>
            <a:r>
              <a:rPr lang="en-US" sz="2400" dirty="0" smtClean="0"/>
              <a:t>No known systemic side effects</a:t>
            </a:r>
          </a:p>
          <a:p>
            <a:pPr>
              <a:buClr>
                <a:srgbClr val="0070C0"/>
              </a:buClr>
              <a:buFont typeface="Arial" panose="020B0604020202020204" pitchFamily="34" charset="0"/>
              <a:buChar char="•"/>
            </a:pPr>
            <a:r>
              <a:rPr lang="en-GB" sz="2400" dirty="0" smtClean="0"/>
              <a:t>Widely available </a:t>
            </a:r>
          </a:p>
          <a:p>
            <a:pPr>
              <a:buClr>
                <a:srgbClr val="0070C0"/>
              </a:buClr>
              <a:buFont typeface="Arial" panose="020B0604020202020204" pitchFamily="34" charset="0"/>
              <a:buChar char="•"/>
            </a:pPr>
            <a:r>
              <a:rPr lang="en-US" sz="2400" dirty="0" smtClean="0"/>
              <a:t>No prescription or medical assessment is required</a:t>
            </a:r>
          </a:p>
          <a:p>
            <a:pPr>
              <a:buClr>
                <a:srgbClr val="0070C0"/>
              </a:buClr>
              <a:buFont typeface="Arial" panose="020B0604020202020204" pitchFamily="34" charset="0"/>
              <a:buChar char="•"/>
            </a:pPr>
            <a:r>
              <a:rPr lang="en-US" sz="2400" dirty="0" smtClean="0"/>
              <a:t>Inexpensive (in the short term)</a:t>
            </a:r>
          </a:p>
          <a:p>
            <a:pPr>
              <a:buFont typeface="Arial" panose="020B0604020202020204" pitchFamily="34" charset="0"/>
              <a:buChar char="•"/>
            </a:pPr>
            <a:endParaRPr lang="en-GB" sz="2400" dirty="0" smtClean="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5978182"/>
            <a:ext cx="676992" cy="756335"/>
          </a:xfrm>
          <a:prstGeom prst="rect">
            <a:avLst/>
          </a:prstGeom>
        </p:spPr>
      </p:pic>
      <p:cxnSp>
        <p:nvCxnSpPr>
          <p:cNvPr id="6" name="Straight Connector 5"/>
          <p:cNvCxnSpPr/>
          <p:nvPr/>
        </p:nvCxnSpPr>
        <p:spPr>
          <a:xfrm>
            <a:off x="4716016" y="1772816"/>
            <a:ext cx="0" cy="381642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Title 1"/>
          <p:cNvSpPr txBox="1">
            <a:spLocks/>
          </p:cNvSpPr>
          <p:nvPr/>
        </p:nvSpPr>
        <p:spPr>
          <a:xfrm>
            <a:off x="5364088" y="130729"/>
            <a:ext cx="3106688" cy="604966"/>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600" b="1"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ekton Pro Cond" pitchFamily="34" charset="0"/>
                <a:ea typeface="+mj-ea"/>
                <a:cs typeface="+mj-cs"/>
              </a:rPr>
              <a:t>Limitations </a:t>
            </a:r>
          </a:p>
        </p:txBody>
      </p:sp>
      <p:sp>
        <p:nvSpPr>
          <p:cNvPr id="10" name="Content Placeholder 2"/>
          <p:cNvSpPr txBox="1">
            <a:spLocks/>
          </p:cNvSpPr>
          <p:nvPr/>
        </p:nvSpPr>
        <p:spPr>
          <a:xfrm>
            <a:off x="4845643" y="1089646"/>
            <a:ext cx="4104455" cy="5256584"/>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
                <a:srgbClr val="33A23D"/>
              </a:buClr>
              <a:buSzTx/>
              <a:buFont typeface="Wingdings" pitchFamily="2" charset="2"/>
              <a:buChar char="§"/>
              <a:tabLst/>
              <a:defRPr sz="3200" kern="1200">
                <a:solidFill>
                  <a:schemeClr val="tx1"/>
                </a:solidFill>
                <a:latin typeface="+mn-lt"/>
                <a:ea typeface="+mn-ea"/>
                <a:cs typeface="+mn-cs"/>
              </a:defRPr>
            </a:lvl1pPr>
            <a:lvl2pPr marL="684213" marR="0" indent="-338138" algn="l" defTabSz="914400" rtl="0" eaLnBrk="1" fontAlgn="auto" latinLnBrk="0" hangingPunct="1">
              <a:lnSpc>
                <a:spcPct val="100000"/>
              </a:lnSpc>
              <a:spcBef>
                <a:spcPct val="20000"/>
              </a:spcBef>
              <a:spcAft>
                <a:spcPts val="0"/>
              </a:spcAft>
              <a:buClr>
                <a:srgbClr val="33A23D"/>
              </a:buClr>
              <a:buSzTx/>
              <a:buFont typeface="Wingdings" pitchFamily="2" charset="2"/>
              <a:buChar char="§"/>
              <a:tabLst/>
              <a:defRPr sz="2800" kern="1200">
                <a:solidFill>
                  <a:schemeClr val="tx1"/>
                </a:solidFill>
                <a:latin typeface="+mn-lt"/>
                <a:ea typeface="+mn-ea"/>
                <a:cs typeface="+mn-cs"/>
              </a:defRPr>
            </a:lvl2pPr>
            <a:lvl3pPr marL="1030288" marR="0" indent="-346075" algn="l" defTabSz="1030288" rtl="0" eaLnBrk="1" fontAlgn="auto" latinLnBrk="0" hangingPunct="1">
              <a:lnSpc>
                <a:spcPct val="100000"/>
              </a:lnSpc>
              <a:spcBef>
                <a:spcPct val="20000"/>
              </a:spcBef>
              <a:spcAft>
                <a:spcPts val="0"/>
              </a:spcAft>
              <a:buClr>
                <a:srgbClr val="33A23D"/>
              </a:buClr>
              <a:buSzTx/>
              <a:buFont typeface="Calibri" pitchFamily="34" charset="0"/>
              <a:buChar char="—"/>
              <a:tabLst/>
              <a:defRPr sz="2400" kern="1200">
                <a:solidFill>
                  <a:schemeClr val="tx1"/>
                </a:solidFill>
                <a:latin typeface="+mn-lt"/>
                <a:ea typeface="+mn-ea"/>
                <a:cs typeface="+mn-cs"/>
              </a:defRPr>
            </a:lvl3pPr>
            <a:lvl4pPr marL="1376363" marR="0" indent="-346075" algn="l" defTabSz="914400" rtl="0" eaLnBrk="1" fontAlgn="auto" latinLnBrk="0" hangingPunct="1">
              <a:lnSpc>
                <a:spcPct val="100000"/>
              </a:lnSpc>
              <a:spcBef>
                <a:spcPct val="20000"/>
              </a:spcBef>
              <a:spcAft>
                <a:spcPts val="0"/>
              </a:spcAft>
              <a:buClr>
                <a:srgbClr val="33A23D"/>
              </a:buClr>
              <a:buSzTx/>
              <a:buFont typeface="Arial" pitchFamily="34" charset="0"/>
              <a:buChar char="•"/>
              <a:tabLst/>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
                <a:srgbClr val="0070C0"/>
              </a:buClr>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a:ea typeface="+mn-ea"/>
                <a:cs typeface="+mn-cs"/>
              </a:rPr>
              <a:t>A new condom must be worn for each act of sexual intercourse </a:t>
            </a:r>
          </a:p>
          <a:p>
            <a:pPr marL="342900" marR="0" lvl="0" indent="-342900" algn="l" defTabSz="914400" rtl="0" eaLnBrk="1" fontAlgn="auto" latinLnBrk="0" hangingPunct="1">
              <a:lnSpc>
                <a:spcPct val="100000"/>
              </a:lnSpc>
              <a:spcBef>
                <a:spcPct val="20000"/>
              </a:spcBef>
              <a:spcAft>
                <a:spcPts val="0"/>
              </a:spcAft>
              <a:buClr>
                <a:srgbClr val="0070C0"/>
              </a:buClr>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a:ea typeface="+mn-ea"/>
                <a:cs typeface="+mn-cs"/>
              </a:rPr>
              <a:t>May cause itching for a few people who are allergic to latex</a:t>
            </a:r>
          </a:p>
          <a:p>
            <a:pPr marL="342900" marR="0" lvl="0" indent="-342900" algn="l" defTabSz="914400" rtl="0" eaLnBrk="1" fontAlgn="auto" latinLnBrk="0" hangingPunct="1">
              <a:lnSpc>
                <a:spcPct val="100000"/>
              </a:lnSpc>
              <a:spcBef>
                <a:spcPct val="20000"/>
              </a:spcBef>
              <a:spcAft>
                <a:spcPts val="0"/>
              </a:spcAft>
              <a:buClr>
                <a:srgbClr val="0070C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Effectiveness as contraceptives depends on willingness to follow instructions. Most effective when used correctly and consistently.</a:t>
            </a:r>
          </a:p>
          <a:p>
            <a:pPr marL="342900" marR="0" lvl="0" indent="-342900" algn="l" defTabSz="914400" rtl="0" eaLnBrk="1" fontAlgn="auto" latinLnBrk="0" hangingPunct="1">
              <a:lnSpc>
                <a:spcPct val="100000"/>
              </a:lnSpc>
              <a:spcBef>
                <a:spcPct val="20000"/>
              </a:spcBef>
              <a:spcAft>
                <a:spcPts val="0"/>
              </a:spcAft>
              <a:buClr>
                <a:srgbClr val="0070C0"/>
              </a:buClr>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User-dependent (requires continued motivation and use with each act of intercourse).</a:t>
            </a:r>
          </a:p>
          <a:p>
            <a:pPr marL="342900" marR="0" lvl="0" indent="-342900" algn="l" defTabSz="914400" rtl="0" eaLnBrk="1" fontAlgn="auto" latinLnBrk="0" hangingPunct="1">
              <a:lnSpc>
                <a:spcPct val="100000"/>
              </a:lnSpc>
              <a:spcBef>
                <a:spcPct val="20000"/>
              </a:spcBef>
              <a:spcAft>
                <a:spcPts val="0"/>
              </a:spcAft>
              <a:buClr>
                <a:srgbClr val="0070C0"/>
              </a:buClr>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Disposal of used condoms may be a problem. If not properly disposed of, may be a source of infection to others, especially children </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7784500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noAutofit/>
          </a:bodyPr>
          <a:lstStyle/>
          <a:p>
            <a:r>
              <a:rPr lang="en-GB" sz="3600" b="1" i="1" dirty="0" smtClean="0">
                <a:effectLst>
                  <a:outerShdw blurRad="38100" dist="38100" dir="2700000" algn="tl">
                    <a:srgbClr val="000000">
                      <a:alpha val="43137"/>
                    </a:srgbClr>
                  </a:outerShdw>
                </a:effectLst>
                <a:latin typeface="Tekton Pro Cond" pitchFamily="34" charset="0"/>
              </a:rPr>
              <a:t>Dual protection and dual method use</a:t>
            </a:r>
          </a:p>
        </p:txBody>
      </p:sp>
      <p:sp>
        <p:nvSpPr>
          <p:cNvPr id="3" name="Content Placeholder 2"/>
          <p:cNvSpPr>
            <a:spLocks noGrp="1"/>
          </p:cNvSpPr>
          <p:nvPr>
            <p:ph idx="1"/>
          </p:nvPr>
        </p:nvSpPr>
        <p:spPr>
          <a:xfrm>
            <a:off x="457200" y="1600200"/>
            <a:ext cx="4306318" cy="4525963"/>
          </a:xfrm>
        </p:spPr>
        <p:txBody>
          <a:bodyPr/>
          <a:lstStyle/>
          <a:p>
            <a:pPr>
              <a:defRPr/>
            </a:pPr>
            <a:r>
              <a:rPr lang="en-GB" sz="2800" dirty="0" smtClean="0"/>
              <a:t>Dual protection</a:t>
            </a:r>
          </a:p>
          <a:p>
            <a:pPr marL="0" indent="0">
              <a:buFont typeface="Arial" pitchFamily="34" charset="0"/>
              <a:buNone/>
              <a:defRPr/>
            </a:pPr>
            <a:r>
              <a:rPr lang="en-GB" sz="2800" dirty="0" smtClean="0"/>
              <a:t>(use of condoms for FP and for protection against STI/ HIV)</a:t>
            </a:r>
            <a:endParaRPr lang="en-GB" sz="2800" dirty="0"/>
          </a:p>
        </p:txBody>
      </p:sp>
      <p:sp>
        <p:nvSpPr>
          <p:cNvPr id="4" name="Content Placeholder 3"/>
          <p:cNvSpPr>
            <a:spLocks noGrp="1"/>
          </p:cNvSpPr>
          <p:nvPr>
            <p:ph sz="half" idx="4294967295"/>
          </p:nvPr>
        </p:nvSpPr>
        <p:spPr>
          <a:xfrm>
            <a:off x="4928963" y="1628800"/>
            <a:ext cx="4038600" cy="1971675"/>
          </a:xfrm>
          <a:prstGeom prst="rect">
            <a:avLst/>
          </a:prstGeom>
        </p:spPr>
        <p:txBody>
          <a:bodyPr/>
          <a:lstStyle/>
          <a:p>
            <a:pPr>
              <a:defRPr/>
            </a:pPr>
            <a:r>
              <a:rPr lang="en-GB" sz="2800" dirty="0" smtClean="0"/>
              <a:t>Dual method use</a:t>
            </a:r>
          </a:p>
          <a:p>
            <a:pPr marL="0" indent="0">
              <a:buFont typeface="Arial" pitchFamily="34" charset="0"/>
              <a:buNone/>
              <a:defRPr/>
            </a:pPr>
            <a:r>
              <a:rPr lang="en-GB" sz="2800" dirty="0" smtClean="0"/>
              <a:t>(Use another method for FP and condoms for protection against STI/ HIV</a:t>
            </a:r>
            <a:endParaRPr lang="en-GB" sz="2800" dirty="0"/>
          </a:p>
        </p:txBody>
      </p:sp>
      <p:grpSp>
        <p:nvGrpSpPr>
          <p:cNvPr id="5" name="Group 8"/>
          <p:cNvGrpSpPr>
            <a:grpSpLocks/>
          </p:cNvGrpSpPr>
          <p:nvPr/>
        </p:nvGrpSpPr>
        <p:grpSpPr bwMode="auto">
          <a:xfrm>
            <a:off x="685800" y="3401354"/>
            <a:ext cx="2928938" cy="2622550"/>
            <a:chOff x="280" y="1130"/>
            <a:chExt cx="1684" cy="1459"/>
          </a:xfrm>
        </p:grpSpPr>
        <p:sp>
          <p:nvSpPr>
            <p:cNvPr id="9227" name="Oval 9"/>
            <p:cNvSpPr>
              <a:spLocks noChangeArrowheads="1"/>
            </p:cNvSpPr>
            <p:nvPr/>
          </p:nvSpPr>
          <p:spPr bwMode="auto">
            <a:xfrm>
              <a:off x="280" y="1130"/>
              <a:ext cx="1684" cy="145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wrap="none"/>
            <a:lstStyle/>
            <a:p>
              <a:pPr marL="0" marR="0" lvl="0" indent="0" algn="ctr" defTabSz="914400" rtl="0" eaLnBrk="0" fontAlgn="auto" latinLnBrk="0" hangingPunct="0">
                <a:lnSpc>
                  <a:spcPct val="8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333399"/>
                  </a:solidFill>
                  <a:effectLst/>
                  <a:uLnTx/>
                  <a:uFillTx/>
                  <a:latin typeface="Calibri"/>
                  <a:ea typeface="+mn-ea"/>
                  <a:cs typeface="+mn-cs"/>
                </a:rPr>
                <a:t>Condoms</a:t>
              </a:r>
              <a:endParaRPr kumimoji="0" lang="en-US" altLang="en-US" sz="1800" b="0" i="0" u="none" strike="noStrike" kern="1200" cap="none" spc="0" normalizeH="0" baseline="0" noProof="0">
                <a:ln>
                  <a:noFill/>
                </a:ln>
                <a:solidFill>
                  <a:srgbClr val="333399"/>
                </a:solidFill>
                <a:effectLst/>
                <a:uLnTx/>
                <a:uFillTx/>
                <a:latin typeface="Calibri"/>
                <a:ea typeface="+mn-ea"/>
                <a:cs typeface="+mn-cs"/>
              </a:endParaRPr>
            </a:p>
          </p:txBody>
        </p:sp>
        <p:sp>
          <p:nvSpPr>
            <p:cNvPr id="9228" name="Rectangle 10"/>
            <p:cNvSpPr>
              <a:spLocks noChangeArrowheads="1"/>
            </p:cNvSpPr>
            <p:nvPr/>
          </p:nvSpPr>
          <p:spPr bwMode="auto">
            <a:xfrm>
              <a:off x="302" y="2052"/>
              <a:ext cx="851"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en-US" sz="1400" b="1" i="0" u="none" strike="noStrike" kern="1200" cap="none" spc="0" normalizeH="0" baseline="0" noProof="0">
                  <a:ln>
                    <a:noFill/>
                  </a:ln>
                  <a:solidFill>
                    <a:srgbClr val="333399"/>
                  </a:solidFill>
                  <a:effectLst/>
                  <a:uLnTx/>
                  <a:uFillTx/>
                  <a:latin typeface="Calibri"/>
                  <a:ea typeface="+mn-ea"/>
                  <a:cs typeface="+mn-cs"/>
                </a:rPr>
                <a:t>Male </a:t>
              </a:r>
              <a:br>
                <a:rPr kumimoji="0" lang="en-US" altLang="en-US" sz="1400" b="1" i="0" u="none" strike="noStrike" kern="1200" cap="none" spc="0" normalizeH="0" baseline="0" noProof="0">
                  <a:ln>
                    <a:noFill/>
                  </a:ln>
                  <a:solidFill>
                    <a:srgbClr val="333399"/>
                  </a:solidFill>
                  <a:effectLst/>
                  <a:uLnTx/>
                  <a:uFillTx/>
                  <a:latin typeface="Calibri"/>
                  <a:ea typeface="+mn-ea"/>
                  <a:cs typeface="+mn-cs"/>
                </a:rPr>
              </a:br>
              <a:r>
                <a:rPr kumimoji="0" lang="en-US" altLang="en-US" sz="1400" b="1" i="0" u="none" strike="noStrike" kern="1200" cap="none" spc="0" normalizeH="0" baseline="0" noProof="0">
                  <a:ln>
                    <a:noFill/>
                  </a:ln>
                  <a:solidFill>
                    <a:srgbClr val="333399"/>
                  </a:solidFill>
                  <a:effectLst/>
                  <a:uLnTx/>
                  <a:uFillTx/>
                  <a:latin typeface="Calibri"/>
                  <a:ea typeface="+mn-ea"/>
                  <a:cs typeface="+mn-cs"/>
                </a:rPr>
                <a:t>condoms </a:t>
              </a:r>
            </a:p>
          </p:txBody>
        </p:sp>
        <p:sp>
          <p:nvSpPr>
            <p:cNvPr id="9229" name="Rectangle 11"/>
            <p:cNvSpPr>
              <a:spLocks noChangeAspect="1" noChangeArrowheads="1"/>
            </p:cNvSpPr>
            <p:nvPr/>
          </p:nvSpPr>
          <p:spPr bwMode="auto">
            <a:xfrm>
              <a:off x="1099" y="2049"/>
              <a:ext cx="733"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en-US" sz="1400" b="1" i="0" u="none" strike="noStrike" kern="1200" cap="none" spc="0" normalizeH="0" baseline="0" noProof="0" dirty="0">
                  <a:ln>
                    <a:noFill/>
                  </a:ln>
                  <a:solidFill>
                    <a:srgbClr val="333399"/>
                  </a:solidFill>
                  <a:effectLst/>
                  <a:uLnTx/>
                  <a:uFillTx/>
                  <a:latin typeface="Calibri"/>
                  <a:ea typeface="+mn-ea"/>
                  <a:cs typeface="+mn-cs"/>
                </a:rPr>
                <a:t>Female condoms </a:t>
              </a:r>
            </a:p>
          </p:txBody>
        </p:sp>
        <p:sp>
          <p:nvSpPr>
            <p:cNvPr id="9230" name="Text Box 12"/>
            <p:cNvSpPr txBox="1">
              <a:spLocks noChangeArrowheads="1"/>
            </p:cNvSpPr>
            <p:nvPr/>
          </p:nvSpPr>
          <p:spPr bwMode="auto">
            <a:xfrm>
              <a:off x="986" y="2100"/>
              <a:ext cx="21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altLang="en-US" sz="1200" b="1" i="0" u="none" strike="noStrike" kern="1200" cap="none" spc="0" normalizeH="0" baseline="0" noProof="0">
                  <a:ln>
                    <a:noFill/>
                  </a:ln>
                  <a:solidFill>
                    <a:srgbClr val="333399"/>
                  </a:solidFill>
                  <a:effectLst/>
                  <a:uLnTx/>
                  <a:uFillTx/>
                  <a:latin typeface="Arial" pitchFamily="34" charset="0"/>
                  <a:ea typeface="+mn-ea"/>
                  <a:cs typeface="Arial" pitchFamily="34" charset="0"/>
                </a:rPr>
                <a:t>or</a:t>
              </a:r>
            </a:p>
          </p:txBody>
        </p:sp>
        <p:pic>
          <p:nvPicPr>
            <p:cNvPr id="9231" name="Picture 13" descr="FemaleCondom-cop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3" y="1476"/>
              <a:ext cx="198"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2" name="Rectangle 14"/>
            <p:cNvSpPr>
              <a:spLocks noChangeArrowheads="1"/>
            </p:cNvSpPr>
            <p:nvPr/>
          </p:nvSpPr>
          <p:spPr bwMode="auto">
            <a:xfrm>
              <a:off x="563" y="1283"/>
              <a:ext cx="263"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B80000"/>
                  </a:solidFill>
                  <a:effectLst/>
                  <a:uLnTx/>
                  <a:uFillTx/>
                  <a:latin typeface="Calibri"/>
                  <a:ea typeface="+mn-ea"/>
                  <a:cs typeface="+mn-cs"/>
                  <a:sym typeface="Wingdings" pitchFamily="2" charset="2"/>
                </a:rPr>
                <a:t></a:t>
              </a:r>
              <a:endParaRPr kumimoji="0" lang="en-US" altLang="en-US" sz="2800" b="0" i="0" u="none" strike="noStrike" kern="1200" cap="none" spc="0" normalizeH="0" baseline="0" noProof="0" dirty="0">
                <a:ln>
                  <a:noFill/>
                </a:ln>
                <a:solidFill>
                  <a:srgbClr val="B80000"/>
                </a:solidFill>
                <a:effectLst/>
                <a:uLnTx/>
                <a:uFillTx/>
                <a:latin typeface="Calibri"/>
                <a:ea typeface="+mn-ea"/>
                <a:cs typeface="+mn-cs"/>
              </a:endParaRPr>
            </a:p>
          </p:txBody>
        </p:sp>
        <p:pic>
          <p:nvPicPr>
            <p:cNvPr id="9233" name="Picture 15" descr="CondomSolidPa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 y="1620"/>
              <a:ext cx="488" cy="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 name="Group 1"/>
          <p:cNvGrpSpPr/>
          <p:nvPr/>
        </p:nvGrpSpPr>
        <p:grpSpPr>
          <a:xfrm>
            <a:off x="4925443" y="3902069"/>
            <a:ext cx="3587750" cy="2643187"/>
            <a:chOff x="4763518" y="3401354"/>
            <a:chExt cx="3587750" cy="2643187"/>
          </a:xfrm>
        </p:grpSpPr>
        <p:sp>
          <p:nvSpPr>
            <p:cNvPr id="9222" name="Oval 17"/>
            <p:cNvSpPr>
              <a:spLocks noChangeArrowheads="1"/>
            </p:cNvSpPr>
            <p:nvPr/>
          </p:nvSpPr>
          <p:spPr bwMode="auto">
            <a:xfrm>
              <a:off x="4763518" y="3401354"/>
              <a:ext cx="3587750" cy="264318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wrap="none" tIns="10800"/>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333399"/>
                  </a:solidFill>
                  <a:effectLst/>
                  <a:uLnTx/>
                  <a:uFillTx/>
                  <a:latin typeface="Calibri"/>
                  <a:ea typeface="+mn-ea"/>
                  <a:cs typeface="+mn-cs"/>
                </a:rPr>
                <a:t>Condoms</a:t>
              </a:r>
            </a:p>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333399"/>
                  </a:solidFill>
                  <a:effectLst/>
                  <a:uLnTx/>
                  <a:uFillTx/>
                  <a:latin typeface="Calibri"/>
                  <a:ea typeface="+mn-ea"/>
                  <a:cs typeface="+mn-cs"/>
                </a:rPr>
                <a:t>and</a:t>
              </a:r>
            </a:p>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333399"/>
                  </a:solidFill>
                  <a:effectLst/>
                  <a:uLnTx/>
                  <a:uFillTx/>
                  <a:latin typeface="Calibri"/>
                  <a:ea typeface="+mn-ea"/>
                  <a:cs typeface="+mn-cs"/>
                </a:rPr>
                <a:t>another family</a:t>
              </a:r>
            </a:p>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333399"/>
                  </a:solidFill>
                  <a:effectLst/>
                  <a:uLnTx/>
                  <a:uFillTx/>
                  <a:latin typeface="Calibri"/>
                  <a:ea typeface="+mn-ea"/>
                  <a:cs typeface="+mn-cs"/>
                </a:rPr>
                <a:t>planning method</a:t>
              </a:r>
            </a:p>
          </p:txBody>
        </p:sp>
        <p:pic>
          <p:nvPicPr>
            <p:cNvPr id="92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0155" y="4899536"/>
              <a:ext cx="998349" cy="816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6379" y="4964069"/>
              <a:ext cx="699342" cy="485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5"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95267" y="5469735"/>
              <a:ext cx="655826" cy="482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6"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5617" y="4831976"/>
              <a:ext cx="460721" cy="72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9512" y="5978182"/>
            <a:ext cx="676992" cy="756335"/>
          </a:xfrm>
          <a:prstGeom prst="rect">
            <a:avLst/>
          </a:prstGeom>
        </p:spPr>
      </p:pic>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482388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12723" y="2276872"/>
            <a:ext cx="9144000" cy="158417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ctrTitle"/>
          </p:nvPr>
        </p:nvSpPr>
        <p:spPr>
          <a:xfrm>
            <a:off x="840307" y="2276872"/>
            <a:ext cx="7772400" cy="1470025"/>
          </a:xfrm>
        </p:spPr>
        <p:txBody>
          <a:bodyPr>
            <a:noAutofit/>
          </a:bodyPr>
          <a:lstStyle/>
          <a:p>
            <a:r>
              <a:rPr lang="en-US" i="1" dirty="0">
                <a:solidFill>
                  <a:schemeClr val="bg1"/>
                </a:solidFill>
                <a:effectLst>
                  <a:outerShdw blurRad="38100" dist="38100" dir="2700000" algn="tl">
                    <a:srgbClr val="000000">
                      <a:alpha val="43137"/>
                    </a:srgbClr>
                  </a:outerShdw>
                </a:effectLst>
                <a:latin typeface="Tekton Pro Cond" pitchFamily="34" charset="0"/>
                <a:cs typeface="Arial" pitchFamily="34" charset="0"/>
              </a:rPr>
              <a:t>How to </a:t>
            </a:r>
            <a:r>
              <a:rPr lang="en-US" i="1" dirty="0" smtClean="0">
                <a:solidFill>
                  <a:schemeClr val="bg1"/>
                </a:solidFill>
                <a:effectLst>
                  <a:outerShdw blurRad="38100" dist="38100" dir="2700000" algn="tl">
                    <a:srgbClr val="000000">
                      <a:alpha val="43137"/>
                    </a:srgbClr>
                  </a:outerShdw>
                </a:effectLst>
                <a:latin typeface="Tekton Pro Cond" pitchFamily="34" charset="0"/>
                <a:cs typeface="Arial" pitchFamily="34" charset="0"/>
              </a:rPr>
              <a:t>Use a Female Condom</a:t>
            </a:r>
            <a:endParaRPr lang="en-GB" sz="3200" i="1" dirty="0">
              <a:solidFill>
                <a:schemeClr val="bg1"/>
              </a:solidFill>
              <a:effectLst>
                <a:outerShdw blurRad="38100" dist="38100" dir="2700000" algn="tl">
                  <a:srgbClr val="000000">
                    <a:alpha val="43137"/>
                  </a:srgbClr>
                </a:outerShdw>
              </a:effectLst>
              <a:latin typeface="Tekton Pro Cond"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9412" y="3675018"/>
            <a:ext cx="5171759" cy="2706310"/>
          </a:xfrm>
          <a:prstGeom prst="rect">
            <a:avLst/>
          </a:prstGeom>
        </p:spPr>
      </p:pic>
    </p:spTree>
    <p:extLst>
      <p:ext uri="{BB962C8B-B14F-4D97-AF65-F5344CB8AC3E}">
        <p14:creationId xmlns:p14="http://schemas.microsoft.com/office/powerpoint/2010/main" val="264517964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0"/>
          <p:cNvGrpSpPr>
            <a:grpSpLocks/>
          </p:cNvGrpSpPr>
          <p:nvPr/>
        </p:nvGrpSpPr>
        <p:grpSpPr bwMode="auto">
          <a:xfrm>
            <a:off x="1849176" y="784100"/>
            <a:ext cx="6837624" cy="4823285"/>
            <a:chOff x="167" y="843"/>
            <a:chExt cx="1565" cy="1262"/>
          </a:xfrm>
        </p:grpSpPr>
        <p:sp>
          <p:nvSpPr>
            <p:cNvPr id="3" name="Line 22"/>
            <p:cNvSpPr>
              <a:spLocks noChangeShapeType="1"/>
            </p:cNvSpPr>
            <p:nvPr/>
          </p:nvSpPr>
          <p:spPr bwMode="auto">
            <a:xfrm>
              <a:off x="577" y="985"/>
              <a:ext cx="285" cy="0"/>
            </a:xfrm>
            <a:prstGeom prst="line">
              <a:avLst/>
            </a:prstGeom>
            <a:noFill/>
            <a:ln w="9525">
              <a:solidFill>
                <a:schemeClr val="tx1"/>
              </a:solidFill>
              <a:round/>
              <a:headEnd/>
              <a:tailEnd type="triangle" w="med" len="med"/>
            </a:ln>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Line 23"/>
            <p:cNvSpPr>
              <a:spLocks noChangeShapeType="1"/>
            </p:cNvSpPr>
            <p:nvPr/>
          </p:nvSpPr>
          <p:spPr bwMode="auto">
            <a:xfrm flipH="1">
              <a:off x="1103" y="1873"/>
              <a:ext cx="207" cy="0"/>
            </a:xfrm>
            <a:prstGeom prst="line">
              <a:avLst/>
            </a:prstGeom>
            <a:noFill/>
            <a:ln w="9525">
              <a:solidFill>
                <a:schemeClr val="tx1"/>
              </a:solidFill>
              <a:round/>
              <a:headEnd/>
              <a:tailEnd type="triangle" w="med" len="med"/>
            </a:ln>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24"/>
            <p:cNvSpPr>
              <a:spLocks noChangeArrowheads="1"/>
            </p:cNvSpPr>
            <p:nvPr/>
          </p:nvSpPr>
          <p:spPr bwMode="auto">
            <a:xfrm>
              <a:off x="377" y="843"/>
              <a:ext cx="164" cy="146"/>
            </a:xfrm>
            <a:prstGeom prst="rect">
              <a:avLst/>
            </a:prstGeom>
            <a:noFill/>
            <a:ln w="9525">
              <a:noFill/>
              <a:miter lim="800000"/>
              <a:headEnd/>
              <a:tailEnd/>
            </a:ln>
          </p:spPr>
          <p:txBody>
            <a:bodyPr wrap="none" lIns="91434" tIns="45718" rIns="91434" bIns="45718"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B3D9"/>
                </a:solidFill>
                <a:effectLst/>
                <a:uLnTx/>
                <a:uFillTx/>
                <a:latin typeface="Calibri"/>
                <a:ea typeface="+mn-ea"/>
                <a:cs typeface="Arial" pitchFamily="34" charset="0"/>
              </a:endParaRPr>
            </a:p>
          </p:txBody>
        </p:sp>
        <p:pic>
          <p:nvPicPr>
            <p:cNvPr id="6" name="Picture 25" descr="FemaleCondom-copy"/>
            <p:cNvPicPr>
              <a:picLocks noChangeAspect="1" noChangeArrowheads="1"/>
            </p:cNvPicPr>
            <p:nvPr/>
          </p:nvPicPr>
          <p:blipFill>
            <a:blip r:embed="rId2" cstate="screen"/>
            <a:srcRect/>
            <a:stretch>
              <a:fillRect/>
            </a:stretch>
          </p:blipFill>
          <p:spPr bwMode="auto">
            <a:xfrm>
              <a:off x="812" y="941"/>
              <a:ext cx="429" cy="1164"/>
            </a:xfrm>
            <a:prstGeom prst="rect">
              <a:avLst/>
            </a:prstGeom>
            <a:noFill/>
            <a:ln w="9525">
              <a:noFill/>
              <a:miter lim="800000"/>
              <a:headEnd/>
              <a:tailEnd/>
            </a:ln>
          </p:spPr>
        </p:pic>
        <p:sp>
          <p:nvSpPr>
            <p:cNvPr id="7" name="Text Box 26"/>
            <p:cNvSpPr txBox="1">
              <a:spLocks noChangeArrowheads="1"/>
            </p:cNvSpPr>
            <p:nvPr/>
          </p:nvSpPr>
          <p:spPr bwMode="auto">
            <a:xfrm>
              <a:off x="1291" y="1808"/>
              <a:ext cx="441" cy="130"/>
            </a:xfrm>
            <a:prstGeom prst="rect">
              <a:avLst/>
            </a:prstGeom>
            <a:noFill/>
            <a:ln w="9525">
              <a:noFill/>
              <a:miter lim="800000"/>
              <a:headEnd/>
              <a:tailEnd/>
            </a:ln>
          </p:spPr>
          <p:txBody>
            <a:bodyPr lIns="91434" tIns="45718" rIns="91434" bIns="45718">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a:ea typeface="+mn-ea"/>
                  <a:cs typeface="Arial" pitchFamily="34" charset="0"/>
                </a:rPr>
                <a:t>Inner ring</a:t>
              </a:r>
            </a:p>
          </p:txBody>
        </p:sp>
        <p:sp>
          <p:nvSpPr>
            <p:cNvPr id="8" name="Text Box 27"/>
            <p:cNvSpPr txBox="1">
              <a:spLocks noChangeArrowheads="1"/>
            </p:cNvSpPr>
            <p:nvPr/>
          </p:nvSpPr>
          <p:spPr bwMode="auto">
            <a:xfrm>
              <a:off x="167" y="916"/>
              <a:ext cx="595" cy="130"/>
            </a:xfrm>
            <a:prstGeom prst="rect">
              <a:avLst/>
            </a:prstGeom>
            <a:noFill/>
            <a:ln w="9525">
              <a:noFill/>
              <a:miter lim="800000"/>
              <a:headEnd/>
              <a:tailEnd/>
            </a:ln>
          </p:spPr>
          <p:txBody>
            <a:bodyPr wrap="square" lIns="91434" tIns="45718" rIns="91434" bIns="45718">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a:ea typeface="+mn-ea"/>
                  <a:cs typeface="Arial" pitchFamily="34" charset="0"/>
                </a:rPr>
                <a:t>Outer ring</a:t>
              </a:r>
            </a:p>
          </p:txBody>
        </p:sp>
      </p:grpSp>
      <p:sp>
        <p:nvSpPr>
          <p:cNvPr id="9" name="Rectangle 8"/>
          <p:cNvSpPr/>
          <p:nvPr/>
        </p:nvSpPr>
        <p:spPr>
          <a:xfrm>
            <a:off x="611561" y="2276873"/>
            <a:ext cx="3312368" cy="255454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Open package carefully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Make sure the condom is well-lubricated </a:t>
            </a:r>
            <a:r>
              <a:rPr kumimoji="0" lang="en-US" sz="3200" b="0" i="0" u="none" strike="noStrike" kern="1200" cap="none" spc="0" normalizeH="0" baseline="0" noProof="0" dirty="0" smtClean="0">
                <a:ln>
                  <a:noFill/>
                </a:ln>
                <a:solidFill>
                  <a:prstClr val="black"/>
                </a:solidFill>
                <a:effectLst/>
                <a:uLnTx/>
                <a:uFillTx/>
                <a:latin typeface="Calibri"/>
                <a:ea typeface="+mn-ea"/>
                <a:cs typeface="+mn-cs"/>
              </a:rPr>
              <a:t>inside</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Rectangle 9"/>
          <p:cNvSpPr/>
          <p:nvPr/>
        </p:nvSpPr>
        <p:spPr>
          <a:xfrm>
            <a:off x="373427" y="511664"/>
            <a:ext cx="1244059" cy="584775"/>
          </a:xfrm>
          <a:prstGeom prst="rect">
            <a:avLst/>
          </a:prstGeom>
        </p:spPr>
        <p:txBody>
          <a:bodyPr wrap="non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Calibri"/>
                <a:ea typeface="+mn-ea"/>
                <a:cs typeface="Arial" pitchFamily="34" charset="0"/>
              </a:rPr>
              <a:t>Step 1</a:t>
            </a:r>
            <a:endParaRPr kumimoji="0" lang="en-US" sz="3200" b="1" i="0" u="none" strike="noStrike" kern="1200" cap="none" spc="0" normalizeH="0" baseline="0" noProof="0" dirty="0">
              <a:ln>
                <a:noFill/>
              </a:ln>
              <a:solidFill>
                <a:prstClr val="black"/>
              </a:solidFill>
              <a:effectLst/>
              <a:uLnTx/>
              <a:uFillTx/>
              <a:latin typeface="Calibri"/>
              <a:ea typeface="+mn-ea"/>
              <a:cs typeface="Arial" pitchFamily="34"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5978182"/>
            <a:ext cx="676992" cy="756335"/>
          </a:xfrm>
          <a:prstGeom prst="rect">
            <a:avLst/>
          </a:prstGeom>
        </p:spPr>
      </p:pic>
      <p:sp>
        <p:nvSpPr>
          <p:cNvPr id="13" name="Slide Number Placeholder 1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9837715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8" descr="AFfemaleCondomInsertion"/>
          <p:cNvPicPr>
            <a:picLocks noChangeAspect="1" noChangeArrowheads="1"/>
          </p:cNvPicPr>
          <p:nvPr/>
        </p:nvPicPr>
        <p:blipFill>
          <a:blip r:embed="rId2" cstate="screen"/>
          <a:srcRect/>
          <a:stretch>
            <a:fillRect/>
          </a:stretch>
        </p:blipFill>
        <p:spPr bwMode="auto">
          <a:xfrm>
            <a:off x="3779912" y="1268760"/>
            <a:ext cx="4255645" cy="4255645"/>
          </a:xfrm>
          <a:prstGeom prst="rect">
            <a:avLst/>
          </a:prstGeom>
          <a:noFill/>
          <a:ln w="9525">
            <a:noFill/>
            <a:miter lim="800000"/>
            <a:headEnd/>
            <a:tailEnd/>
          </a:ln>
        </p:spPr>
      </p:pic>
      <p:sp>
        <p:nvSpPr>
          <p:cNvPr id="3" name="Rectangle 2"/>
          <p:cNvSpPr/>
          <p:nvPr/>
        </p:nvSpPr>
        <p:spPr>
          <a:xfrm>
            <a:off x="856504" y="2789443"/>
            <a:ext cx="2376263"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a:ea typeface="+mn-ea"/>
                <a:cs typeface="+mn-cs"/>
              </a:rPr>
              <a:t>Choose a comfortable </a:t>
            </a:r>
            <a:r>
              <a:rPr kumimoji="0" lang="en-GB" sz="3200" b="0" i="0" u="none" strike="noStrike" kern="1200" cap="none" spc="0" normalizeH="0" baseline="0" noProof="0" dirty="0" smtClean="0">
                <a:ln>
                  <a:noFill/>
                </a:ln>
                <a:solidFill>
                  <a:prstClr val="black"/>
                </a:solidFill>
                <a:effectLst/>
                <a:uLnTx/>
                <a:uFillTx/>
                <a:latin typeface="Calibri"/>
                <a:ea typeface="+mn-ea"/>
                <a:cs typeface="+mn-cs"/>
              </a:rPr>
              <a:t>position</a:t>
            </a:r>
            <a:endParaRPr kumimoji="0" lang="en-GB"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Rectangle 3"/>
          <p:cNvSpPr/>
          <p:nvPr/>
        </p:nvSpPr>
        <p:spPr>
          <a:xfrm>
            <a:off x="762000" y="533400"/>
            <a:ext cx="124405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smtClean="0">
                <a:ln>
                  <a:noFill/>
                </a:ln>
                <a:solidFill>
                  <a:prstClr val="black"/>
                </a:solidFill>
                <a:effectLst/>
                <a:uLnTx/>
                <a:uFillTx/>
                <a:latin typeface="Calibri"/>
                <a:ea typeface="+mn-ea"/>
                <a:cs typeface="+mn-cs"/>
              </a:rPr>
              <a:t>Step 2</a:t>
            </a:r>
            <a:endParaRPr kumimoji="0" lang="en-GB" sz="32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5978182"/>
            <a:ext cx="676992" cy="756335"/>
          </a:xfrm>
          <a:prstGeom prst="rect">
            <a:avLst/>
          </a:prstGeom>
        </p:spPr>
      </p:pic>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4023352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30" descr="PG 42 43 FemaleCondomInsertionStep3"/>
          <p:cNvPicPr>
            <a:picLocks noChangeAspect="1" noChangeArrowheads="1"/>
          </p:cNvPicPr>
          <p:nvPr/>
        </p:nvPicPr>
        <p:blipFill>
          <a:blip r:embed="rId2" cstate="screen"/>
          <a:srcRect/>
          <a:stretch>
            <a:fillRect/>
          </a:stretch>
        </p:blipFill>
        <p:spPr bwMode="auto">
          <a:xfrm>
            <a:off x="2843808" y="1196752"/>
            <a:ext cx="4387934" cy="3620813"/>
          </a:xfrm>
          <a:prstGeom prst="rect">
            <a:avLst/>
          </a:prstGeom>
          <a:noFill/>
          <a:ln w="9525">
            <a:noFill/>
            <a:miter lim="800000"/>
            <a:headEnd/>
            <a:tailEnd/>
          </a:ln>
        </p:spPr>
      </p:pic>
      <p:sp>
        <p:nvSpPr>
          <p:cNvPr id="3" name="Text Box 8"/>
          <p:cNvSpPr txBox="1">
            <a:spLocks noChangeArrowheads="1"/>
          </p:cNvSpPr>
          <p:nvPr/>
        </p:nvSpPr>
        <p:spPr bwMode="auto">
          <a:xfrm>
            <a:off x="755576" y="5149982"/>
            <a:ext cx="8120069" cy="560149"/>
          </a:xfrm>
          <a:prstGeom prst="rect">
            <a:avLst/>
          </a:prstGeom>
          <a:noFill/>
          <a:ln w="9525">
            <a:noFill/>
            <a:miter lim="800000"/>
            <a:headEnd/>
            <a:tailEnd/>
          </a:ln>
        </p:spPr>
        <p:txBody>
          <a:bodyPr wrap="square" lIns="91434" tIns="45718" rIns="91434" bIns="45718">
            <a:spAutoFit/>
          </a:bodyPr>
          <a:lstStyle/>
          <a:p>
            <a:pPr marL="0" marR="0" lvl="0" indent="0" algn="ctr" defTabSz="914400" rtl="0" eaLnBrk="0" fontAlgn="auto" latinLnBrk="0" hangingPunct="0">
              <a:lnSpc>
                <a:spcPct val="95000"/>
              </a:lnSpc>
              <a:spcBef>
                <a:spcPct val="15000"/>
              </a:spcBef>
              <a:spcAft>
                <a:spcPts val="0"/>
              </a:spcAft>
              <a:buClr>
                <a:srgbClr val="CC0000"/>
              </a:buClr>
              <a:buSzTx/>
              <a:buFontTx/>
              <a:buNone/>
              <a:tabLst/>
              <a:defRPr/>
            </a:pPr>
            <a:r>
              <a:rPr kumimoji="0" lang="en-GB" sz="3200" b="0" i="0" u="none" strike="noStrike" kern="1200" cap="none" spc="0" normalizeH="0" baseline="0" noProof="0" dirty="0">
                <a:ln>
                  <a:noFill/>
                </a:ln>
                <a:solidFill>
                  <a:prstClr val="black"/>
                </a:solidFill>
                <a:effectLst/>
                <a:uLnTx/>
                <a:uFillTx/>
                <a:latin typeface="Calibri"/>
                <a:ea typeface="+mn-ea"/>
                <a:cs typeface="Arial" pitchFamily="34" charset="0"/>
              </a:rPr>
              <a:t>Squeeze the inner ring, at the closed end</a:t>
            </a:r>
          </a:p>
        </p:txBody>
      </p:sp>
      <p:sp>
        <p:nvSpPr>
          <p:cNvPr id="4" name="Rectangle 3"/>
          <p:cNvSpPr/>
          <p:nvPr/>
        </p:nvSpPr>
        <p:spPr>
          <a:xfrm>
            <a:off x="685800" y="369332"/>
            <a:ext cx="371475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smtClean="0">
                <a:ln>
                  <a:noFill/>
                </a:ln>
                <a:solidFill>
                  <a:prstClr val="black"/>
                </a:solidFill>
                <a:effectLst/>
                <a:uLnTx/>
                <a:uFillTx/>
                <a:latin typeface="Calibri"/>
                <a:ea typeface="+mn-ea"/>
                <a:cs typeface="+mn-cs"/>
              </a:rPr>
              <a:t>Step 3</a:t>
            </a:r>
            <a:endParaRPr kumimoji="0" lang="en-GB" sz="2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5978182"/>
            <a:ext cx="676992" cy="756335"/>
          </a:xfrm>
          <a:prstGeom prst="rect">
            <a:avLst/>
          </a:prstGeom>
        </p:spPr>
      </p:pic>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7795223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descr="PG 42 43 FemaleCondomInsertionStep4"/>
          <p:cNvPicPr>
            <a:picLocks noChangeAspect="1" noChangeArrowheads="1"/>
          </p:cNvPicPr>
          <p:nvPr/>
        </p:nvPicPr>
        <p:blipFill>
          <a:blip r:embed="rId2" cstate="screen"/>
          <a:srcRect/>
          <a:stretch>
            <a:fillRect/>
          </a:stretch>
        </p:blipFill>
        <p:spPr bwMode="auto">
          <a:xfrm>
            <a:off x="3779912" y="533400"/>
            <a:ext cx="5138720" cy="3590913"/>
          </a:xfrm>
          <a:prstGeom prst="rect">
            <a:avLst/>
          </a:prstGeom>
          <a:noFill/>
          <a:ln w="9525">
            <a:noFill/>
            <a:miter lim="800000"/>
            <a:headEnd/>
            <a:tailEnd/>
          </a:ln>
        </p:spPr>
      </p:pic>
      <p:sp>
        <p:nvSpPr>
          <p:cNvPr id="3" name="Rectangle 2"/>
          <p:cNvSpPr/>
          <p:nvPr/>
        </p:nvSpPr>
        <p:spPr>
          <a:xfrm>
            <a:off x="161504" y="533400"/>
            <a:ext cx="1133645" cy="523220"/>
          </a:xfrm>
          <a:prstGeom prst="rect">
            <a:avLst/>
          </a:prstGeom>
        </p:spPr>
        <p:txBody>
          <a:bodyPr wrap="non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itchFamily="18" charset="0"/>
                <a:ea typeface="+mn-ea"/>
                <a:cs typeface="Arial" pitchFamily="34" charset="0"/>
                <a:sym typeface="Wingdings" pitchFamily="2" charset="2"/>
              </a:rPr>
              <a:t>Step 4</a:t>
            </a: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endParaRPr>
          </a:p>
        </p:txBody>
      </p:sp>
      <p:sp>
        <p:nvSpPr>
          <p:cNvPr id="4" name="Rectangle 3"/>
          <p:cNvSpPr/>
          <p:nvPr/>
        </p:nvSpPr>
        <p:spPr>
          <a:xfrm>
            <a:off x="323528" y="2924944"/>
            <a:ext cx="6096000" cy="3046988"/>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Gently insert the inner ring into the vagina </a:t>
            </a:r>
          </a:p>
          <a:p>
            <a:pPr marL="457200" marR="0" lvl="0"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Place the index finger inside condom, and push the inner ring up as far as it will go </a:t>
            </a:r>
          </a:p>
          <a:p>
            <a:pPr marL="457200" marR="0" lvl="0"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Make sure the outer ring is outside the vagina and the condom is not twisted </a:t>
            </a:r>
          </a:p>
          <a:p>
            <a:pPr marL="457200" marR="0" lvl="0"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Be sure that the penis enters inside the condom and stays inside it during intercourse</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5978182"/>
            <a:ext cx="676992" cy="756335"/>
          </a:xfrm>
          <a:prstGeom prst="rect">
            <a:avLst/>
          </a:prstGeom>
        </p:spPr>
      </p:pic>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3543496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31" descr="PG 42 43 FemaleCondomInsertionStep5"/>
          <p:cNvPicPr>
            <a:picLocks noChangeAspect="1" noChangeArrowheads="1"/>
          </p:cNvPicPr>
          <p:nvPr/>
        </p:nvPicPr>
        <p:blipFill>
          <a:blip r:embed="rId2" cstate="screen"/>
          <a:srcRect/>
          <a:stretch>
            <a:fillRect/>
          </a:stretch>
        </p:blipFill>
        <p:spPr bwMode="auto">
          <a:xfrm>
            <a:off x="2732455" y="1665044"/>
            <a:ext cx="3736549" cy="3132108"/>
          </a:xfrm>
          <a:prstGeom prst="rect">
            <a:avLst/>
          </a:prstGeom>
          <a:noFill/>
          <a:ln w="9525">
            <a:noFill/>
            <a:miter lim="800000"/>
            <a:headEnd/>
            <a:tailEnd/>
          </a:ln>
        </p:spPr>
      </p:pic>
      <p:sp>
        <p:nvSpPr>
          <p:cNvPr id="3" name="Rectangle 2"/>
          <p:cNvSpPr/>
          <p:nvPr/>
        </p:nvSpPr>
        <p:spPr>
          <a:xfrm>
            <a:off x="685800" y="533400"/>
            <a:ext cx="111325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smtClean="0">
                <a:ln>
                  <a:noFill/>
                </a:ln>
                <a:solidFill>
                  <a:prstClr val="black"/>
                </a:solidFill>
                <a:effectLst/>
                <a:uLnTx/>
                <a:uFillTx/>
                <a:latin typeface="Calibri"/>
                <a:ea typeface="+mn-ea"/>
                <a:cs typeface="+mn-cs"/>
              </a:rPr>
              <a:t>Step 5</a:t>
            </a:r>
            <a:endParaRPr kumimoji="0" lang="en-GB" sz="2800" b="1" i="0" u="none" strike="noStrike" kern="1200" cap="none" spc="0" normalizeH="0" baseline="0" noProof="0" dirty="0">
              <a:ln>
                <a:noFill/>
              </a:ln>
              <a:solidFill>
                <a:prstClr val="black"/>
              </a:solidFill>
              <a:effectLst/>
              <a:uLnTx/>
              <a:uFillTx/>
              <a:latin typeface="Calibri"/>
              <a:ea typeface="+mn-ea"/>
              <a:cs typeface="+mn-cs"/>
            </a:endParaRPr>
          </a:p>
        </p:txBody>
      </p:sp>
      <p:sp>
        <p:nvSpPr>
          <p:cNvPr id="4" name="Rectangle 3"/>
          <p:cNvSpPr/>
          <p:nvPr/>
        </p:nvSpPr>
        <p:spPr>
          <a:xfrm>
            <a:off x="1388821" y="4797152"/>
            <a:ext cx="6639563" cy="138499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Reuse </a:t>
            </a:r>
            <a:r>
              <a:rPr kumimoji="0" lang="en-US" sz="2800" b="0" i="0" u="none" strike="noStrike" kern="1200" cap="none" spc="0" normalizeH="0" baseline="0" noProof="0" dirty="0">
                <a:ln>
                  <a:noFill/>
                </a:ln>
                <a:solidFill>
                  <a:prstClr val="black"/>
                </a:solidFill>
                <a:effectLst/>
                <a:uLnTx/>
                <a:uFillTx/>
                <a:latin typeface="Calibri"/>
                <a:ea typeface="+mn-ea"/>
                <a:cs typeface="+mn-cs"/>
              </a:rPr>
              <a:t>is not recommended </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To remove, twist outer ring and pull gently</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Throw </a:t>
            </a:r>
            <a:r>
              <a:rPr kumimoji="0" lang="en-US" sz="2800" b="0" i="0" u="none" strike="noStrike" kern="1200" cap="none" spc="0" normalizeH="0" baseline="0" noProof="0" dirty="0">
                <a:ln>
                  <a:noFill/>
                </a:ln>
                <a:solidFill>
                  <a:prstClr val="black"/>
                </a:solidFill>
                <a:effectLst/>
                <a:uLnTx/>
                <a:uFillTx/>
                <a:latin typeface="Calibri"/>
                <a:ea typeface="+mn-ea"/>
                <a:cs typeface="+mn-cs"/>
              </a:rPr>
              <a:t>away condom safely</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5978182"/>
            <a:ext cx="676992" cy="756335"/>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5978182"/>
            <a:ext cx="676992" cy="756335"/>
          </a:xfrm>
          <a:prstGeom prst="rect">
            <a:avLst/>
          </a:prstGeom>
        </p:spPr>
      </p:pic>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8722411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199" y="2132856"/>
            <a:ext cx="9144000" cy="1800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50" name="Rectangle 2"/>
          <p:cNvSpPr>
            <a:spLocks noGrp="1" noChangeArrowheads="1"/>
          </p:cNvSpPr>
          <p:nvPr>
            <p:ph type="ctrTitle"/>
          </p:nvPr>
        </p:nvSpPr>
        <p:spPr>
          <a:xfrm>
            <a:off x="540751" y="2173901"/>
            <a:ext cx="7776864" cy="1718110"/>
          </a:xfrm>
        </p:spPr>
        <p:txBody>
          <a:bodyPr>
            <a:normAutofit/>
          </a:bodyPr>
          <a:lstStyle/>
          <a:p>
            <a:pPr eaLnBrk="1" hangingPunct="1"/>
            <a:r>
              <a:rPr lang="en-US" b="1" i="1" dirty="0" smtClean="0">
                <a:solidFill>
                  <a:schemeClr val="tx1"/>
                </a:solidFill>
                <a:effectLst>
                  <a:outerShdw blurRad="38100" dist="38100" dir="2700000" algn="tl">
                    <a:srgbClr val="000000">
                      <a:alpha val="43137"/>
                    </a:srgbClr>
                  </a:outerShdw>
                </a:effectLst>
                <a:latin typeface="Tekton Pro Cond" pitchFamily="34" charset="0"/>
              </a:rPr>
              <a:t>PERMANENT METHODS </a:t>
            </a:r>
            <a:br>
              <a:rPr lang="en-US" b="1" i="1" dirty="0" smtClean="0">
                <a:solidFill>
                  <a:schemeClr val="tx1"/>
                </a:solidFill>
                <a:effectLst>
                  <a:outerShdw blurRad="38100" dist="38100" dir="2700000" algn="tl">
                    <a:srgbClr val="000000">
                      <a:alpha val="43137"/>
                    </a:srgbClr>
                  </a:outerShdw>
                </a:effectLst>
                <a:latin typeface="Tekton Pro Cond" pitchFamily="34" charset="0"/>
              </a:rPr>
            </a:br>
            <a:r>
              <a:rPr lang="en-US" b="1" i="1" dirty="0" smtClean="0">
                <a:solidFill>
                  <a:schemeClr val="tx1"/>
                </a:solidFill>
                <a:effectLst>
                  <a:outerShdw blurRad="38100" dist="38100" dir="2700000" algn="tl">
                    <a:srgbClr val="000000">
                      <a:alpha val="43137"/>
                    </a:srgbClr>
                  </a:outerShdw>
                </a:effectLst>
                <a:latin typeface="Tekton Pro Cond" pitchFamily="34" charset="0"/>
              </a:rPr>
              <a:t>OF CONTRACEPTION </a:t>
            </a:r>
            <a:endParaRPr lang="ru-RU" b="1" i="1" dirty="0" smtClean="0">
              <a:solidFill>
                <a:schemeClr val="tx1"/>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7319" y="3645024"/>
            <a:ext cx="5171759" cy="2706310"/>
          </a:xfrm>
          <a:prstGeom prst="rect">
            <a:avLst/>
          </a:prstGeom>
        </p:spPr>
      </p:pic>
    </p:spTree>
    <p:extLst>
      <p:ext uri="{BB962C8B-B14F-4D97-AF65-F5344CB8AC3E}">
        <p14:creationId xmlns:p14="http://schemas.microsoft.com/office/powerpoint/2010/main" val="151246188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normAutofit/>
          </a:bodyPr>
          <a:lstStyle/>
          <a:p>
            <a:pPr eaLnBrk="1" hangingPunct="1"/>
            <a:r>
              <a:rPr lang="en-US" b="1" i="1" dirty="0" smtClean="0">
                <a:effectLst>
                  <a:outerShdw blurRad="38100" dist="38100" dir="2700000" algn="tl">
                    <a:srgbClr val="000000">
                      <a:alpha val="43137"/>
                    </a:srgbClr>
                  </a:outerShdw>
                </a:effectLst>
                <a:latin typeface="Tekton Pro Cond" pitchFamily="34" charset="0"/>
              </a:rPr>
              <a:t>Introduction</a:t>
            </a:r>
            <a:endParaRPr lang="ru-RU" b="1" i="1" dirty="0" smtClean="0">
              <a:effectLst>
                <a:outerShdw blurRad="38100" dist="38100" dir="2700000" algn="tl">
                  <a:srgbClr val="000000">
                    <a:alpha val="43137"/>
                  </a:srgbClr>
                </a:outerShdw>
              </a:effectLst>
            </a:endParaRPr>
          </a:p>
        </p:txBody>
      </p:sp>
      <p:sp>
        <p:nvSpPr>
          <p:cNvPr id="3075" name="Rectangle 3"/>
          <p:cNvSpPr>
            <a:spLocks noGrp="1" noChangeArrowheads="1"/>
          </p:cNvSpPr>
          <p:nvPr>
            <p:ph sz="half" idx="2"/>
          </p:nvPr>
        </p:nvSpPr>
        <p:spPr>
          <a:xfrm>
            <a:off x="467544" y="1556792"/>
            <a:ext cx="8424936" cy="3744416"/>
          </a:xfrm>
        </p:spPr>
        <p:txBody>
          <a:bodyPr/>
          <a:lstStyle/>
          <a:p>
            <a:pPr marL="0" indent="0" eaLnBrk="1" hangingPunct="1">
              <a:buNone/>
            </a:pPr>
            <a:r>
              <a:rPr lang="en-US" sz="3200" dirty="0" smtClean="0"/>
              <a:t>Voluntary Surgical Contraception (VSC) includes female and male sterilization procedures that are intended to provide permanent contraception. </a:t>
            </a:r>
          </a:p>
          <a:p>
            <a:pPr marL="0" indent="0" eaLnBrk="1" hangingPunct="1">
              <a:buNone/>
            </a:pPr>
            <a:endParaRPr lang="en-US" sz="3200" dirty="0" smtClean="0"/>
          </a:p>
          <a:p>
            <a:pPr marL="0" indent="0" eaLnBrk="1" hangingPunct="1">
              <a:buNone/>
            </a:pPr>
            <a:r>
              <a:rPr lang="en-US" sz="3200" dirty="0" smtClean="0"/>
              <a:t>As such, special care must be taken to ensure that every client makes a voluntary, informed choice of the method.</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978182"/>
            <a:ext cx="676992" cy="756335"/>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862678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0" y="0"/>
            <a:ext cx="9144000" cy="1124744"/>
          </a:xfrm>
          <a:prstGeom prst="rect">
            <a:avLst/>
          </a:prstGeom>
          <a:solidFill>
            <a:srgbClr val="0070C0"/>
          </a:solidFill>
        </p:spPr>
        <p:txBody>
          <a:bodyPr wrap="square" rtlCol="0">
            <a:spAutoFit/>
          </a:bodyPr>
          <a:lstStyle/>
          <a:p>
            <a:endParaRPr lang="en-US" dirty="0"/>
          </a:p>
        </p:txBody>
      </p:sp>
      <p:sp>
        <p:nvSpPr>
          <p:cNvPr id="2" name="Title 1"/>
          <p:cNvSpPr>
            <a:spLocks noGrp="1"/>
          </p:cNvSpPr>
          <p:nvPr>
            <p:ph type="title"/>
          </p:nvPr>
        </p:nvSpPr>
        <p:spPr>
          <a:xfrm>
            <a:off x="457200" y="274638"/>
            <a:ext cx="8229600" cy="562074"/>
          </a:xfrm>
        </p:spPr>
        <p:txBody>
          <a:bodyPr>
            <a:normAutofit fontScale="90000"/>
          </a:bodyPr>
          <a:lstStyle/>
          <a:p>
            <a:r>
              <a:rPr lang="en-US" sz="4000" b="1" i="1" dirty="0" smtClean="0">
                <a:solidFill>
                  <a:schemeClr val="bg1"/>
                </a:solidFill>
                <a:effectLst>
                  <a:outerShdw blurRad="38100" dist="38100" dir="2700000" algn="tl">
                    <a:srgbClr val="000000">
                      <a:alpha val="43137"/>
                    </a:srgbClr>
                  </a:outerShdw>
                </a:effectLst>
                <a:latin typeface="Tekton Pro Cond" pitchFamily="34" charset="0"/>
              </a:rPr>
              <a:t>Policies around Family Planning</a:t>
            </a:r>
            <a:endParaRPr lang="en-US" sz="4000" b="1" i="1" dirty="0">
              <a:solidFill>
                <a:schemeClr val="bg1"/>
              </a:solidFill>
              <a:effectLst>
                <a:outerShdw blurRad="38100" dist="38100" dir="2700000" algn="tl">
                  <a:srgbClr val="000000">
                    <a:alpha val="43137"/>
                  </a:srgbClr>
                </a:outerShdw>
              </a:effectLst>
              <a:latin typeface="Tekton Pro Cond" pitchFamily="34" charset="0"/>
            </a:endParaRPr>
          </a:p>
        </p:txBody>
      </p:sp>
      <p:sp>
        <p:nvSpPr>
          <p:cNvPr id="3" name="Content Placeholder 2"/>
          <p:cNvSpPr>
            <a:spLocks noGrp="1"/>
          </p:cNvSpPr>
          <p:nvPr>
            <p:ph idx="1"/>
          </p:nvPr>
        </p:nvSpPr>
        <p:spPr/>
        <p:txBody>
          <a:bodyPr>
            <a:normAutofit fontScale="92500" lnSpcReduction="20000"/>
          </a:bodyPr>
          <a:lstStyle/>
          <a:p>
            <a:r>
              <a:rPr lang="en-GB" dirty="0" smtClean="0"/>
              <a:t>Counselling is an important pre-requisite for the initiation and continuation of a family planning method</a:t>
            </a:r>
          </a:p>
          <a:p>
            <a:r>
              <a:rPr lang="en-GB" dirty="0" smtClean="0"/>
              <a:t>Service providers must keep in mind that it is only condoms (male and female) that are known to provide protection against both STIs (including HIV), and pregnancy</a:t>
            </a:r>
          </a:p>
          <a:p>
            <a:r>
              <a:rPr lang="en-GB" dirty="0" smtClean="0"/>
              <a:t>Contraceptives should be provided to clients in accordance with the approved method-specific guidelines and job-aids,  by providers who have been trained in provision of that method</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5978182"/>
            <a:ext cx="676992" cy="756335"/>
          </a:xfrm>
          <a:prstGeom prst="rect">
            <a:avLst/>
          </a:prstGeom>
        </p:spPr>
      </p:pic>
    </p:spTree>
    <p:extLst>
      <p:ext uri="{BB962C8B-B14F-4D97-AF65-F5344CB8AC3E}">
        <p14:creationId xmlns:p14="http://schemas.microsoft.com/office/powerpoint/2010/main" val="316133863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9" name="Rectangle 3"/>
          <p:cNvSpPr>
            <a:spLocks noGrp="1" noChangeArrowheads="1"/>
          </p:cNvSpPr>
          <p:nvPr>
            <p:ph sz="half" idx="2"/>
          </p:nvPr>
        </p:nvSpPr>
        <p:spPr>
          <a:xfrm>
            <a:off x="395536" y="1844824"/>
            <a:ext cx="8136904" cy="3816424"/>
          </a:xfrm>
        </p:spPr>
        <p:txBody>
          <a:bodyPr/>
          <a:lstStyle/>
          <a:p>
            <a:pPr marL="0" indent="0" eaLnBrk="1" hangingPunct="1">
              <a:buNone/>
            </a:pPr>
            <a:r>
              <a:rPr lang="en-US" dirty="0" smtClean="0"/>
              <a:t>Particular attention must be given to counseling in the case of </a:t>
            </a:r>
          </a:p>
          <a:p>
            <a:pPr lvl="1" eaLnBrk="1" hangingPunct="1">
              <a:buClr>
                <a:srgbClr val="0070C0"/>
              </a:buClr>
              <a:buFont typeface="Arial" panose="020B0604020202020204" pitchFamily="34" charset="0"/>
              <a:buChar char="•"/>
            </a:pPr>
            <a:r>
              <a:rPr lang="en-US" dirty="0" smtClean="0"/>
              <a:t>young people, </a:t>
            </a:r>
          </a:p>
          <a:p>
            <a:pPr lvl="1" eaLnBrk="1" hangingPunct="1">
              <a:buClr>
                <a:srgbClr val="0070C0"/>
              </a:buClr>
              <a:buFont typeface="Arial" panose="020B0604020202020204" pitchFamily="34" charset="0"/>
              <a:buChar char="•"/>
            </a:pPr>
            <a:r>
              <a:rPr lang="en-US" dirty="0" smtClean="0"/>
              <a:t>nulliparous women, </a:t>
            </a:r>
          </a:p>
          <a:p>
            <a:pPr lvl="1" eaLnBrk="1" hangingPunct="1">
              <a:buClr>
                <a:srgbClr val="0070C0"/>
              </a:buClr>
              <a:buFont typeface="Arial" panose="020B0604020202020204" pitchFamily="34" charset="0"/>
              <a:buChar char="•"/>
            </a:pPr>
            <a:r>
              <a:rPr lang="en-US" dirty="0" smtClean="0"/>
              <a:t>men who are not yet fathers,</a:t>
            </a:r>
          </a:p>
          <a:p>
            <a:pPr lvl="1" eaLnBrk="1" hangingPunct="1">
              <a:buClr>
                <a:srgbClr val="0070C0"/>
              </a:buClr>
              <a:buFont typeface="Arial" panose="020B0604020202020204" pitchFamily="34" charset="0"/>
              <a:buChar char="•"/>
            </a:pPr>
            <a:r>
              <a:rPr lang="en-US" dirty="0" smtClean="0"/>
              <a:t>clients with mental health problems, including depressive conditions</a:t>
            </a:r>
          </a:p>
          <a:p>
            <a:pPr marL="346075" lvl="1" indent="0" eaLnBrk="1" hangingPunct="1">
              <a:buClr>
                <a:srgbClr val="0070C0"/>
              </a:buClr>
              <a:buNone/>
            </a:pPr>
            <a:r>
              <a:rPr lang="en-US" dirty="0" smtClean="0"/>
              <a:t> </a:t>
            </a:r>
          </a:p>
          <a:p>
            <a:pPr marL="0" indent="0">
              <a:buNone/>
            </a:pPr>
            <a:r>
              <a:rPr lang="en-US" dirty="0"/>
              <a:t>All clients must be carefully counseled about the intended permanence of the sterilization and the availability of alternative, long-term, highly effective methods.</a:t>
            </a:r>
            <a:endParaRPr lang="ru-RU" dirty="0"/>
          </a:p>
          <a:p>
            <a:endParaRPr lang="ru-RU" dirty="0"/>
          </a:p>
          <a:p>
            <a:pPr lvl="1" eaLnBrk="1" hangingPunct="1"/>
            <a:endParaRPr lang="en-US" dirty="0" smtClean="0"/>
          </a:p>
          <a:p>
            <a:pPr eaLnBrk="1" hangingPunct="1">
              <a:buFontTx/>
              <a:buNone/>
            </a:pPr>
            <a:endParaRPr lang="ru-RU" dirty="0" smtClean="0"/>
          </a:p>
        </p:txBody>
      </p:sp>
      <p:sp>
        <p:nvSpPr>
          <p:cNvPr id="3" name="Rectangle 2"/>
          <p:cNvSpPr>
            <a:spLocks noGrp="1" noChangeArrowheads="1"/>
          </p:cNvSpPr>
          <p:nvPr>
            <p:ph type="title"/>
          </p:nvPr>
        </p:nvSpPr>
        <p:spPr>
          <a:xfrm>
            <a:off x="457200" y="274638"/>
            <a:ext cx="8229600" cy="1143000"/>
          </a:xfrm>
        </p:spPr>
        <p:txBody>
          <a:bodyPr>
            <a:normAutofit/>
          </a:bodyPr>
          <a:lstStyle/>
          <a:p>
            <a:pPr eaLnBrk="1" hangingPunct="1"/>
            <a:r>
              <a:rPr lang="en-US" b="1" i="1" dirty="0" smtClean="0">
                <a:effectLst>
                  <a:outerShdw blurRad="38100" dist="38100" dir="2700000" algn="tl">
                    <a:srgbClr val="000000">
                      <a:alpha val="43137"/>
                    </a:srgbClr>
                  </a:outerShdw>
                </a:effectLst>
                <a:latin typeface="Tekton Pro Cond" pitchFamily="34" charset="0"/>
              </a:rPr>
              <a:t>Introduction</a:t>
            </a:r>
            <a:endParaRPr lang="ru-RU" b="1" i="1" dirty="0" smtClean="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978182"/>
            <a:ext cx="676992" cy="756335"/>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576676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a:bodyPr>
          <a:lstStyle/>
          <a:p>
            <a:pPr eaLnBrk="1" hangingPunct="1"/>
            <a:r>
              <a:rPr lang="en-GB" sz="3500" b="1" i="1" dirty="0" smtClean="0">
                <a:effectLst>
                  <a:outerShdw blurRad="38100" dist="38100" dir="2700000" algn="tl">
                    <a:srgbClr val="000000">
                      <a:alpha val="43137"/>
                    </a:srgbClr>
                  </a:outerShdw>
                </a:effectLst>
                <a:latin typeface="Tekton Pro Cond" pitchFamily="34" charset="0"/>
              </a:rPr>
              <a:t>Medical Eligibility Criteria</a:t>
            </a:r>
            <a:endParaRPr lang="ru-RU" sz="3500" b="1" i="1" dirty="0" smtClean="0">
              <a:effectLst>
                <a:outerShdw blurRad="38100" dist="38100" dir="2700000" algn="tl">
                  <a:srgbClr val="000000">
                    <a:alpha val="43137"/>
                  </a:srgbClr>
                </a:outerShdw>
              </a:effectLst>
            </a:endParaRPr>
          </a:p>
        </p:txBody>
      </p:sp>
      <p:sp>
        <p:nvSpPr>
          <p:cNvPr id="6147" name="Rectangle 3"/>
          <p:cNvSpPr>
            <a:spLocks noGrp="1" noChangeArrowheads="1"/>
          </p:cNvSpPr>
          <p:nvPr>
            <p:ph sz="half" idx="2"/>
          </p:nvPr>
        </p:nvSpPr>
        <p:spPr>
          <a:xfrm>
            <a:off x="755576" y="1916832"/>
            <a:ext cx="8064896" cy="3456384"/>
          </a:xfrm>
        </p:spPr>
        <p:txBody>
          <a:bodyPr/>
          <a:lstStyle/>
          <a:p>
            <a:pPr marL="0" indent="0" algn="just" eaLnBrk="1" hangingPunct="1">
              <a:buNone/>
            </a:pPr>
            <a:r>
              <a:rPr lang="en-US" sz="3200" dirty="0" smtClean="0"/>
              <a:t>There are no medical condition that would absolutely restrict a person’s eligibility for sterilization although some conditions and circumstances will require that certain precautions are taken, including those where the recommendation is  C-Caution, D-Delay, or S-Special. </a:t>
            </a:r>
            <a:endParaRPr lang="ru-RU" sz="3200" dirty="0" smtClean="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978182"/>
            <a:ext cx="676992" cy="756335"/>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9877845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noAutofit/>
          </a:bodyPr>
          <a:lstStyle/>
          <a:p>
            <a:pPr eaLnBrk="1" hangingPunct="1"/>
            <a:r>
              <a:rPr lang="en-US" sz="3600" b="1" i="1" dirty="0" smtClean="0">
                <a:effectLst>
                  <a:outerShdw blurRad="38100" dist="38100" dir="2700000" algn="tl">
                    <a:srgbClr val="000000">
                      <a:alpha val="43137"/>
                    </a:srgbClr>
                  </a:outerShdw>
                </a:effectLst>
                <a:latin typeface="Tekton Pro Cond" pitchFamily="34" charset="0"/>
              </a:rPr>
              <a:t>Definition of Conditions</a:t>
            </a:r>
            <a:endParaRPr lang="ru-RU" sz="3600" b="1" i="1" dirty="0" smtClean="0">
              <a:effectLst>
                <a:outerShdw blurRad="38100" dist="38100" dir="2700000" algn="tl">
                  <a:srgbClr val="000000">
                    <a:alpha val="43137"/>
                  </a:srgbClr>
                </a:outerShdw>
              </a:effectLst>
            </a:endParaRPr>
          </a:p>
        </p:txBody>
      </p:sp>
      <p:sp>
        <p:nvSpPr>
          <p:cNvPr id="7171" name="Rectangle 3"/>
          <p:cNvSpPr>
            <a:spLocks noGrp="1" noChangeArrowheads="1"/>
          </p:cNvSpPr>
          <p:nvPr>
            <p:ph sz="half" idx="2"/>
          </p:nvPr>
        </p:nvSpPr>
        <p:spPr>
          <a:xfrm>
            <a:off x="179512" y="1417638"/>
            <a:ext cx="8856984" cy="4603650"/>
          </a:xfrm>
        </p:spPr>
        <p:txBody>
          <a:bodyPr>
            <a:noAutofit/>
          </a:bodyPr>
          <a:lstStyle/>
          <a:p>
            <a:pPr eaLnBrk="1" hangingPunct="1">
              <a:lnSpc>
                <a:spcPct val="80000"/>
              </a:lnSpc>
              <a:buNone/>
            </a:pPr>
            <a:r>
              <a:rPr lang="en-US" sz="4400" b="1" dirty="0" smtClean="0"/>
              <a:t>A </a:t>
            </a:r>
            <a:r>
              <a:rPr lang="en-US" sz="2800" b="1" dirty="0" smtClean="0"/>
              <a:t>Accept</a:t>
            </a:r>
            <a:r>
              <a:rPr lang="en-US" sz="2800" dirty="0" smtClean="0"/>
              <a:t>: no medical reason to deny sterilization to a person with this condition.</a:t>
            </a:r>
          </a:p>
          <a:p>
            <a:pPr eaLnBrk="1" hangingPunct="1">
              <a:lnSpc>
                <a:spcPct val="80000"/>
              </a:lnSpc>
              <a:buNone/>
            </a:pPr>
            <a:r>
              <a:rPr lang="en-US" sz="4000" b="1" dirty="0" smtClean="0"/>
              <a:t>C </a:t>
            </a:r>
            <a:r>
              <a:rPr lang="en-US" sz="2800" b="1" dirty="0" smtClean="0"/>
              <a:t>Caution</a:t>
            </a:r>
            <a:r>
              <a:rPr lang="en-US" sz="2800" dirty="0" smtClean="0"/>
              <a:t>: procedure is normally conducted in a routine setting, but with extra preparation and precautions. </a:t>
            </a:r>
          </a:p>
          <a:p>
            <a:pPr eaLnBrk="1" hangingPunct="1">
              <a:lnSpc>
                <a:spcPct val="80000"/>
              </a:lnSpc>
              <a:buNone/>
            </a:pPr>
            <a:r>
              <a:rPr lang="en-US" sz="4000" b="1" dirty="0" smtClean="0"/>
              <a:t>D</a:t>
            </a:r>
            <a:r>
              <a:rPr lang="en-US" sz="2800" dirty="0" smtClean="0"/>
              <a:t> </a:t>
            </a:r>
            <a:r>
              <a:rPr lang="en-US" sz="2800" b="1" dirty="0" smtClean="0"/>
              <a:t>Delay</a:t>
            </a:r>
            <a:r>
              <a:rPr lang="en-US" sz="2800" dirty="0" smtClean="0"/>
              <a:t>: procedure is delayed until the condition is evaluated and/or corrected. </a:t>
            </a:r>
          </a:p>
          <a:p>
            <a:pPr eaLnBrk="1" hangingPunct="1">
              <a:lnSpc>
                <a:spcPct val="80000"/>
              </a:lnSpc>
              <a:buNone/>
            </a:pPr>
            <a:r>
              <a:rPr lang="en-US" sz="4000" b="1" dirty="0" smtClean="0"/>
              <a:t>S</a:t>
            </a:r>
            <a:r>
              <a:rPr lang="en-US" sz="2800" dirty="0" smtClean="0"/>
              <a:t> </a:t>
            </a:r>
            <a:r>
              <a:rPr lang="en-US" sz="2800" b="1" dirty="0" smtClean="0"/>
              <a:t>Special</a:t>
            </a:r>
            <a:r>
              <a:rPr lang="en-US" sz="2800" dirty="0" smtClean="0"/>
              <a:t>: The procedure should be undertaken in a setting with an experienced surgeon and staff, equipment needed to provide general anesthesia, and other back up medical support.</a:t>
            </a:r>
            <a:endParaRPr lang="ru-RU" sz="2800" dirty="0" smtClean="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978182"/>
            <a:ext cx="676992" cy="756335"/>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6355533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2204864"/>
            <a:ext cx="9144000" cy="165618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194" name="Rectangle 4"/>
          <p:cNvSpPr>
            <a:spLocks noGrp="1" noChangeArrowheads="1"/>
          </p:cNvSpPr>
          <p:nvPr>
            <p:ph type="ctrTitle"/>
          </p:nvPr>
        </p:nvSpPr>
        <p:spPr>
          <a:xfrm>
            <a:off x="395536" y="2261939"/>
            <a:ext cx="8496944" cy="1470025"/>
          </a:xfrm>
        </p:spPr>
        <p:txBody>
          <a:bodyPr>
            <a:noAutofit/>
          </a:bodyPr>
          <a:lstStyle/>
          <a:p>
            <a:pPr eaLnBrk="1" hangingPunct="1"/>
            <a:r>
              <a:rPr lang="en-US" b="1" i="1" dirty="0" smtClean="0">
                <a:solidFill>
                  <a:schemeClr val="bg1"/>
                </a:solidFill>
                <a:effectLst>
                  <a:outerShdw blurRad="38100" dist="38100" dir="2700000" algn="tl">
                    <a:srgbClr val="000000">
                      <a:alpha val="43137"/>
                    </a:srgbClr>
                  </a:outerShdw>
                </a:effectLst>
                <a:latin typeface="Tekton Pro Cond" pitchFamily="34" charset="0"/>
              </a:rPr>
              <a:t>Female Voluntary Surgical Contraception</a:t>
            </a:r>
            <a:endParaRPr lang="ru-RU" b="1" i="1" dirty="0" smtClean="0">
              <a:solidFill>
                <a:schemeClr val="bg1"/>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9412" y="3645024"/>
            <a:ext cx="5171759" cy="270631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5856" y="260648"/>
            <a:ext cx="1541088" cy="1721702"/>
          </a:xfrm>
          <a:prstGeom prst="rect">
            <a:avLst/>
          </a:prstGeom>
        </p:spPr>
      </p:pic>
    </p:spTree>
    <p:extLst>
      <p:ext uri="{BB962C8B-B14F-4D97-AF65-F5344CB8AC3E}">
        <p14:creationId xmlns:p14="http://schemas.microsoft.com/office/powerpoint/2010/main" val="231403372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a:bodyPr>
          <a:lstStyle/>
          <a:p>
            <a:pPr eaLnBrk="1" hangingPunct="1"/>
            <a:r>
              <a:rPr lang="en-GB" b="1" i="1" dirty="0" smtClean="0">
                <a:effectLst>
                  <a:outerShdw blurRad="38100" dist="38100" dir="2700000" algn="tl">
                    <a:srgbClr val="000000">
                      <a:alpha val="43137"/>
                    </a:srgbClr>
                  </a:outerShdw>
                </a:effectLst>
                <a:latin typeface="Tekton Pro Cond" pitchFamily="34" charset="0"/>
              </a:rPr>
              <a:t>Definition</a:t>
            </a:r>
            <a:endParaRPr lang="ru-RU" b="1" i="1" dirty="0" smtClean="0">
              <a:effectLst>
                <a:outerShdw blurRad="38100" dist="38100" dir="2700000" algn="tl">
                  <a:srgbClr val="000000">
                    <a:alpha val="43137"/>
                  </a:srgbClr>
                </a:outerShdw>
              </a:effectLst>
            </a:endParaRPr>
          </a:p>
        </p:txBody>
      </p:sp>
      <p:sp>
        <p:nvSpPr>
          <p:cNvPr id="9219" name="Rectangle 3"/>
          <p:cNvSpPr>
            <a:spLocks noGrp="1" noChangeArrowheads="1"/>
          </p:cNvSpPr>
          <p:nvPr>
            <p:ph idx="1"/>
          </p:nvPr>
        </p:nvSpPr>
        <p:spPr>
          <a:xfrm>
            <a:off x="107504" y="1600200"/>
            <a:ext cx="8579296" cy="4525963"/>
          </a:xfrm>
        </p:spPr>
        <p:txBody>
          <a:bodyPr/>
          <a:lstStyle/>
          <a:p>
            <a:pPr algn="just" eaLnBrk="1" hangingPunct="1">
              <a:buClr>
                <a:srgbClr val="0070C0"/>
              </a:buClr>
              <a:buFont typeface="Arial" panose="020B0604020202020204" pitchFamily="34" charset="0"/>
              <a:buChar char="•"/>
            </a:pPr>
            <a:r>
              <a:rPr lang="en-US" sz="3000" dirty="0" smtClean="0"/>
              <a:t>A minor surgical operation, which involves the tying and cutting of the fallopian tubes in order to prevent the egg released by the ovary from being fertilized by sperm</a:t>
            </a:r>
          </a:p>
          <a:p>
            <a:pPr algn="just" eaLnBrk="1" hangingPunct="1">
              <a:buClr>
                <a:srgbClr val="0070C0"/>
              </a:buClr>
              <a:buFont typeface="Arial" panose="020B0604020202020204" pitchFamily="34" charset="0"/>
              <a:buChar char="•"/>
            </a:pPr>
            <a:r>
              <a:rPr lang="en-US" sz="3000" dirty="0" smtClean="0"/>
              <a:t>Generally a safe procedure, and when performed by trained provider</a:t>
            </a:r>
          </a:p>
          <a:p>
            <a:pPr algn="just" eaLnBrk="1" hangingPunct="1">
              <a:buClr>
                <a:srgbClr val="0070C0"/>
              </a:buClr>
              <a:buFont typeface="Arial" panose="020B0604020202020204" pitchFamily="34" charset="0"/>
              <a:buChar char="•"/>
            </a:pPr>
            <a:r>
              <a:rPr lang="en-US" sz="3000" dirty="0" smtClean="0"/>
              <a:t>Overall rates of complications are in the rage of 0.4-2.0%</a:t>
            </a:r>
            <a:endParaRPr lang="ru-RU" sz="3000" dirty="0" smtClean="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978182"/>
            <a:ext cx="676992" cy="756335"/>
          </a:xfrm>
          <a:prstGeom prst="rect">
            <a:avLst/>
          </a:prstGeom>
        </p:spPr>
      </p:pic>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4692241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3" name="Rectangle 3"/>
          <p:cNvSpPr>
            <a:spLocks noGrp="1" noChangeArrowheads="1"/>
          </p:cNvSpPr>
          <p:nvPr>
            <p:ph idx="1"/>
          </p:nvPr>
        </p:nvSpPr>
        <p:spPr/>
        <p:txBody>
          <a:bodyPr>
            <a:normAutofit/>
          </a:bodyPr>
          <a:lstStyle/>
          <a:p>
            <a:pPr eaLnBrk="1" hangingPunct="1">
              <a:buClr>
                <a:srgbClr val="0070C0"/>
              </a:buClr>
              <a:buFont typeface="Arial" panose="020B0604020202020204" pitchFamily="34" charset="0"/>
              <a:buChar char="•"/>
            </a:pPr>
            <a:r>
              <a:rPr lang="en-US" sz="2400" dirty="0" smtClean="0"/>
              <a:t>It is a highly effective method of contraception, failing in less than 1% of women in the first year after surgery. </a:t>
            </a:r>
          </a:p>
          <a:p>
            <a:pPr eaLnBrk="1" hangingPunct="1">
              <a:buClr>
                <a:srgbClr val="0070C0"/>
              </a:buClr>
              <a:buFont typeface="Arial" panose="020B0604020202020204" pitchFamily="34" charset="0"/>
              <a:buChar char="•"/>
            </a:pPr>
            <a:r>
              <a:rPr lang="en-US" sz="2400" dirty="0" smtClean="0"/>
              <a:t>Tubal ligation can be performed under conscious sedation and local anesthesia. </a:t>
            </a:r>
          </a:p>
          <a:p>
            <a:pPr>
              <a:buClr>
                <a:srgbClr val="0070C0"/>
              </a:buClr>
              <a:buFont typeface="Arial" panose="020B0604020202020204" pitchFamily="34" charset="0"/>
              <a:buChar char="•"/>
            </a:pPr>
            <a:r>
              <a:rPr lang="en-US" sz="2400" dirty="0" smtClean="0"/>
              <a:t>Tubal ligation is a permanent FP method (reversal cannot be assured). Hence, Thorough</a:t>
            </a:r>
            <a:r>
              <a:rPr lang="en-US" sz="2400" dirty="0"/>
              <a:t>, careful counseling is needed before decision making. </a:t>
            </a:r>
          </a:p>
          <a:p>
            <a:pPr>
              <a:buClr>
                <a:srgbClr val="0070C0"/>
              </a:buClr>
              <a:buFont typeface="Arial" panose="020B0604020202020204" pitchFamily="34" charset="0"/>
              <a:buChar char="•"/>
            </a:pPr>
            <a:r>
              <a:rPr lang="en-US" sz="2400" dirty="0"/>
              <a:t>A consent form must be signed by the client in all cases before the procedure is undertaken. </a:t>
            </a:r>
          </a:p>
          <a:p>
            <a:pPr>
              <a:buClr>
                <a:srgbClr val="0070C0"/>
              </a:buClr>
              <a:buFont typeface="Arial" panose="020B0604020202020204" pitchFamily="34" charset="0"/>
              <a:buChar char="•"/>
            </a:pPr>
            <a:r>
              <a:rPr lang="en-US" sz="2400" dirty="0"/>
              <a:t>In the case of mentally challenged clients, a signature of the parent/guardian must be obtained.</a:t>
            </a:r>
          </a:p>
          <a:p>
            <a:pPr eaLnBrk="1" hangingPunct="1">
              <a:buClr>
                <a:srgbClr val="0070C0"/>
              </a:buClr>
              <a:buFont typeface="Arial" panose="020B0604020202020204" pitchFamily="34" charset="0"/>
              <a:buChar char="•"/>
            </a:pPr>
            <a:endParaRPr lang="en-US" sz="2400" dirty="0" smtClean="0"/>
          </a:p>
        </p:txBody>
      </p:sp>
      <p:sp>
        <p:nvSpPr>
          <p:cNvPr id="3" name="Rectangle 2"/>
          <p:cNvSpPr>
            <a:spLocks noGrp="1" noChangeArrowheads="1"/>
          </p:cNvSpPr>
          <p:nvPr>
            <p:ph type="title"/>
          </p:nvPr>
        </p:nvSpPr>
        <p:spPr>
          <a:xfrm>
            <a:off x="457200" y="274638"/>
            <a:ext cx="8229600" cy="1143000"/>
          </a:xfrm>
        </p:spPr>
        <p:txBody>
          <a:bodyPr>
            <a:normAutofit/>
          </a:bodyPr>
          <a:lstStyle/>
          <a:p>
            <a:pPr eaLnBrk="1" hangingPunct="1"/>
            <a:r>
              <a:rPr lang="en-GB" b="1" i="1" dirty="0" smtClean="0">
                <a:effectLst>
                  <a:outerShdw blurRad="38100" dist="38100" dir="2700000" algn="tl">
                    <a:srgbClr val="000000">
                      <a:alpha val="43137"/>
                    </a:srgbClr>
                  </a:outerShdw>
                </a:effectLst>
                <a:latin typeface="Tekton Pro Cond" pitchFamily="34" charset="0"/>
              </a:rPr>
              <a:t>Introduction</a:t>
            </a:r>
            <a:r>
              <a:rPr lang="en-GB" b="1" i="1" dirty="0" smtClean="0">
                <a:solidFill>
                  <a:schemeClr val="bg1"/>
                </a:solidFill>
                <a:effectLst>
                  <a:outerShdw blurRad="38100" dist="38100" dir="2700000" algn="tl">
                    <a:srgbClr val="000000">
                      <a:alpha val="43137"/>
                    </a:srgbClr>
                  </a:outerShdw>
                </a:effectLst>
                <a:latin typeface="Tekton Pro Cond" pitchFamily="34" charset="0"/>
              </a:rPr>
              <a:t> </a:t>
            </a:r>
            <a:endParaRPr lang="ru-RU" b="1" i="1" dirty="0" smtClean="0">
              <a:solidFill>
                <a:schemeClr val="bg1"/>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978182"/>
            <a:ext cx="676992" cy="756335"/>
          </a:xfrm>
          <a:prstGeom prst="rect">
            <a:avLst/>
          </a:prstGeom>
        </p:spPr>
      </p:pic>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802459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normAutofit/>
          </a:bodyPr>
          <a:lstStyle/>
          <a:p>
            <a:pPr eaLnBrk="1" hangingPunct="1"/>
            <a:r>
              <a:rPr lang="en-US" sz="4800" b="1" i="1" dirty="0" smtClean="0">
                <a:effectLst>
                  <a:outerShdw blurRad="38100" dist="38100" dir="2700000" algn="tl">
                    <a:srgbClr val="000000">
                      <a:alpha val="43137"/>
                    </a:srgbClr>
                  </a:outerShdw>
                </a:effectLst>
                <a:latin typeface="Tekton Pro Cond" pitchFamily="34" charset="0"/>
              </a:rPr>
              <a:t>Types</a:t>
            </a:r>
            <a:endParaRPr lang="ru-RU" sz="4800" b="1" i="1" dirty="0" smtClean="0">
              <a:effectLst>
                <a:outerShdw blurRad="38100" dist="38100" dir="2700000" algn="tl">
                  <a:srgbClr val="000000">
                    <a:alpha val="43137"/>
                  </a:srgbClr>
                </a:outerShdw>
              </a:effectLst>
            </a:endParaRPr>
          </a:p>
        </p:txBody>
      </p:sp>
      <p:sp>
        <p:nvSpPr>
          <p:cNvPr id="12291" name="Rectangle 3"/>
          <p:cNvSpPr>
            <a:spLocks noGrp="1" noChangeArrowheads="1"/>
          </p:cNvSpPr>
          <p:nvPr>
            <p:ph idx="1"/>
          </p:nvPr>
        </p:nvSpPr>
        <p:spPr>
          <a:xfrm>
            <a:off x="457200" y="1600201"/>
            <a:ext cx="8229600" cy="3412976"/>
          </a:xfrm>
        </p:spPr>
        <p:txBody>
          <a:bodyPr/>
          <a:lstStyle/>
          <a:p>
            <a:pPr marL="0" indent="0" eaLnBrk="1" hangingPunct="1">
              <a:buNone/>
            </a:pPr>
            <a:r>
              <a:rPr lang="en-US" dirty="0" smtClean="0"/>
              <a:t>Minilaparotomy (postpartum or interval)</a:t>
            </a:r>
          </a:p>
          <a:p>
            <a:pPr eaLnBrk="1" hangingPunct="1">
              <a:buFontTx/>
              <a:buNone/>
            </a:pPr>
            <a:endParaRPr lang="en-US" dirty="0" smtClean="0"/>
          </a:p>
          <a:p>
            <a:pPr marL="0" indent="0" eaLnBrk="1" hangingPunct="1">
              <a:buNone/>
            </a:pPr>
            <a:r>
              <a:rPr lang="en-US" dirty="0" smtClean="0"/>
              <a:t>Laparoscopic tubal ligation-interval</a:t>
            </a:r>
          </a:p>
          <a:p>
            <a:pPr eaLnBrk="1" hangingPunct="1">
              <a:buFontTx/>
              <a:buNone/>
            </a:pPr>
            <a:endParaRPr lang="en-US" dirty="0" smtClean="0"/>
          </a:p>
          <a:p>
            <a:pPr marL="0" indent="0" eaLnBrk="1" hangingPunct="1">
              <a:buNone/>
            </a:pPr>
            <a:r>
              <a:rPr lang="en-US" dirty="0" smtClean="0"/>
              <a:t>At caesarean section or other abdominal surgery</a:t>
            </a:r>
            <a:endParaRPr lang="ru-RU" dirty="0" smtClean="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978182"/>
            <a:ext cx="676992" cy="756335"/>
          </a:xfrm>
          <a:prstGeom prst="rect">
            <a:avLst/>
          </a:prstGeom>
        </p:spPr>
      </p:pic>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918816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noAutofit/>
          </a:bodyPr>
          <a:lstStyle/>
          <a:p>
            <a:pPr eaLnBrk="1" hangingPunct="1"/>
            <a:r>
              <a:rPr lang="en-US" b="1" i="1" dirty="0" smtClean="0">
                <a:effectLst>
                  <a:outerShdw blurRad="38100" dist="38100" dir="2700000" algn="tl">
                    <a:srgbClr val="000000">
                      <a:alpha val="43137"/>
                    </a:srgbClr>
                  </a:outerShdw>
                </a:effectLst>
                <a:latin typeface="Tekton Pro Cond" pitchFamily="34" charset="0"/>
              </a:rPr>
              <a:t>Contraceptive Benefits</a:t>
            </a:r>
            <a:endParaRPr lang="ru-RU" b="1" i="1" dirty="0" smtClean="0">
              <a:effectLst>
                <a:outerShdw blurRad="38100" dist="38100" dir="2700000" algn="tl">
                  <a:srgbClr val="000000">
                    <a:alpha val="43137"/>
                  </a:srgbClr>
                </a:outerShdw>
              </a:effectLst>
            </a:endParaRPr>
          </a:p>
        </p:txBody>
      </p:sp>
      <p:sp>
        <p:nvSpPr>
          <p:cNvPr id="13315" name="Rectangle 3"/>
          <p:cNvSpPr>
            <a:spLocks noGrp="1" noChangeArrowheads="1"/>
          </p:cNvSpPr>
          <p:nvPr>
            <p:ph idx="1"/>
          </p:nvPr>
        </p:nvSpPr>
        <p:spPr>
          <a:xfrm>
            <a:off x="457200" y="1600201"/>
            <a:ext cx="8229600" cy="3629000"/>
          </a:xfrm>
        </p:spPr>
        <p:txBody>
          <a:bodyPr/>
          <a:lstStyle/>
          <a:p>
            <a:pPr eaLnBrk="1" hangingPunct="1">
              <a:buClr>
                <a:srgbClr val="0070C0"/>
              </a:buClr>
              <a:buFont typeface="Arial" panose="020B0604020202020204" pitchFamily="34" charset="0"/>
              <a:buChar char="•"/>
            </a:pPr>
            <a:r>
              <a:rPr lang="en-US" sz="2800" dirty="0" smtClean="0"/>
              <a:t>Highly effective </a:t>
            </a:r>
          </a:p>
          <a:p>
            <a:pPr eaLnBrk="1" hangingPunct="1">
              <a:buClr>
                <a:srgbClr val="0070C0"/>
              </a:buClr>
              <a:buFont typeface="Arial" panose="020B0604020202020204" pitchFamily="34" charset="0"/>
              <a:buChar char="•"/>
            </a:pPr>
            <a:r>
              <a:rPr lang="en-US" sz="2800" dirty="0" smtClean="0"/>
              <a:t>Immediately effective</a:t>
            </a:r>
          </a:p>
          <a:p>
            <a:pPr eaLnBrk="1" hangingPunct="1">
              <a:buClr>
                <a:srgbClr val="0070C0"/>
              </a:buClr>
              <a:buFont typeface="Arial" panose="020B0604020202020204" pitchFamily="34" charset="0"/>
              <a:buChar char="•"/>
            </a:pPr>
            <a:r>
              <a:rPr lang="en-US" sz="2800" dirty="0" smtClean="0"/>
              <a:t>No change in sexual function – does not interfere with intercourse</a:t>
            </a:r>
          </a:p>
          <a:p>
            <a:pPr eaLnBrk="1" hangingPunct="1">
              <a:buClr>
                <a:srgbClr val="0070C0"/>
              </a:buClr>
              <a:buFont typeface="Arial" panose="020B0604020202020204" pitchFamily="34" charset="0"/>
              <a:buChar char="•"/>
            </a:pPr>
            <a:r>
              <a:rPr lang="en-US" sz="2800" dirty="0" smtClean="0"/>
              <a:t>Good choice of FP for client if pregnancy would be a serious health risk</a:t>
            </a:r>
          </a:p>
          <a:p>
            <a:pPr eaLnBrk="1" hangingPunct="1">
              <a:buClr>
                <a:srgbClr val="0070C0"/>
              </a:buClr>
              <a:buFont typeface="Arial" panose="020B0604020202020204" pitchFamily="34" charset="0"/>
              <a:buChar char="•"/>
            </a:pPr>
            <a:r>
              <a:rPr lang="en-US" sz="2800" dirty="0" smtClean="0"/>
              <a:t>Does not affect breastfeeding</a:t>
            </a:r>
            <a:endParaRPr lang="ru-RU" sz="2800" dirty="0" smtClean="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978182"/>
            <a:ext cx="676992" cy="756335"/>
          </a:xfrm>
          <a:prstGeom prst="rect">
            <a:avLst/>
          </a:prstGeom>
        </p:spPr>
      </p:pic>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4158086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noAutofit/>
          </a:bodyPr>
          <a:lstStyle/>
          <a:p>
            <a:pPr eaLnBrk="1" hangingPunct="1"/>
            <a:r>
              <a:rPr lang="en-US" b="1" i="1" dirty="0" smtClean="0">
                <a:effectLst>
                  <a:outerShdw blurRad="38100" dist="38100" dir="2700000" algn="tl">
                    <a:srgbClr val="000000">
                      <a:alpha val="43137"/>
                    </a:srgbClr>
                  </a:outerShdw>
                </a:effectLst>
                <a:latin typeface="Tekton Pro Cond" pitchFamily="34" charset="0"/>
              </a:rPr>
              <a:t>Limitations</a:t>
            </a:r>
            <a:endParaRPr lang="ru-RU" b="1" i="1" dirty="0" smtClean="0">
              <a:effectLst>
                <a:outerShdw blurRad="38100" dist="38100" dir="2700000" algn="tl">
                  <a:srgbClr val="000000">
                    <a:alpha val="43137"/>
                  </a:srgbClr>
                </a:outerShdw>
              </a:effectLst>
            </a:endParaRPr>
          </a:p>
        </p:txBody>
      </p:sp>
      <p:sp>
        <p:nvSpPr>
          <p:cNvPr id="14339" name="Rectangle 3"/>
          <p:cNvSpPr>
            <a:spLocks noGrp="1" noChangeArrowheads="1"/>
          </p:cNvSpPr>
          <p:nvPr>
            <p:ph idx="1"/>
          </p:nvPr>
        </p:nvSpPr>
        <p:spPr>
          <a:xfrm>
            <a:off x="457200" y="1600201"/>
            <a:ext cx="8229600" cy="3773016"/>
          </a:xfrm>
        </p:spPr>
        <p:txBody>
          <a:bodyPr>
            <a:normAutofit/>
          </a:bodyPr>
          <a:lstStyle/>
          <a:p>
            <a:pPr eaLnBrk="1" hangingPunct="1">
              <a:lnSpc>
                <a:spcPct val="90000"/>
              </a:lnSpc>
              <a:buClr>
                <a:srgbClr val="0070C0"/>
              </a:buClr>
              <a:buFont typeface="Arial" panose="020B0604020202020204" pitchFamily="34" charset="0"/>
              <a:buChar char="•"/>
            </a:pPr>
            <a:r>
              <a:rPr lang="en-US" sz="2700" dirty="0" smtClean="0"/>
              <a:t>Generally irreversible – success of reversal surgery cannot be guaranteed</a:t>
            </a:r>
          </a:p>
          <a:p>
            <a:pPr eaLnBrk="1" hangingPunct="1">
              <a:lnSpc>
                <a:spcPct val="90000"/>
              </a:lnSpc>
              <a:buClr>
                <a:srgbClr val="0070C0"/>
              </a:buClr>
              <a:buFont typeface="Arial" panose="020B0604020202020204" pitchFamily="34" charset="0"/>
              <a:buChar char="•"/>
            </a:pPr>
            <a:r>
              <a:rPr lang="en-US" sz="2700" dirty="0" smtClean="0"/>
              <a:t>Risks associated with surgical procedures</a:t>
            </a:r>
          </a:p>
          <a:p>
            <a:pPr lvl="2">
              <a:lnSpc>
                <a:spcPct val="90000"/>
              </a:lnSpc>
              <a:buClr>
                <a:srgbClr val="0070C0"/>
              </a:buClr>
              <a:buFont typeface="Arial" panose="020B0604020202020204" pitchFamily="34" charset="0"/>
              <a:buChar char="•"/>
            </a:pPr>
            <a:r>
              <a:rPr lang="en-US" sz="1900" dirty="0" smtClean="0"/>
              <a:t>Pain </a:t>
            </a:r>
            <a:endParaRPr lang="en-US" sz="1900" dirty="0"/>
          </a:p>
          <a:p>
            <a:pPr lvl="2">
              <a:lnSpc>
                <a:spcPct val="90000"/>
              </a:lnSpc>
              <a:buClr>
                <a:srgbClr val="0070C0"/>
              </a:buClr>
              <a:buFont typeface="Arial" panose="020B0604020202020204" pitchFamily="34" charset="0"/>
              <a:buChar char="•"/>
            </a:pPr>
            <a:r>
              <a:rPr lang="en-US" sz="1900" dirty="0" smtClean="0"/>
              <a:t>Haematoma </a:t>
            </a:r>
            <a:endParaRPr lang="en-US" sz="1900" dirty="0"/>
          </a:p>
          <a:p>
            <a:pPr lvl="2">
              <a:lnSpc>
                <a:spcPct val="90000"/>
              </a:lnSpc>
              <a:buClr>
                <a:srgbClr val="0070C0"/>
              </a:buClr>
              <a:buFont typeface="Arial" panose="020B0604020202020204" pitchFamily="34" charset="0"/>
              <a:buChar char="•"/>
            </a:pPr>
            <a:r>
              <a:rPr lang="en-US" sz="1900" dirty="0" smtClean="0"/>
              <a:t>Wound infection</a:t>
            </a:r>
          </a:p>
          <a:p>
            <a:pPr>
              <a:lnSpc>
                <a:spcPct val="90000"/>
              </a:lnSpc>
              <a:buClr>
                <a:srgbClr val="0070C0"/>
              </a:buClr>
              <a:buFont typeface="Arial" panose="020B0604020202020204" pitchFamily="34" charset="0"/>
              <a:buChar char="•"/>
            </a:pPr>
            <a:r>
              <a:rPr lang="en-US" sz="2700" dirty="0"/>
              <a:t>Does not protect against STIs/HIV/AIDS</a:t>
            </a:r>
          </a:p>
          <a:p>
            <a:pPr>
              <a:lnSpc>
                <a:spcPct val="90000"/>
              </a:lnSpc>
              <a:buClr>
                <a:srgbClr val="0070C0"/>
              </a:buClr>
              <a:buFont typeface="Arial" panose="020B0604020202020204" pitchFamily="34" charset="0"/>
              <a:buChar char="•"/>
            </a:pPr>
            <a:r>
              <a:rPr lang="en-US" sz="2700" dirty="0"/>
              <a:t>Usually painful for a few days after the procedure</a:t>
            </a:r>
          </a:p>
          <a:p>
            <a:pPr>
              <a:lnSpc>
                <a:spcPct val="90000"/>
              </a:lnSpc>
              <a:buClr>
                <a:srgbClr val="0070C0"/>
              </a:buClr>
              <a:buFont typeface="Arial" panose="020B0604020202020204" pitchFamily="34" charset="0"/>
              <a:buChar char="•"/>
            </a:pPr>
            <a:r>
              <a:rPr lang="en-US" sz="2700" dirty="0"/>
              <a:t>Can only be </a:t>
            </a:r>
            <a:r>
              <a:rPr lang="en-US" sz="2700" dirty="0" smtClean="0"/>
              <a:t>offered by a trained provider</a:t>
            </a:r>
            <a:endParaRPr lang="ru-RU" sz="2700" dirty="0" smtClean="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978182"/>
            <a:ext cx="676992" cy="756335"/>
          </a:xfrm>
          <a:prstGeom prst="rect">
            <a:avLst/>
          </a:prstGeom>
        </p:spPr>
      </p:pic>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5142559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188640"/>
            <a:ext cx="8229600" cy="1143000"/>
          </a:xfrm>
        </p:spPr>
        <p:txBody>
          <a:bodyPr>
            <a:noAutofit/>
          </a:bodyPr>
          <a:lstStyle/>
          <a:p>
            <a:pPr eaLnBrk="1" hangingPunct="1"/>
            <a:r>
              <a:rPr lang="en-US" sz="4000" b="1" i="1" dirty="0" smtClean="0">
                <a:effectLst>
                  <a:outerShdw blurRad="38100" dist="38100" dir="2700000" algn="tl">
                    <a:srgbClr val="000000">
                      <a:alpha val="43137"/>
                    </a:srgbClr>
                  </a:outerShdw>
                </a:effectLst>
                <a:latin typeface="Tekton Pro Cond" pitchFamily="34" charset="0"/>
              </a:rPr>
              <a:t>Who Can Use Tubal Ligation (Category A)</a:t>
            </a:r>
            <a:endParaRPr lang="ru-RU" sz="4000" b="1" i="1" dirty="0" smtClean="0">
              <a:effectLst>
                <a:outerShdw blurRad="38100" dist="38100" dir="2700000" algn="tl">
                  <a:srgbClr val="000000">
                    <a:alpha val="43137"/>
                  </a:srgbClr>
                </a:outerShdw>
              </a:effectLst>
            </a:endParaRPr>
          </a:p>
        </p:txBody>
      </p:sp>
      <p:sp>
        <p:nvSpPr>
          <p:cNvPr id="15363" name="Rectangle 3"/>
          <p:cNvSpPr>
            <a:spLocks noGrp="1" noChangeArrowheads="1"/>
          </p:cNvSpPr>
          <p:nvPr>
            <p:ph idx="1"/>
          </p:nvPr>
        </p:nvSpPr>
        <p:spPr>
          <a:xfrm>
            <a:off x="457200" y="1600201"/>
            <a:ext cx="8229600" cy="3124944"/>
          </a:xfrm>
        </p:spPr>
        <p:txBody>
          <a:bodyPr>
            <a:normAutofit/>
          </a:bodyPr>
          <a:lstStyle/>
          <a:p>
            <a:pPr>
              <a:lnSpc>
                <a:spcPct val="90000"/>
              </a:lnSpc>
              <a:buClr>
                <a:srgbClr val="0070C0"/>
              </a:buClr>
              <a:buFont typeface="Arial" panose="020B0604020202020204" pitchFamily="34" charset="0"/>
              <a:buChar char="•"/>
            </a:pPr>
            <a:r>
              <a:rPr lang="en-US" sz="2700" dirty="0"/>
              <a:t>Women of reproductive age</a:t>
            </a:r>
          </a:p>
          <a:p>
            <a:pPr>
              <a:lnSpc>
                <a:spcPct val="90000"/>
              </a:lnSpc>
              <a:buClr>
                <a:srgbClr val="0070C0"/>
              </a:buClr>
              <a:buFont typeface="Arial" panose="020B0604020202020204" pitchFamily="34" charset="0"/>
              <a:buChar char="•"/>
            </a:pPr>
            <a:r>
              <a:rPr lang="en-US" sz="2700" dirty="0"/>
              <a:t>Women who are certain they have achieved the desired family size</a:t>
            </a:r>
          </a:p>
          <a:p>
            <a:pPr>
              <a:lnSpc>
                <a:spcPct val="90000"/>
              </a:lnSpc>
              <a:buClr>
                <a:srgbClr val="0070C0"/>
              </a:buClr>
              <a:buFont typeface="Arial" panose="020B0604020202020204" pitchFamily="34" charset="0"/>
              <a:buChar char="•"/>
            </a:pPr>
            <a:r>
              <a:rPr lang="en-US" sz="2700" dirty="0"/>
              <a:t>Clients in whom pregnancy would pose a serious health risk</a:t>
            </a:r>
          </a:p>
          <a:p>
            <a:pPr>
              <a:lnSpc>
                <a:spcPct val="90000"/>
              </a:lnSpc>
              <a:buClr>
                <a:srgbClr val="0070C0"/>
              </a:buClr>
              <a:buFont typeface="Arial" panose="020B0604020202020204" pitchFamily="34" charset="0"/>
              <a:buChar char="•"/>
            </a:pPr>
            <a:r>
              <a:rPr lang="en-US" sz="2700" dirty="0"/>
              <a:t>Women who understands and voluntarily follow informed consent procedure</a:t>
            </a:r>
            <a:endParaRPr lang="ru-RU" sz="27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978182"/>
            <a:ext cx="676992" cy="756335"/>
          </a:xfrm>
          <a:prstGeom prst="rect">
            <a:avLst/>
          </a:prstGeom>
        </p:spPr>
      </p:pic>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608299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0" y="0"/>
            <a:ext cx="9144000" cy="1124744"/>
          </a:xfrm>
          <a:prstGeom prst="rect">
            <a:avLst/>
          </a:prstGeom>
          <a:solidFill>
            <a:srgbClr val="0070C0"/>
          </a:solidFill>
        </p:spPr>
        <p:txBody>
          <a:bodyPr wrap="square" rtlCol="0">
            <a:spAutoFit/>
          </a:bodyPr>
          <a:lstStyle/>
          <a:p>
            <a:endParaRPr lang="en-US" dirty="0"/>
          </a:p>
        </p:txBody>
      </p:sp>
      <p:sp>
        <p:nvSpPr>
          <p:cNvPr id="2" name="Title 1"/>
          <p:cNvSpPr>
            <a:spLocks noGrp="1"/>
          </p:cNvSpPr>
          <p:nvPr>
            <p:ph type="title"/>
          </p:nvPr>
        </p:nvSpPr>
        <p:spPr>
          <a:xfrm>
            <a:off x="457200" y="274638"/>
            <a:ext cx="8229600" cy="634082"/>
          </a:xfrm>
        </p:spPr>
        <p:txBody>
          <a:bodyPr>
            <a:normAutofit fontScale="90000"/>
          </a:bodyPr>
          <a:lstStyle/>
          <a:p>
            <a:r>
              <a:rPr lang="en-US" b="1" i="1" dirty="0" smtClean="0">
                <a:solidFill>
                  <a:schemeClr val="bg1"/>
                </a:solidFill>
                <a:effectLst>
                  <a:outerShdw blurRad="38100" dist="38100" dir="2700000" algn="tl">
                    <a:srgbClr val="000000">
                      <a:alpha val="43137"/>
                    </a:srgbClr>
                  </a:outerShdw>
                </a:effectLst>
                <a:latin typeface="Tekton Pro Cond" pitchFamily="34" charset="0"/>
              </a:rPr>
              <a:t>Policies around Family Planning</a:t>
            </a:r>
            <a:endParaRPr lang="en-US" b="1" i="1" dirty="0">
              <a:solidFill>
                <a:schemeClr val="bg1"/>
              </a:solidFill>
              <a:effectLst>
                <a:outerShdw blurRad="38100" dist="38100" dir="2700000" algn="tl">
                  <a:srgbClr val="000000">
                    <a:alpha val="43137"/>
                  </a:srgbClr>
                </a:outerShdw>
              </a:effectLst>
              <a:latin typeface="Tekton Pro Cond" pitchFamily="34" charset="0"/>
            </a:endParaRPr>
          </a:p>
        </p:txBody>
      </p:sp>
      <p:sp>
        <p:nvSpPr>
          <p:cNvPr id="3" name="Content Placeholder 2"/>
          <p:cNvSpPr>
            <a:spLocks noGrp="1"/>
          </p:cNvSpPr>
          <p:nvPr>
            <p:ph idx="1"/>
          </p:nvPr>
        </p:nvSpPr>
        <p:spPr/>
        <p:txBody>
          <a:bodyPr>
            <a:noAutofit/>
          </a:bodyPr>
          <a:lstStyle/>
          <a:p>
            <a:pPr>
              <a:buClr>
                <a:srgbClr val="0070C0"/>
              </a:buClr>
            </a:pPr>
            <a:r>
              <a:rPr lang="en-GB" sz="2800" dirty="0" smtClean="0"/>
              <a:t>All clients who choose a family planning method must be informed of the appropriate follow up requirements and be encouraged to return to the service provider should they have any concerns.  </a:t>
            </a:r>
          </a:p>
          <a:p>
            <a:pPr>
              <a:buClr>
                <a:srgbClr val="0070C0"/>
              </a:buClr>
            </a:pPr>
            <a:r>
              <a:rPr lang="en-GB" sz="2800" dirty="0" smtClean="0"/>
              <a:t>Clients that require or choose a method that is not available at a facility must be advised where the method can be obtained. Providers should follow the established referral system.</a:t>
            </a:r>
            <a:endParaRPr lang="en-US" sz="2800" dirty="0" smtClean="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5978182"/>
            <a:ext cx="676992" cy="756335"/>
          </a:xfrm>
          <a:prstGeom prst="rect">
            <a:avLst/>
          </a:prstGeom>
        </p:spPr>
      </p:pic>
    </p:spTree>
    <p:extLst>
      <p:ext uri="{BB962C8B-B14F-4D97-AF65-F5344CB8AC3E}">
        <p14:creationId xmlns:p14="http://schemas.microsoft.com/office/powerpoint/2010/main" val="224693088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noAutofit/>
          </a:bodyPr>
          <a:lstStyle/>
          <a:p>
            <a:pPr eaLnBrk="1" hangingPunct="1"/>
            <a:r>
              <a:rPr lang="en-US" b="1" i="1" dirty="0" smtClean="0">
                <a:effectLst>
                  <a:outerShdw blurRad="38100" dist="38100" dir="2700000" algn="tl">
                    <a:srgbClr val="000000">
                      <a:alpha val="43137"/>
                    </a:srgbClr>
                  </a:outerShdw>
                </a:effectLst>
                <a:latin typeface="Tekton Pro Cond" pitchFamily="34" charset="0"/>
              </a:rPr>
              <a:t>Who Should Not Use</a:t>
            </a:r>
            <a:endParaRPr lang="ru-RU" b="1" i="1" dirty="0" smtClean="0">
              <a:effectLst>
                <a:outerShdw blurRad="38100" dist="38100" dir="2700000" algn="tl">
                  <a:srgbClr val="000000">
                    <a:alpha val="43137"/>
                  </a:srgbClr>
                </a:outerShdw>
              </a:effectLst>
            </a:endParaRPr>
          </a:p>
        </p:txBody>
      </p:sp>
      <p:sp>
        <p:nvSpPr>
          <p:cNvPr id="16387" name="Rectangle 3"/>
          <p:cNvSpPr>
            <a:spLocks noGrp="1" noChangeArrowheads="1"/>
          </p:cNvSpPr>
          <p:nvPr>
            <p:ph idx="1"/>
          </p:nvPr>
        </p:nvSpPr>
        <p:spPr>
          <a:xfrm>
            <a:off x="827584" y="1844825"/>
            <a:ext cx="7560840" cy="2232248"/>
          </a:xfrm>
        </p:spPr>
        <p:txBody>
          <a:bodyPr>
            <a:normAutofit/>
          </a:bodyPr>
          <a:lstStyle/>
          <a:p>
            <a:pPr>
              <a:lnSpc>
                <a:spcPct val="90000"/>
              </a:lnSpc>
              <a:buClr>
                <a:srgbClr val="0070C0"/>
              </a:buClr>
              <a:buFont typeface="Arial" panose="020B0604020202020204" pitchFamily="34" charset="0"/>
              <a:buChar char="•"/>
            </a:pPr>
            <a:r>
              <a:rPr lang="en-US" sz="2700" dirty="0"/>
              <a:t>Clients who are uncertain of their desire for future fertility</a:t>
            </a:r>
          </a:p>
          <a:p>
            <a:pPr>
              <a:lnSpc>
                <a:spcPct val="90000"/>
              </a:lnSpc>
              <a:buClr>
                <a:srgbClr val="0070C0"/>
              </a:buClr>
              <a:buFont typeface="Arial" panose="020B0604020202020204" pitchFamily="34" charset="0"/>
              <a:buChar char="•"/>
            </a:pPr>
            <a:r>
              <a:rPr lang="en-US" sz="2700" dirty="0"/>
              <a:t>Clients who cannot withstand surgery</a:t>
            </a:r>
          </a:p>
          <a:p>
            <a:pPr>
              <a:lnSpc>
                <a:spcPct val="90000"/>
              </a:lnSpc>
              <a:buClr>
                <a:srgbClr val="0070C0"/>
              </a:buClr>
              <a:buFont typeface="Arial" panose="020B0604020202020204" pitchFamily="34" charset="0"/>
              <a:buChar char="•"/>
            </a:pPr>
            <a:r>
              <a:rPr lang="en-US" sz="2700" dirty="0"/>
              <a:t>Clients who do not give voluntary informed consent</a:t>
            </a:r>
            <a:endParaRPr lang="ru-RU" sz="27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978182"/>
            <a:ext cx="676992" cy="756335"/>
          </a:xfrm>
          <a:prstGeom prst="rect">
            <a:avLst/>
          </a:prstGeom>
        </p:spPr>
      </p:pic>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8940352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p:txBody>
          <a:bodyPr>
            <a:normAutofit/>
          </a:bodyPr>
          <a:lstStyle/>
          <a:p>
            <a:pPr eaLnBrk="1" hangingPunct="1"/>
            <a:r>
              <a:rPr lang="en-GB" b="1" i="1" dirty="0" smtClean="0">
                <a:solidFill>
                  <a:schemeClr val="bg1"/>
                </a:solidFill>
                <a:effectLst>
                  <a:outerShdw blurRad="38100" dist="38100" dir="2700000" algn="tl">
                    <a:srgbClr val="000000">
                      <a:alpha val="43137"/>
                    </a:srgbClr>
                  </a:outerShdw>
                </a:effectLst>
                <a:latin typeface="Tekton Pro Cond" pitchFamily="34" charset="0"/>
              </a:rPr>
              <a:t>Caution</a:t>
            </a:r>
            <a:endParaRPr lang="ru-RU" b="1" i="1" dirty="0" smtClean="0">
              <a:solidFill>
                <a:schemeClr val="bg1"/>
              </a:solidFill>
              <a:effectLst>
                <a:outerShdw blurRad="38100" dist="38100" dir="2700000" algn="tl">
                  <a:srgbClr val="000000">
                    <a:alpha val="43137"/>
                  </a:srgbClr>
                </a:outerShdw>
              </a:effectLst>
            </a:endParaRPr>
          </a:p>
        </p:txBody>
      </p:sp>
      <p:sp>
        <p:nvSpPr>
          <p:cNvPr id="17411" name="Rectangle 3"/>
          <p:cNvSpPr>
            <a:spLocks noGrp="1" noChangeArrowheads="1"/>
          </p:cNvSpPr>
          <p:nvPr>
            <p:ph idx="1"/>
          </p:nvPr>
        </p:nvSpPr>
        <p:spPr>
          <a:xfrm>
            <a:off x="457200" y="1752699"/>
            <a:ext cx="8229600" cy="4373464"/>
          </a:xfrm>
        </p:spPr>
        <p:txBody>
          <a:bodyPr/>
          <a:lstStyle/>
          <a:p>
            <a:pPr marL="0" indent="0" eaLnBrk="1" hangingPunct="1">
              <a:lnSpc>
                <a:spcPct val="90000"/>
              </a:lnSpc>
              <a:buNone/>
            </a:pPr>
            <a:r>
              <a:rPr lang="en-US" sz="2000" b="1" dirty="0" smtClean="0"/>
              <a:t>Procedure can be conducted in a routine setting, but with extra preparation and precautions:</a:t>
            </a:r>
          </a:p>
          <a:p>
            <a:pPr marL="0" indent="0" eaLnBrk="1" hangingPunct="1">
              <a:lnSpc>
                <a:spcPct val="90000"/>
              </a:lnSpc>
              <a:buNone/>
            </a:pPr>
            <a:endParaRPr lang="en-US" sz="2000" b="1" dirty="0" smtClean="0"/>
          </a:p>
          <a:p>
            <a:pPr eaLnBrk="1" hangingPunct="1">
              <a:lnSpc>
                <a:spcPct val="90000"/>
              </a:lnSpc>
              <a:buClr>
                <a:srgbClr val="0070C0"/>
              </a:buClr>
              <a:buFont typeface="Arial" panose="020B0604020202020204" pitchFamily="34" charset="0"/>
              <a:buChar char="•"/>
            </a:pPr>
            <a:r>
              <a:rPr lang="en-US" sz="2000" dirty="0" smtClean="0"/>
              <a:t>Young age</a:t>
            </a:r>
          </a:p>
          <a:p>
            <a:pPr eaLnBrk="1" hangingPunct="1">
              <a:lnSpc>
                <a:spcPct val="90000"/>
              </a:lnSpc>
              <a:buClr>
                <a:srgbClr val="0070C0"/>
              </a:buClr>
              <a:buFont typeface="Arial" panose="020B0604020202020204" pitchFamily="34" charset="0"/>
              <a:buChar char="•"/>
            </a:pPr>
            <a:r>
              <a:rPr lang="en-US" sz="2000" dirty="0" smtClean="0"/>
              <a:t>Obesity</a:t>
            </a:r>
          </a:p>
          <a:p>
            <a:pPr eaLnBrk="1" hangingPunct="1">
              <a:lnSpc>
                <a:spcPct val="90000"/>
              </a:lnSpc>
              <a:buClr>
                <a:srgbClr val="0070C0"/>
              </a:buClr>
              <a:buFont typeface="Arial" panose="020B0604020202020204" pitchFamily="34" charset="0"/>
              <a:buChar char="•"/>
            </a:pPr>
            <a:r>
              <a:rPr lang="en-US" sz="2000" dirty="0" smtClean="0"/>
              <a:t>Hypertension adequately controlled</a:t>
            </a:r>
          </a:p>
          <a:p>
            <a:pPr eaLnBrk="1" hangingPunct="1">
              <a:lnSpc>
                <a:spcPct val="90000"/>
              </a:lnSpc>
              <a:buClr>
                <a:srgbClr val="0070C0"/>
              </a:buClr>
              <a:buFont typeface="Arial" panose="020B0604020202020204" pitchFamily="34" charset="0"/>
              <a:buChar char="•"/>
            </a:pPr>
            <a:r>
              <a:rPr lang="en-US" sz="2000" dirty="0" smtClean="0"/>
              <a:t>History of ischaemic heart disease</a:t>
            </a:r>
          </a:p>
          <a:p>
            <a:pPr eaLnBrk="1" hangingPunct="1">
              <a:lnSpc>
                <a:spcPct val="90000"/>
              </a:lnSpc>
              <a:buClr>
                <a:srgbClr val="0070C0"/>
              </a:buClr>
              <a:buFont typeface="Arial" panose="020B0604020202020204" pitchFamily="34" charset="0"/>
              <a:buChar char="•"/>
            </a:pPr>
            <a:r>
              <a:rPr lang="en-US" sz="2000" dirty="0" smtClean="0"/>
              <a:t>Uncomplicated valvular heart disease</a:t>
            </a:r>
          </a:p>
          <a:p>
            <a:pPr eaLnBrk="1" hangingPunct="1">
              <a:lnSpc>
                <a:spcPct val="90000"/>
              </a:lnSpc>
              <a:buClr>
                <a:srgbClr val="0070C0"/>
              </a:buClr>
              <a:buFont typeface="Arial" panose="020B0604020202020204" pitchFamily="34" charset="0"/>
              <a:buChar char="•"/>
            </a:pPr>
            <a:r>
              <a:rPr lang="en-US" sz="2000" dirty="0" smtClean="0"/>
              <a:t>Epilepsy or </a:t>
            </a:r>
          </a:p>
          <a:p>
            <a:pPr>
              <a:lnSpc>
                <a:spcPct val="90000"/>
              </a:lnSpc>
              <a:buClr>
                <a:srgbClr val="0070C0"/>
              </a:buClr>
              <a:buFont typeface="Arial" panose="020B0604020202020204" pitchFamily="34" charset="0"/>
              <a:buChar char="•"/>
            </a:pPr>
            <a:r>
              <a:rPr lang="en-US" sz="2000" dirty="0"/>
              <a:t>Depressive disorders</a:t>
            </a:r>
          </a:p>
          <a:p>
            <a:pPr>
              <a:lnSpc>
                <a:spcPct val="90000"/>
              </a:lnSpc>
              <a:buClr>
                <a:srgbClr val="0070C0"/>
              </a:buClr>
              <a:buFont typeface="Arial" panose="020B0604020202020204" pitchFamily="34" charset="0"/>
              <a:buChar char="•"/>
            </a:pPr>
            <a:r>
              <a:rPr lang="en-US" sz="2000" dirty="0"/>
              <a:t>Uterine fibroids</a:t>
            </a:r>
          </a:p>
          <a:p>
            <a:pPr>
              <a:lnSpc>
                <a:spcPct val="90000"/>
              </a:lnSpc>
              <a:buClr>
                <a:srgbClr val="0070C0"/>
              </a:buClr>
              <a:buFont typeface="Arial" panose="020B0604020202020204" pitchFamily="34" charset="0"/>
              <a:buChar char="•"/>
            </a:pPr>
            <a:r>
              <a:rPr lang="en-US" sz="2000" dirty="0"/>
              <a:t>Diabetes</a:t>
            </a:r>
          </a:p>
          <a:p>
            <a:pPr eaLnBrk="1" hangingPunct="1">
              <a:lnSpc>
                <a:spcPct val="90000"/>
              </a:lnSpc>
            </a:pPr>
            <a:endParaRPr lang="en-US" sz="2000" dirty="0" smtClean="0"/>
          </a:p>
        </p:txBody>
      </p:sp>
      <p:sp>
        <p:nvSpPr>
          <p:cNvPr id="17412" name="Rectangle 7"/>
          <p:cNvSpPr>
            <a:spLocks noGrp="1" noChangeArrowheads="1"/>
          </p:cNvSpPr>
          <p:nvPr>
            <p:ph sz="half" idx="4294967295"/>
          </p:nvPr>
        </p:nvSpPr>
        <p:spPr>
          <a:xfrm>
            <a:off x="5113040" y="2636912"/>
            <a:ext cx="2880320" cy="3096345"/>
          </a:xfrm>
          <a:prstGeom prst="rect">
            <a:avLst/>
          </a:prstGeom>
        </p:spPr>
        <p:txBody>
          <a:bodyPr/>
          <a:lstStyle/>
          <a:p>
            <a:pPr eaLnBrk="1" hangingPunct="1">
              <a:lnSpc>
                <a:spcPct val="90000"/>
              </a:lnSpc>
              <a:buClr>
                <a:srgbClr val="0070C0"/>
              </a:buClr>
              <a:buFont typeface="Arial" panose="020B0604020202020204" pitchFamily="34" charset="0"/>
              <a:buChar char="•"/>
            </a:pPr>
            <a:endParaRPr lang="en-US" sz="2000" dirty="0" smtClean="0"/>
          </a:p>
          <a:p>
            <a:pPr eaLnBrk="1" hangingPunct="1">
              <a:lnSpc>
                <a:spcPct val="90000"/>
              </a:lnSpc>
              <a:buClr>
                <a:srgbClr val="0070C0"/>
              </a:buClr>
              <a:buFont typeface="Arial" panose="020B0604020202020204" pitchFamily="34" charset="0"/>
              <a:buChar char="•"/>
            </a:pPr>
            <a:r>
              <a:rPr lang="en-US" sz="2000" dirty="0" smtClean="0"/>
              <a:t>Liver Cirrhosis and Liver tumors</a:t>
            </a:r>
          </a:p>
          <a:p>
            <a:pPr eaLnBrk="1" hangingPunct="1">
              <a:lnSpc>
                <a:spcPct val="90000"/>
              </a:lnSpc>
              <a:buClr>
                <a:srgbClr val="0070C0"/>
              </a:buClr>
              <a:buFont typeface="Arial" panose="020B0604020202020204" pitchFamily="34" charset="0"/>
              <a:buChar char="•"/>
            </a:pPr>
            <a:r>
              <a:rPr lang="en-US" sz="2000" dirty="0" smtClean="0"/>
              <a:t>Anemias</a:t>
            </a:r>
          </a:p>
          <a:p>
            <a:pPr eaLnBrk="1" hangingPunct="1">
              <a:lnSpc>
                <a:spcPct val="90000"/>
              </a:lnSpc>
              <a:buClr>
                <a:srgbClr val="0070C0"/>
              </a:buClr>
              <a:buFont typeface="Arial" panose="020B0604020202020204" pitchFamily="34" charset="0"/>
              <a:buChar char="•"/>
            </a:pPr>
            <a:r>
              <a:rPr lang="en-US" sz="2000" dirty="0" smtClean="0"/>
              <a:t>Previous abdominal or pelvic surgery</a:t>
            </a:r>
          </a:p>
          <a:p>
            <a:pPr eaLnBrk="1" hangingPunct="1">
              <a:lnSpc>
                <a:spcPct val="90000"/>
              </a:lnSpc>
              <a:buClr>
                <a:srgbClr val="0070C0"/>
              </a:buClr>
              <a:buFont typeface="Arial" panose="020B0604020202020204" pitchFamily="34" charset="0"/>
              <a:buChar char="•"/>
            </a:pPr>
            <a:r>
              <a:rPr lang="en-US" sz="2000" dirty="0" smtClean="0"/>
              <a:t>Kidney disease</a:t>
            </a:r>
          </a:p>
          <a:p>
            <a:pPr eaLnBrk="1" hangingPunct="1">
              <a:lnSpc>
                <a:spcPct val="90000"/>
              </a:lnSpc>
              <a:buClr>
                <a:srgbClr val="0070C0"/>
              </a:buClr>
              <a:buFont typeface="Arial" panose="020B0604020202020204" pitchFamily="34" charset="0"/>
              <a:buChar char="•"/>
            </a:pPr>
            <a:r>
              <a:rPr lang="en-US" sz="2000" dirty="0" smtClean="0"/>
              <a:t>Severe nutritional deficiency </a:t>
            </a:r>
            <a:endParaRPr lang="ru-RU" sz="2000" dirty="0" smtClean="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978182"/>
            <a:ext cx="676992" cy="756335"/>
          </a:xfrm>
          <a:prstGeom prst="rect">
            <a:avLst/>
          </a:prstGeom>
        </p:spPr>
      </p:pic>
      <p:sp>
        <p:nvSpPr>
          <p:cNvPr id="3" name="Rectangle 2"/>
          <p:cNvSpPr/>
          <p:nvPr/>
        </p:nvSpPr>
        <p:spPr>
          <a:xfrm>
            <a:off x="2195736" y="5820818"/>
            <a:ext cx="4572000" cy="541046"/>
          </a:xfrm>
          <a:prstGeom prst="rect">
            <a:avLst/>
          </a:prstGeom>
        </p:spPr>
        <p:txBody>
          <a:bodyPr>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0000"/>
                </a:solidFill>
                <a:effectLst/>
                <a:uLnTx/>
                <a:uFillTx/>
                <a:latin typeface="Calibri"/>
                <a:ea typeface="+mn-ea"/>
                <a:cs typeface="+mn-cs"/>
              </a:rPr>
              <a:t>!!</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 Delay </a:t>
            </a:r>
            <a:r>
              <a:rPr kumimoji="0" lang="en-US" sz="1800" b="1" i="0" u="none" strike="noStrike" kern="1200" cap="none" spc="0" normalizeH="0" baseline="0" noProof="0" dirty="0">
                <a:ln>
                  <a:noFill/>
                </a:ln>
                <a:solidFill>
                  <a:prstClr val="black"/>
                </a:solidFill>
                <a:effectLst/>
                <a:uLnTx/>
                <a:uFillTx/>
                <a:latin typeface="Calibri"/>
                <a:ea typeface="+mn-ea"/>
                <a:cs typeface="+mn-cs"/>
              </a:rPr>
              <a:t>procedure until condition is evaluated and/or corrected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1622762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835696" y="260648"/>
            <a:ext cx="5338936" cy="1143000"/>
          </a:xfrm>
        </p:spPr>
        <p:txBody>
          <a:bodyPr>
            <a:normAutofit/>
          </a:bodyPr>
          <a:lstStyle/>
          <a:p>
            <a:pPr eaLnBrk="1" hangingPunct="1"/>
            <a:r>
              <a:rPr lang="en-US" b="1" i="1" dirty="0" smtClean="0">
                <a:effectLst>
                  <a:outerShdw blurRad="38100" dist="38100" dir="2700000" algn="tl">
                    <a:srgbClr val="000000">
                      <a:alpha val="43137"/>
                    </a:srgbClr>
                  </a:outerShdw>
                </a:effectLst>
                <a:latin typeface="Tekton Pro Cond" pitchFamily="34" charset="0"/>
              </a:rPr>
              <a:t>Special</a:t>
            </a:r>
            <a:endParaRPr lang="ru-RU" b="1" i="1" dirty="0" smtClean="0">
              <a:effectLst>
                <a:outerShdw blurRad="38100" dist="38100" dir="2700000" algn="tl">
                  <a:srgbClr val="000000">
                    <a:alpha val="43137"/>
                  </a:srgbClr>
                </a:outerShdw>
              </a:effectLst>
            </a:endParaRPr>
          </a:p>
        </p:txBody>
      </p:sp>
      <p:sp>
        <p:nvSpPr>
          <p:cNvPr id="19459" name="Rectangle 3"/>
          <p:cNvSpPr>
            <a:spLocks noGrp="1" noChangeArrowheads="1"/>
          </p:cNvSpPr>
          <p:nvPr>
            <p:ph idx="1"/>
          </p:nvPr>
        </p:nvSpPr>
        <p:spPr>
          <a:xfrm>
            <a:off x="112676" y="1484785"/>
            <a:ext cx="8784976" cy="3744416"/>
          </a:xfrm>
        </p:spPr>
        <p:txBody>
          <a:bodyPr>
            <a:normAutofit/>
          </a:bodyPr>
          <a:lstStyle/>
          <a:p>
            <a:pPr eaLnBrk="1" hangingPunct="1">
              <a:lnSpc>
                <a:spcPct val="80000"/>
              </a:lnSpc>
              <a:buFontTx/>
              <a:buNone/>
            </a:pPr>
            <a:r>
              <a:rPr lang="en-US" sz="2400" b="1" dirty="0" smtClean="0"/>
              <a:t>Procedure requires experienced surgical team, equipment for GA, </a:t>
            </a:r>
          </a:p>
          <a:p>
            <a:pPr lvl="2">
              <a:lnSpc>
                <a:spcPct val="90000"/>
              </a:lnSpc>
              <a:buClr>
                <a:srgbClr val="0070C0"/>
              </a:buClr>
              <a:buFont typeface="Arial" panose="020B0604020202020204" pitchFamily="34" charset="0"/>
              <a:buChar char="•"/>
            </a:pPr>
            <a:r>
              <a:rPr lang="en-US" sz="2200" dirty="0"/>
              <a:t>Fixed uterus due to previous surgery</a:t>
            </a:r>
            <a:r>
              <a:rPr lang="en-US" sz="2200" dirty="0" smtClean="0"/>
              <a:t>, PID </a:t>
            </a:r>
            <a:r>
              <a:rPr lang="en-US" sz="2200" dirty="0"/>
              <a:t>or endometriosis</a:t>
            </a:r>
          </a:p>
          <a:p>
            <a:pPr lvl="2">
              <a:lnSpc>
                <a:spcPct val="90000"/>
              </a:lnSpc>
              <a:buClr>
                <a:srgbClr val="0070C0"/>
              </a:buClr>
              <a:buFont typeface="Arial" panose="020B0604020202020204" pitchFamily="34" charset="0"/>
              <a:buChar char="•"/>
            </a:pPr>
            <a:r>
              <a:rPr lang="en-US" sz="2200" dirty="0" smtClean="0"/>
              <a:t>Known </a:t>
            </a:r>
            <a:r>
              <a:rPr lang="en-US" sz="2200" dirty="0"/>
              <a:t>pelvic TB</a:t>
            </a:r>
          </a:p>
          <a:p>
            <a:pPr lvl="2">
              <a:lnSpc>
                <a:spcPct val="90000"/>
              </a:lnSpc>
              <a:buClr>
                <a:srgbClr val="0070C0"/>
              </a:buClr>
              <a:buFont typeface="Arial" panose="020B0604020202020204" pitchFamily="34" charset="0"/>
              <a:buChar char="•"/>
            </a:pPr>
            <a:r>
              <a:rPr lang="en-US" sz="2200" dirty="0"/>
              <a:t>Hypertension complicated by vascular disease</a:t>
            </a:r>
          </a:p>
          <a:p>
            <a:pPr lvl="2">
              <a:lnSpc>
                <a:spcPct val="90000"/>
              </a:lnSpc>
              <a:buClr>
                <a:srgbClr val="0070C0"/>
              </a:buClr>
              <a:buFont typeface="Arial" panose="020B0604020202020204" pitchFamily="34" charset="0"/>
              <a:buChar char="•"/>
            </a:pPr>
            <a:r>
              <a:rPr lang="en-US" sz="2200" dirty="0"/>
              <a:t>Valvular heart disease-complicated</a:t>
            </a:r>
          </a:p>
          <a:p>
            <a:pPr lvl="2">
              <a:lnSpc>
                <a:spcPct val="90000"/>
              </a:lnSpc>
              <a:buClr>
                <a:srgbClr val="0070C0"/>
              </a:buClr>
              <a:buFont typeface="Arial" panose="020B0604020202020204" pitchFamily="34" charset="0"/>
              <a:buChar char="•"/>
            </a:pPr>
            <a:r>
              <a:rPr lang="en-US" sz="2200" dirty="0"/>
              <a:t>Diabetes with vascular complications</a:t>
            </a:r>
          </a:p>
          <a:p>
            <a:pPr lvl="2">
              <a:lnSpc>
                <a:spcPct val="90000"/>
              </a:lnSpc>
              <a:buClr>
                <a:srgbClr val="0070C0"/>
              </a:buClr>
              <a:buFont typeface="Arial" panose="020B0604020202020204" pitchFamily="34" charset="0"/>
              <a:buChar char="•"/>
            </a:pPr>
            <a:r>
              <a:rPr lang="en-US" sz="2200" dirty="0"/>
              <a:t>Liver Cirrhosis-severe</a:t>
            </a:r>
          </a:p>
          <a:p>
            <a:pPr lvl="2">
              <a:lnSpc>
                <a:spcPct val="90000"/>
              </a:lnSpc>
              <a:buClr>
                <a:srgbClr val="0070C0"/>
              </a:buClr>
              <a:buFont typeface="Arial" panose="020B0604020202020204" pitchFamily="34" charset="0"/>
              <a:buChar char="•"/>
            </a:pPr>
            <a:r>
              <a:rPr lang="en-US" sz="2200" dirty="0"/>
              <a:t>Coagulation disorders</a:t>
            </a:r>
          </a:p>
          <a:p>
            <a:pPr lvl="2">
              <a:lnSpc>
                <a:spcPct val="90000"/>
              </a:lnSpc>
              <a:buClr>
                <a:srgbClr val="0070C0"/>
              </a:buClr>
              <a:buFont typeface="Arial" panose="020B0604020202020204" pitchFamily="34" charset="0"/>
              <a:buChar char="•"/>
            </a:pPr>
            <a:r>
              <a:rPr lang="en-US" sz="2200" dirty="0"/>
              <a:t>Chronic respiratory disease</a:t>
            </a:r>
          </a:p>
          <a:p>
            <a:pPr lvl="2">
              <a:lnSpc>
                <a:spcPct val="90000"/>
              </a:lnSpc>
              <a:buClr>
                <a:srgbClr val="0070C0"/>
              </a:buClr>
              <a:buFont typeface="Arial" panose="020B0604020202020204" pitchFamily="34" charset="0"/>
              <a:buChar char="•"/>
            </a:pPr>
            <a:r>
              <a:rPr lang="en-US" sz="2200" dirty="0"/>
              <a:t>AIDS</a:t>
            </a:r>
            <a:endParaRPr lang="ru-RU" sz="22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978182"/>
            <a:ext cx="676992" cy="756335"/>
          </a:xfrm>
          <a:prstGeom prst="rect">
            <a:avLst/>
          </a:prstGeom>
        </p:spPr>
      </p:pic>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2895792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2581" y="2107649"/>
            <a:ext cx="9144000" cy="158417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482" name="Rectangle 4"/>
          <p:cNvSpPr>
            <a:spLocks noGrp="1" noChangeArrowheads="1"/>
          </p:cNvSpPr>
          <p:nvPr>
            <p:ph type="ctrTitle"/>
          </p:nvPr>
        </p:nvSpPr>
        <p:spPr>
          <a:xfrm>
            <a:off x="614141" y="2179657"/>
            <a:ext cx="7772400" cy="1470025"/>
          </a:xfrm>
        </p:spPr>
        <p:txBody>
          <a:bodyPr>
            <a:normAutofit/>
          </a:bodyPr>
          <a:lstStyle/>
          <a:p>
            <a:pPr eaLnBrk="1" hangingPunct="1"/>
            <a:r>
              <a:rPr lang="en-US" sz="6000" b="1" i="1" dirty="0" smtClean="0">
                <a:solidFill>
                  <a:schemeClr val="tx1"/>
                </a:solidFill>
                <a:effectLst>
                  <a:outerShdw blurRad="38100" dist="38100" dir="2700000" algn="tl">
                    <a:srgbClr val="000000">
                      <a:alpha val="43137"/>
                    </a:srgbClr>
                  </a:outerShdw>
                </a:effectLst>
                <a:latin typeface="Tekton Pro Cond" pitchFamily="34" charset="0"/>
              </a:rPr>
              <a:t>VASECTOMY</a:t>
            </a:r>
            <a:endParaRPr lang="ru-RU" sz="6000" b="1" i="1" dirty="0" smtClean="0">
              <a:solidFill>
                <a:schemeClr val="tx1"/>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9412" y="3645024"/>
            <a:ext cx="5171759" cy="270631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1880" y="188640"/>
            <a:ext cx="1469429" cy="1641645"/>
          </a:xfrm>
          <a:prstGeom prst="rect">
            <a:avLst/>
          </a:prstGeom>
        </p:spPr>
      </p:pic>
    </p:spTree>
    <p:extLst>
      <p:ext uri="{BB962C8B-B14F-4D97-AF65-F5344CB8AC3E}">
        <p14:creationId xmlns:p14="http://schemas.microsoft.com/office/powerpoint/2010/main" val="173160306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normAutofit/>
          </a:bodyPr>
          <a:lstStyle/>
          <a:p>
            <a:pPr eaLnBrk="1" hangingPunct="1"/>
            <a:r>
              <a:rPr lang="en-GB" sz="3500" b="1" i="1" dirty="0" smtClean="0">
                <a:effectLst>
                  <a:outerShdw blurRad="38100" dist="38100" dir="2700000" algn="tl">
                    <a:srgbClr val="000000">
                      <a:alpha val="43137"/>
                    </a:srgbClr>
                  </a:outerShdw>
                </a:effectLst>
                <a:latin typeface="Tekton Pro Cond" pitchFamily="34" charset="0"/>
              </a:rPr>
              <a:t>Definition</a:t>
            </a:r>
            <a:endParaRPr lang="ru-RU" sz="3500" b="1" i="1" dirty="0" smtClean="0">
              <a:effectLst>
                <a:outerShdw blurRad="38100" dist="38100" dir="2700000" algn="tl">
                  <a:srgbClr val="000000">
                    <a:alpha val="43137"/>
                  </a:srgbClr>
                </a:outerShdw>
              </a:effectLst>
            </a:endParaRPr>
          </a:p>
        </p:txBody>
      </p:sp>
      <p:sp>
        <p:nvSpPr>
          <p:cNvPr id="2" name="Text Placeholder 1"/>
          <p:cNvSpPr>
            <a:spLocks noGrp="1"/>
          </p:cNvSpPr>
          <p:nvPr>
            <p:ph type="body" idx="1"/>
          </p:nvPr>
        </p:nvSpPr>
        <p:spPr>
          <a:xfrm>
            <a:off x="539552" y="1266256"/>
            <a:ext cx="8352928" cy="1728192"/>
          </a:xfrm>
        </p:spPr>
        <p:txBody>
          <a:bodyPr anchor="t"/>
          <a:lstStyle/>
          <a:p>
            <a:pPr marL="285750" indent="-285750">
              <a:lnSpc>
                <a:spcPct val="90000"/>
              </a:lnSpc>
              <a:buClr>
                <a:srgbClr val="0070C0"/>
              </a:buClr>
              <a:buFont typeface="Arial" pitchFamily="34" charset="0"/>
              <a:buChar char="•"/>
            </a:pPr>
            <a:r>
              <a:rPr lang="en-US" b="0" dirty="0"/>
              <a:t>Surgical process of cutting the vas deferens in order to stop the sperm from mixing with semen, so that the semen is ejaculated without sperm. </a:t>
            </a:r>
          </a:p>
          <a:p>
            <a:pPr marL="285750" indent="-285750">
              <a:lnSpc>
                <a:spcPct val="90000"/>
              </a:lnSpc>
              <a:buClr>
                <a:srgbClr val="0070C0"/>
              </a:buClr>
              <a:buFont typeface="Arial" pitchFamily="34" charset="0"/>
              <a:buChar char="•"/>
            </a:pPr>
            <a:r>
              <a:rPr lang="en-US" b="0" dirty="0"/>
              <a:t>Performed under a local </a:t>
            </a:r>
            <a:r>
              <a:rPr lang="en-US" b="0" dirty="0" smtClean="0"/>
              <a:t>anesthesia </a:t>
            </a:r>
            <a:endParaRPr lang="en-US" b="0" dirty="0"/>
          </a:p>
          <a:p>
            <a:pPr marL="285750" indent="-285750">
              <a:lnSpc>
                <a:spcPct val="90000"/>
              </a:lnSpc>
              <a:buClr>
                <a:srgbClr val="0070C0"/>
              </a:buClr>
              <a:buFont typeface="Arial" pitchFamily="34" charset="0"/>
              <a:buChar char="•"/>
            </a:pPr>
            <a:r>
              <a:rPr lang="en-US" b="0" dirty="0"/>
              <a:t>Not synonymous with castration and does not affect sexual ability. </a:t>
            </a:r>
            <a:endParaRPr lang="en-US" b="0" dirty="0" smtClean="0"/>
          </a:p>
          <a:p>
            <a:pPr marL="285750" indent="-285750">
              <a:lnSpc>
                <a:spcPct val="90000"/>
              </a:lnSpc>
              <a:buClr>
                <a:srgbClr val="0070C0"/>
              </a:buClr>
              <a:buFont typeface="Arial" pitchFamily="34" charset="0"/>
              <a:buChar char="•"/>
            </a:pPr>
            <a:r>
              <a:rPr lang="en-US" b="0" dirty="0"/>
              <a:t>Has a failure rate of less than 1% in most studies. </a:t>
            </a:r>
          </a:p>
          <a:p>
            <a:pPr marL="285750" indent="-285750">
              <a:lnSpc>
                <a:spcPct val="90000"/>
              </a:lnSpc>
              <a:buFont typeface="Arial" pitchFamily="34" charset="0"/>
              <a:buChar char="•"/>
            </a:pPr>
            <a:endParaRPr lang="en-US" b="0" dirty="0"/>
          </a:p>
          <a:p>
            <a:pPr marL="285750" indent="-285750">
              <a:buFont typeface="Arial" pitchFamily="34" charset="0"/>
              <a:buChar char="•"/>
            </a:pPr>
            <a:endParaRPr lang="en-GB" b="0" dirty="0"/>
          </a:p>
        </p:txBody>
      </p:sp>
      <p:pic>
        <p:nvPicPr>
          <p:cNvPr id="6" name="Picture 13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5292123" y="3789040"/>
            <a:ext cx="3575174" cy="2702167"/>
          </a:xfrm>
          <a:noFill/>
        </p:spPr>
      </p:pic>
      <p:sp>
        <p:nvSpPr>
          <p:cNvPr id="7" name="Text Placeholder 1"/>
          <p:cNvSpPr>
            <a:spLocks noGrp="1"/>
          </p:cNvSpPr>
          <p:nvPr>
            <p:ph type="body" idx="1"/>
          </p:nvPr>
        </p:nvSpPr>
        <p:spPr>
          <a:xfrm>
            <a:off x="323528" y="4221088"/>
            <a:ext cx="4608512" cy="1728192"/>
          </a:xfrm>
        </p:spPr>
        <p:txBody>
          <a:bodyPr anchor="t"/>
          <a:lstStyle/>
          <a:p>
            <a:pPr algn="just">
              <a:lnSpc>
                <a:spcPct val="90000"/>
              </a:lnSpc>
            </a:pPr>
            <a:r>
              <a:rPr lang="en-US" sz="2000" dirty="0" smtClean="0"/>
              <a:t>Vasectomy </a:t>
            </a:r>
            <a:r>
              <a:rPr lang="en-US" sz="2000" dirty="0"/>
              <a:t>does not become effective immediately. It is important that clients use condoms or another FP method for 3 months after the operation to be completely safe.</a:t>
            </a:r>
            <a:endParaRPr lang="ru-RU" sz="2000" dirty="0"/>
          </a:p>
          <a:p>
            <a:pPr marL="285750" indent="-285750" algn="just">
              <a:buFont typeface="Arial" pitchFamily="34" charset="0"/>
              <a:buChar char="•"/>
            </a:pPr>
            <a:endParaRPr lang="en-GB" sz="2000"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5978182"/>
            <a:ext cx="676992" cy="756335"/>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9469359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p:txBody>
          <a:bodyPr/>
          <a:lstStyle/>
          <a:p>
            <a:pPr eaLnBrk="1" hangingPunct="1"/>
            <a:r>
              <a:rPr lang="en-US" sz="3600" b="1" dirty="0" smtClean="0"/>
              <a:t>How Vasectomy Works</a:t>
            </a:r>
          </a:p>
        </p:txBody>
      </p:sp>
      <p:sp>
        <p:nvSpPr>
          <p:cNvPr id="7172" name="Rectangle 3"/>
          <p:cNvSpPr>
            <a:spLocks noGrp="1" noChangeArrowheads="1"/>
          </p:cNvSpPr>
          <p:nvPr>
            <p:ph sz="half" idx="2"/>
          </p:nvPr>
        </p:nvSpPr>
        <p:spPr>
          <a:xfrm>
            <a:off x="457200" y="1628801"/>
            <a:ext cx="8229600" cy="3888432"/>
          </a:xfrm>
        </p:spPr>
        <p:txBody>
          <a:bodyPr/>
          <a:lstStyle/>
          <a:p>
            <a:pPr marL="285750" indent="-285750" algn="just">
              <a:lnSpc>
                <a:spcPct val="90000"/>
              </a:lnSpc>
              <a:buClr>
                <a:srgbClr val="0070C0"/>
              </a:buClr>
              <a:buFont typeface="Arial" pitchFamily="34" charset="0"/>
              <a:buChar char="•"/>
            </a:pPr>
            <a:r>
              <a:rPr lang="en-US" dirty="0"/>
              <a:t>After vasectomy is done, a man continues to produce sperms and hormones. </a:t>
            </a:r>
          </a:p>
          <a:p>
            <a:pPr marL="285750" indent="-285750" algn="just">
              <a:lnSpc>
                <a:spcPct val="90000"/>
              </a:lnSpc>
              <a:buClr>
                <a:srgbClr val="0070C0"/>
              </a:buClr>
              <a:buFont typeface="Arial" pitchFamily="34" charset="0"/>
              <a:buChar char="•"/>
            </a:pPr>
            <a:r>
              <a:rPr lang="en-US" dirty="0"/>
              <a:t>The hormones are released into the blood stream, since the two vas deferens are blocked, the sperms produced by the testis have no outlet; therefore they are broken down and re-absorbed by the body as proteins.</a:t>
            </a:r>
          </a:p>
          <a:p>
            <a:pPr marL="285750" indent="-285750" algn="just">
              <a:lnSpc>
                <a:spcPct val="90000"/>
              </a:lnSpc>
              <a:buClr>
                <a:srgbClr val="0070C0"/>
              </a:buClr>
              <a:buFont typeface="Arial" pitchFamily="34" charset="0"/>
              <a:buChar char="•"/>
            </a:pPr>
            <a:r>
              <a:rPr lang="en-US" dirty="0"/>
              <a:t>Since the hormones that are responsible for manhood continue to be produced, a man who has had vasectomy continues to experience sexual arousal, erection and successfully engage in sexual intercourse and ejaculates satisfactorily.</a:t>
            </a:r>
          </a:p>
          <a:p>
            <a:endParaRPr lang="en-GB" dirty="0"/>
          </a:p>
          <a:p>
            <a:pPr marL="628650" indent="-628650" eaLnBrk="1" hangingPunct="1"/>
            <a:endParaRPr lang="en-US" dirty="0" smtClean="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978182"/>
            <a:ext cx="676992" cy="756335"/>
          </a:xfrm>
          <a:prstGeom prst="rect">
            <a:avLst/>
          </a:prstGeom>
        </p:spPr>
      </p:pic>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5147651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No scalpel vasectomy technique"/>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rot="16200000">
            <a:off x="4331368" y="2250832"/>
            <a:ext cx="4095501" cy="2894154"/>
          </a:xfrm>
          <a:noFill/>
        </p:spPr>
      </p:pic>
      <p:sp>
        <p:nvSpPr>
          <p:cNvPr id="22530" name="Rectangle 2"/>
          <p:cNvSpPr>
            <a:spLocks noGrp="1" noChangeArrowheads="1"/>
          </p:cNvSpPr>
          <p:nvPr>
            <p:ph type="title"/>
          </p:nvPr>
        </p:nvSpPr>
        <p:spPr/>
        <p:txBody>
          <a:bodyPr>
            <a:normAutofit/>
          </a:bodyPr>
          <a:lstStyle/>
          <a:p>
            <a:pPr eaLnBrk="1" hangingPunct="1"/>
            <a:r>
              <a:rPr lang="en-US" sz="3500" b="1" i="1" dirty="0" smtClean="0">
                <a:effectLst>
                  <a:outerShdw blurRad="38100" dist="38100" dir="2700000" algn="tl">
                    <a:srgbClr val="000000">
                      <a:alpha val="43137"/>
                    </a:srgbClr>
                  </a:outerShdw>
                </a:effectLst>
                <a:latin typeface="Tekton Pro Cond" pitchFamily="34" charset="0"/>
              </a:rPr>
              <a:t>Techniques </a:t>
            </a:r>
            <a:endParaRPr lang="ru-RU" sz="3500" b="1" i="1" dirty="0" smtClean="0">
              <a:effectLst>
                <a:outerShdw blurRad="38100" dist="38100" dir="2700000" algn="tl">
                  <a:srgbClr val="000000">
                    <a:alpha val="43137"/>
                  </a:srgbClr>
                </a:outerShdw>
              </a:effectLst>
            </a:endParaRPr>
          </a:p>
        </p:txBody>
      </p:sp>
      <p:sp>
        <p:nvSpPr>
          <p:cNvPr id="22531" name="Rectangle 3"/>
          <p:cNvSpPr>
            <a:spLocks noGrp="1" noChangeArrowheads="1"/>
          </p:cNvSpPr>
          <p:nvPr>
            <p:ph sz="half" idx="2"/>
          </p:nvPr>
        </p:nvSpPr>
        <p:spPr>
          <a:xfrm>
            <a:off x="755576" y="1556792"/>
            <a:ext cx="3384376" cy="1224136"/>
          </a:xfrm>
        </p:spPr>
        <p:txBody>
          <a:bodyPr/>
          <a:lstStyle/>
          <a:p>
            <a:pPr marL="285750" indent="-285750" algn="just">
              <a:lnSpc>
                <a:spcPct val="90000"/>
              </a:lnSpc>
              <a:buClr>
                <a:srgbClr val="0070C0"/>
              </a:buClr>
              <a:buFont typeface="Arial" pitchFamily="34" charset="0"/>
              <a:buChar char="•"/>
            </a:pPr>
            <a:r>
              <a:rPr lang="en-US" dirty="0"/>
              <a:t>Scalpel vasectomy</a:t>
            </a:r>
          </a:p>
          <a:p>
            <a:pPr marL="285750" indent="-285750" algn="just">
              <a:lnSpc>
                <a:spcPct val="90000"/>
              </a:lnSpc>
              <a:buClr>
                <a:srgbClr val="0070C0"/>
              </a:buClr>
              <a:buFont typeface="Arial" pitchFamily="34" charset="0"/>
              <a:buChar char="•"/>
            </a:pPr>
            <a:r>
              <a:rPr lang="en-US" dirty="0"/>
              <a:t>Non-scalpel </a:t>
            </a:r>
            <a:r>
              <a:rPr lang="en-US" dirty="0" smtClean="0"/>
              <a:t>vasectomy</a:t>
            </a:r>
            <a:endParaRPr lang="ru-RU"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5978182"/>
            <a:ext cx="676992" cy="756335"/>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8861182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normAutofit/>
          </a:bodyPr>
          <a:lstStyle/>
          <a:p>
            <a:pPr eaLnBrk="1" hangingPunct="1"/>
            <a:r>
              <a:rPr lang="en-US" sz="3500" b="1" i="1" dirty="0" smtClean="0">
                <a:effectLst>
                  <a:outerShdw blurRad="38100" dist="38100" dir="2700000" algn="tl">
                    <a:srgbClr val="000000">
                      <a:alpha val="43137"/>
                    </a:srgbClr>
                  </a:outerShdw>
                </a:effectLst>
                <a:latin typeface="Tekton Pro Cond" pitchFamily="34" charset="0"/>
              </a:rPr>
              <a:t>Who Can Use Vasectomy</a:t>
            </a:r>
            <a:endParaRPr lang="ru-RU" sz="3500" i="1" dirty="0" smtClean="0">
              <a:effectLst>
                <a:outerShdw blurRad="38100" dist="38100" dir="2700000" algn="tl">
                  <a:srgbClr val="000000">
                    <a:alpha val="43137"/>
                  </a:srgbClr>
                </a:outerShdw>
              </a:effectLst>
            </a:endParaRPr>
          </a:p>
        </p:txBody>
      </p:sp>
      <p:sp>
        <p:nvSpPr>
          <p:cNvPr id="23555" name="Rectangle 3"/>
          <p:cNvSpPr>
            <a:spLocks noGrp="1" noChangeArrowheads="1"/>
          </p:cNvSpPr>
          <p:nvPr>
            <p:ph sz="half" idx="2"/>
          </p:nvPr>
        </p:nvSpPr>
        <p:spPr>
          <a:xfrm>
            <a:off x="1053952" y="1988840"/>
            <a:ext cx="7632848" cy="2016224"/>
          </a:xfrm>
        </p:spPr>
        <p:txBody>
          <a:bodyPr/>
          <a:lstStyle/>
          <a:p>
            <a:pPr marL="285750" indent="-285750" algn="just">
              <a:lnSpc>
                <a:spcPct val="90000"/>
              </a:lnSpc>
              <a:buClr>
                <a:srgbClr val="0070C0"/>
              </a:buClr>
              <a:buFont typeface="Arial" pitchFamily="34" charset="0"/>
              <a:buChar char="•"/>
            </a:pPr>
            <a:r>
              <a:rPr lang="en-US" sz="2800" dirty="0"/>
              <a:t>Men of reproductive age</a:t>
            </a:r>
          </a:p>
          <a:p>
            <a:pPr marL="285750" indent="-285750" algn="just">
              <a:lnSpc>
                <a:spcPct val="90000"/>
              </a:lnSpc>
              <a:buClr>
                <a:srgbClr val="0070C0"/>
              </a:buClr>
              <a:buFont typeface="Arial" pitchFamily="34" charset="0"/>
              <a:buChar char="•"/>
            </a:pPr>
            <a:r>
              <a:rPr lang="en-US" sz="2800" dirty="0"/>
              <a:t>Men who have achieved desired family size</a:t>
            </a:r>
          </a:p>
          <a:p>
            <a:pPr marL="285750" indent="-285750" algn="just">
              <a:lnSpc>
                <a:spcPct val="90000"/>
              </a:lnSpc>
              <a:buClr>
                <a:srgbClr val="0070C0"/>
              </a:buClr>
              <a:buFont typeface="Arial" pitchFamily="34" charset="0"/>
              <a:buChar char="•"/>
            </a:pPr>
            <a:r>
              <a:rPr lang="en-US" sz="2800" dirty="0"/>
              <a:t>Men who understand and voluntarily give informed consent for the procedure.</a:t>
            </a:r>
            <a:endParaRPr lang="ru-RU" sz="28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978182"/>
            <a:ext cx="676992" cy="756335"/>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2087387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Limitations of Vasectomy</a:t>
            </a:r>
            <a:endParaRPr lang="en-GB" b="1" dirty="0"/>
          </a:p>
        </p:txBody>
      </p:sp>
      <p:sp>
        <p:nvSpPr>
          <p:cNvPr id="4" name="Content Placeholder 3"/>
          <p:cNvSpPr>
            <a:spLocks noGrp="1"/>
          </p:cNvSpPr>
          <p:nvPr>
            <p:ph sz="half" idx="2"/>
          </p:nvPr>
        </p:nvSpPr>
        <p:spPr>
          <a:xfrm>
            <a:off x="539552" y="1844825"/>
            <a:ext cx="8075240" cy="2304256"/>
          </a:xfrm>
        </p:spPr>
        <p:txBody>
          <a:bodyPr/>
          <a:lstStyle/>
          <a:p>
            <a:pPr marL="285750" indent="-285750" algn="just">
              <a:lnSpc>
                <a:spcPct val="90000"/>
              </a:lnSpc>
              <a:buClr>
                <a:srgbClr val="0070C0"/>
              </a:buClr>
              <a:buFont typeface="Arial" pitchFamily="34" charset="0"/>
              <a:buChar char="•"/>
            </a:pPr>
            <a:r>
              <a:rPr lang="en-US" sz="2800" dirty="0"/>
              <a:t>Not immediately effective</a:t>
            </a:r>
          </a:p>
          <a:p>
            <a:pPr marL="285750" indent="-285750" algn="just">
              <a:lnSpc>
                <a:spcPct val="90000"/>
              </a:lnSpc>
              <a:buClr>
                <a:srgbClr val="0070C0"/>
              </a:buClr>
              <a:buFont typeface="Arial" pitchFamily="34" charset="0"/>
              <a:buChar char="•"/>
            </a:pPr>
            <a:r>
              <a:rPr lang="en-US" sz="2800" dirty="0"/>
              <a:t>Not reversible (cannot be turned around to have babies)</a:t>
            </a:r>
          </a:p>
          <a:p>
            <a:pPr marL="285750" indent="-285750" algn="just">
              <a:lnSpc>
                <a:spcPct val="90000"/>
              </a:lnSpc>
              <a:buClr>
                <a:srgbClr val="0070C0"/>
              </a:buClr>
              <a:buFont typeface="Arial" pitchFamily="34" charset="0"/>
              <a:buChar char="•"/>
            </a:pPr>
            <a:r>
              <a:rPr lang="en-US" sz="2800" dirty="0"/>
              <a:t>No protection against HIV/STIs</a:t>
            </a:r>
          </a:p>
          <a:p>
            <a:pPr marL="285750" indent="-285750" algn="just">
              <a:lnSpc>
                <a:spcPct val="90000"/>
              </a:lnSpc>
              <a:buClr>
                <a:srgbClr val="0070C0"/>
              </a:buClr>
              <a:buFont typeface="Arial" pitchFamily="34" charset="0"/>
              <a:buChar char="•"/>
            </a:pPr>
            <a:endParaRPr lang="en-GB" sz="28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978182"/>
            <a:ext cx="676992" cy="756335"/>
          </a:xfrm>
          <a:prstGeom prst="rect">
            <a:avLst/>
          </a:prstGeom>
        </p:spPr>
      </p:pic>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2645845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normAutofit/>
          </a:bodyPr>
          <a:lstStyle/>
          <a:p>
            <a:pPr eaLnBrk="1" hangingPunct="1"/>
            <a:r>
              <a:rPr lang="en-US" sz="3500" b="1" i="1" dirty="0" smtClean="0">
                <a:solidFill>
                  <a:srgbClr val="FF0000"/>
                </a:solidFill>
                <a:effectLst>
                  <a:outerShdw blurRad="38100" dist="38100" dir="2700000" algn="tl">
                    <a:srgbClr val="000000">
                      <a:alpha val="43137"/>
                    </a:srgbClr>
                  </a:outerShdw>
                </a:effectLst>
                <a:latin typeface="Tekton Pro Cond" pitchFamily="34" charset="0"/>
              </a:rPr>
              <a:t>!! </a:t>
            </a:r>
            <a:r>
              <a:rPr lang="en-US" sz="3500" b="1" i="1" dirty="0" smtClean="0">
                <a:effectLst>
                  <a:outerShdw blurRad="38100" dist="38100" dir="2700000" algn="tl">
                    <a:srgbClr val="000000">
                      <a:alpha val="43137"/>
                    </a:srgbClr>
                  </a:outerShdw>
                </a:effectLst>
                <a:latin typeface="Tekton Pro Cond" pitchFamily="34" charset="0"/>
              </a:rPr>
              <a:t>CAUTION</a:t>
            </a:r>
            <a:endParaRPr lang="ru-RU" sz="3500" b="1" i="1" dirty="0" smtClean="0">
              <a:effectLst>
                <a:outerShdw blurRad="38100" dist="38100" dir="2700000" algn="tl">
                  <a:srgbClr val="000000">
                    <a:alpha val="43137"/>
                  </a:srgbClr>
                </a:outerShdw>
              </a:effectLst>
            </a:endParaRPr>
          </a:p>
        </p:txBody>
      </p:sp>
      <p:sp>
        <p:nvSpPr>
          <p:cNvPr id="24579" name="Rectangle 3"/>
          <p:cNvSpPr>
            <a:spLocks noGrp="1" noChangeArrowheads="1"/>
          </p:cNvSpPr>
          <p:nvPr>
            <p:ph sz="half" idx="2"/>
          </p:nvPr>
        </p:nvSpPr>
        <p:spPr>
          <a:xfrm>
            <a:off x="395536" y="1700809"/>
            <a:ext cx="8568952" cy="4248472"/>
          </a:xfrm>
        </p:spPr>
        <p:txBody>
          <a:bodyPr/>
          <a:lstStyle/>
          <a:p>
            <a:pPr eaLnBrk="1" hangingPunct="1">
              <a:lnSpc>
                <a:spcPct val="90000"/>
              </a:lnSpc>
              <a:buFontTx/>
              <a:buNone/>
            </a:pPr>
            <a:r>
              <a:rPr lang="en-US" sz="2800" b="1" dirty="0" smtClean="0"/>
              <a:t>Procedure can be conducted in a routine setting, but with extra preparation and precautions </a:t>
            </a:r>
          </a:p>
          <a:p>
            <a:pPr marL="627063" lvl="1" indent="-285750" algn="just">
              <a:lnSpc>
                <a:spcPct val="90000"/>
              </a:lnSpc>
              <a:buClr>
                <a:srgbClr val="0070C0"/>
              </a:buClr>
              <a:buFont typeface="Arial" pitchFamily="34" charset="0"/>
              <a:buChar char="•"/>
            </a:pPr>
            <a:r>
              <a:rPr lang="en-US" sz="2400" dirty="0"/>
              <a:t>Young age</a:t>
            </a:r>
          </a:p>
          <a:p>
            <a:pPr marL="627063" lvl="1" indent="-285750" algn="just">
              <a:lnSpc>
                <a:spcPct val="90000"/>
              </a:lnSpc>
              <a:buClr>
                <a:srgbClr val="0070C0"/>
              </a:buClr>
              <a:buFont typeface="Arial" pitchFamily="34" charset="0"/>
              <a:buChar char="•"/>
            </a:pPr>
            <a:r>
              <a:rPr lang="en-US" sz="2400" dirty="0"/>
              <a:t>Depressive disorders</a:t>
            </a:r>
          </a:p>
          <a:p>
            <a:pPr marL="627063" lvl="1" indent="-285750" algn="just">
              <a:lnSpc>
                <a:spcPct val="90000"/>
              </a:lnSpc>
              <a:buClr>
                <a:srgbClr val="0070C0"/>
              </a:buClr>
              <a:buFont typeface="Arial" pitchFamily="34" charset="0"/>
              <a:buChar char="•"/>
            </a:pPr>
            <a:r>
              <a:rPr lang="en-US" sz="2400" dirty="0"/>
              <a:t>Diabetes</a:t>
            </a:r>
          </a:p>
          <a:p>
            <a:pPr marL="627063" lvl="1" indent="-285750" algn="just">
              <a:lnSpc>
                <a:spcPct val="90000"/>
              </a:lnSpc>
              <a:buClr>
                <a:srgbClr val="0070C0"/>
              </a:buClr>
              <a:buFont typeface="Arial" pitchFamily="34" charset="0"/>
              <a:buChar char="•"/>
            </a:pPr>
            <a:r>
              <a:rPr lang="en-US" sz="2400" dirty="0"/>
              <a:t>Previous scrotal injury</a:t>
            </a:r>
          </a:p>
          <a:p>
            <a:pPr marL="627063" lvl="1" indent="-285750" algn="just">
              <a:lnSpc>
                <a:spcPct val="90000"/>
              </a:lnSpc>
              <a:buClr>
                <a:srgbClr val="0070C0"/>
              </a:buClr>
              <a:buFont typeface="Arial" pitchFamily="34" charset="0"/>
              <a:buChar char="•"/>
            </a:pPr>
            <a:r>
              <a:rPr lang="en-US" sz="2400" dirty="0"/>
              <a:t>Large varicocele or hydrocele</a:t>
            </a:r>
          </a:p>
          <a:p>
            <a:pPr marL="627063" lvl="1" indent="-285750" algn="just">
              <a:lnSpc>
                <a:spcPct val="90000"/>
              </a:lnSpc>
              <a:buClr>
                <a:srgbClr val="0070C0"/>
              </a:buClr>
              <a:buFont typeface="Arial" pitchFamily="34" charset="0"/>
              <a:buChar char="•"/>
            </a:pPr>
            <a:r>
              <a:rPr lang="en-US" sz="2400" dirty="0"/>
              <a:t>Cryptorchidism </a:t>
            </a:r>
            <a:endParaRPr lang="ru-RU" sz="24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978182"/>
            <a:ext cx="676992" cy="756335"/>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13651768"/>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rgbClr val="0070C0"/>
        </a:solidFill>
      </a:spPr>
      <a:bodyPr wrap="square" rtlCol="0">
        <a:spAutoFit/>
      </a:bodyPr>
      <a:lstStyle>
        <a:defPPr>
          <a:defRPr dirty="0"/>
        </a:defPPr>
      </a:lstStyle>
    </a:tx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717D786B49B3D44A4346452AC9DE0F1" ma:contentTypeVersion="10" ma:contentTypeDescription="Create a new document." ma:contentTypeScope="" ma:versionID="c662a3f0febc74b61d5691983e5a40ac">
  <xsd:schema xmlns:xsd="http://www.w3.org/2001/XMLSchema" xmlns:xs="http://www.w3.org/2001/XMLSchema" xmlns:p="http://schemas.microsoft.com/office/2006/metadata/properties" xmlns:ns2="78247bf3-eafd-4769-b2d5-591e3b2d8d0a" xmlns:ns3="b0a07bbb-f677-4195-a7fb-3af911d17306" targetNamespace="http://schemas.microsoft.com/office/2006/metadata/properties" ma:root="true" ma:fieldsID="d760ae254fe3a457f2b6c30226460841" ns2:_="" ns3:_="">
    <xsd:import namespace="78247bf3-eafd-4769-b2d5-591e3b2d8d0a"/>
    <xsd:import namespace="b0a07bbb-f677-4195-a7fb-3af911d1730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3:SharedWithUsers" minOccurs="0"/>
                <xsd:element ref="ns3:SharedWithDetails" minOccurs="0"/>
                <xsd:element ref="ns2:MediaServiceLocation" minOccurs="0"/>
                <xsd:element ref="ns2:MediaServiceOCR" minOccurs="0"/>
                <xsd:element ref="ns2:MediaServiceEventHashCode" minOccurs="0"/>
                <xsd:element ref="ns2: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247bf3-eafd-4769-b2d5-591e3b2d8d0a"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0a07bbb-f677-4195-a7fb-3af911d17306" elementFormDefault="qualified">
    <xsd:import namespace="http://schemas.microsoft.com/office/2006/documentManagement/types"/>
    <xsd:import namespace="http://schemas.microsoft.com/office/infopath/2007/PartnerControls"/>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9711A16-1E99-4602-8AC5-53F2E39D6A83}"/>
</file>

<file path=customXml/itemProps2.xml><?xml version="1.0" encoding="utf-8"?>
<ds:datastoreItem xmlns:ds="http://schemas.openxmlformats.org/officeDocument/2006/customXml" ds:itemID="{F4B2B16B-7263-4181-9533-1E6650C7736D}">
  <ds:schemaRefs>
    <ds:schemaRef ds:uri="http://schemas.microsoft.com/sharepoint/v3/contenttype/forms"/>
  </ds:schemaRefs>
</ds:datastoreItem>
</file>

<file path=customXml/itemProps3.xml><?xml version="1.0" encoding="utf-8"?>
<ds:datastoreItem xmlns:ds="http://schemas.openxmlformats.org/officeDocument/2006/customXml" ds:itemID="{22117CAB-A581-4339-955B-7C13161B82AC}">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78247bf3-eafd-4769-b2d5-591e3b2d8d0a"/>
    <ds:schemaRef ds:uri="b0a07bbb-f677-4195-a7fb-3af911d17306"/>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1282</TotalTime>
  <Words>10871</Words>
  <Application>Microsoft Office PowerPoint</Application>
  <PresentationFormat>On-screen Show (4:3)</PresentationFormat>
  <Paragraphs>1637</Paragraphs>
  <Slides>210</Slides>
  <Notes>27</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210</vt:i4>
      </vt:variant>
    </vt:vector>
  </HeadingPairs>
  <TitlesOfParts>
    <vt:vector size="225" baseType="lpstr">
      <vt:lpstr>SimSun</vt:lpstr>
      <vt:lpstr>Arial</vt:lpstr>
      <vt:lpstr>Arial Narrow</vt:lpstr>
      <vt:lpstr>Calibri</vt:lpstr>
      <vt:lpstr>Century Gothic</vt:lpstr>
      <vt:lpstr>Comic Sans MS</vt:lpstr>
      <vt:lpstr>Helvetica</vt:lpstr>
      <vt:lpstr>LucidaGrande</vt:lpstr>
      <vt:lpstr>Tahoma</vt:lpstr>
      <vt:lpstr>Tekton Pro Cond</vt:lpstr>
      <vt:lpstr>Times New Roman</vt:lpstr>
      <vt:lpstr>Verdana Regular</vt:lpstr>
      <vt:lpstr>Wingdings</vt:lpstr>
      <vt:lpstr>Custom Design</vt:lpstr>
      <vt:lpstr>1_Custom Design</vt:lpstr>
      <vt:lpstr>Community Health Assistance (CHAs)/CHEWs Training Package </vt:lpstr>
      <vt:lpstr>Overview of Family Planning</vt:lpstr>
      <vt:lpstr>Definition </vt:lpstr>
      <vt:lpstr>What's the Issue ?</vt:lpstr>
      <vt:lpstr>Discontinuation Rates </vt:lpstr>
      <vt:lpstr>Unmet need for FP</vt:lpstr>
      <vt:lpstr>Benefits of Family Planning</vt:lpstr>
      <vt:lpstr>Policies around Family Planning</vt:lpstr>
      <vt:lpstr>Policies around Family Planning</vt:lpstr>
      <vt:lpstr>Policies around Family Planning</vt:lpstr>
      <vt:lpstr>Policies around Family Planning</vt:lpstr>
      <vt:lpstr>Young people and Family Planning</vt:lpstr>
      <vt:lpstr>Medical Eligibility Criteria</vt:lpstr>
      <vt:lpstr>Definition </vt:lpstr>
      <vt:lpstr>Purpose of the Medical Eligibility Criteria</vt:lpstr>
      <vt:lpstr>Utilization of evidence-based information</vt:lpstr>
      <vt:lpstr>Utilization of evidence-based information</vt:lpstr>
      <vt:lpstr>What Is Answered  by WHO’s MEC?</vt:lpstr>
      <vt:lpstr>MEC CLASSIFICATION OF CATEGORIES</vt:lpstr>
      <vt:lpstr>WHO Medical Eligibility Criteria Classification Categories</vt:lpstr>
      <vt:lpstr>WHO Classifications for Sterilization</vt:lpstr>
      <vt:lpstr>MEC Wheel</vt:lpstr>
      <vt:lpstr>Combined Oral Contraceptives</vt:lpstr>
      <vt:lpstr>What is it </vt:lpstr>
      <vt:lpstr>How Combined Pill works</vt:lpstr>
      <vt:lpstr>How to use</vt:lpstr>
      <vt:lpstr>Who can use COC</vt:lpstr>
      <vt:lpstr>Who should not use COC.</vt:lpstr>
      <vt:lpstr>When to start</vt:lpstr>
      <vt:lpstr> Benefits </vt:lpstr>
      <vt:lpstr>Limitations</vt:lpstr>
      <vt:lpstr>Progesterone Only Pills (POPS)</vt:lpstr>
      <vt:lpstr>Who should not use POPs ?</vt:lpstr>
      <vt:lpstr>Who should not use POPs </vt:lpstr>
      <vt:lpstr>Advantages</vt:lpstr>
      <vt:lpstr>Emergency Contraception </vt:lpstr>
      <vt:lpstr>Emergency Contraception </vt:lpstr>
      <vt:lpstr>Types</vt:lpstr>
      <vt:lpstr>Mechanism of Action of ECPs</vt:lpstr>
      <vt:lpstr>Who can use EC</vt:lpstr>
      <vt:lpstr>Conditions where EC should be used with caution</vt:lpstr>
      <vt:lpstr>Limitations </vt:lpstr>
      <vt:lpstr>Progestin Only Injectables</vt:lpstr>
      <vt:lpstr>What is it </vt:lpstr>
      <vt:lpstr>Mechanism of Action</vt:lpstr>
      <vt:lpstr>Who can use Injectables</vt:lpstr>
      <vt:lpstr>Who should not use Injectables</vt:lpstr>
      <vt:lpstr>Benefits</vt:lpstr>
      <vt:lpstr>Disadvantages</vt:lpstr>
      <vt:lpstr>Implants </vt:lpstr>
      <vt:lpstr>What are they </vt:lpstr>
      <vt:lpstr>Types</vt:lpstr>
      <vt:lpstr>Mechanism of Action</vt:lpstr>
      <vt:lpstr>Who Can Use </vt:lpstr>
      <vt:lpstr>Who should not use Implants</vt:lpstr>
      <vt:lpstr>Benefits </vt:lpstr>
      <vt:lpstr>Limitations </vt:lpstr>
      <vt:lpstr>When to insert Implant </vt:lpstr>
      <vt:lpstr>PowerPoint Presentation</vt:lpstr>
      <vt:lpstr>What it is</vt:lpstr>
      <vt:lpstr>Mechanism of Action of Copper IUDs</vt:lpstr>
      <vt:lpstr>Who Can Use Copper IUDs</vt:lpstr>
      <vt:lpstr>Advantages</vt:lpstr>
      <vt:lpstr>Timing of IUD Insertion</vt:lpstr>
      <vt:lpstr>IUD Use and Follow-up</vt:lpstr>
      <vt:lpstr>Dispelling IUCD Myths</vt:lpstr>
      <vt:lpstr>Barrier Methods </vt:lpstr>
      <vt:lpstr>Condoms </vt:lpstr>
      <vt:lpstr>Mechanism of action </vt:lpstr>
      <vt:lpstr>Advantages </vt:lpstr>
      <vt:lpstr>Dual protection and dual method use</vt:lpstr>
      <vt:lpstr>How to Use a Female Condom</vt:lpstr>
      <vt:lpstr>PowerPoint Presentation</vt:lpstr>
      <vt:lpstr>PowerPoint Presentation</vt:lpstr>
      <vt:lpstr>PowerPoint Presentation</vt:lpstr>
      <vt:lpstr>PowerPoint Presentation</vt:lpstr>
      <vt:lpstr>PowerPoint Presentation</vt:lpstr>
      <vt:lpstr>PERMANENT METHODS  OF CONTRACEPTION </vt:lpstr>
      <vt:lpstr>Introduction</vt:lpstr>
      <vt:lpstr>Introduction</vt:lpstr>
      <vt:lpstr>Medical Eligibility Criteria</vt:lpstr>
      <vt:lpstr>Definition of Conditions</vt:lpstr>
      <vt:lpstr>Female Voluntary Surgical Contraception</vt:lpstr>
      <vt:lpstr>Definition</vt:lpstr>
      <vt:lpstr>Introduction </vt:lpstr>
      <vt:lpstr>Types</vt:lpstr>
      <vt:lpstr>Contraceptive Benefits</vt:lpstr>
      <vt:lpstr>Limitations</vt:lpstr>
      <vt:lpstr>Who Can Use Tubal Ligation (Category A)</vt:lpstr>
      <vt:lpstr>Who Should Not Use</vt:lpstr>
      <vt:lpstr>Caution</vt:lpstr>
      <vt:lpstr>Special</vt:lpstr>
      <vt:lpstr>VASECTOMY</vt:lpstr>
      <vt:lpstr>Definition</vt:lpstr>
      <vt:lpstr>How Vasectomy Works</vt:lpstr>
      <vt:lpstr>Techniques </vt:lpstr>
      <vt:lpstr>Who Can Use Vasectomy</vt:lpstr>
      <vt:lpstr>Limitations of Vasectomy</vt:lpstr>
      <vt:lpstr>!! CAUTION</vt:lpstr>
      <vt:lpstr>DELAY</vt:lpstr>
      <vt:lpstr>SPECIAL</vt:lpstr>
      <vt:lpstr>Lactation Amenorrhoea  Method (LAM)</vt:lpstr>
      <vt:lpstr>Definition</vt:lpstr>
      <vt:lpstr>Advantages </vt:lpstr>
      <vt:lpstr>Who Can Use </vt:lpstr>
      <vt:lpstr>Natural Family Planning</vt:lpstr>
      <vt:lpstr>Definition</vt:lpstr>
      <vt:lpstr>Natural Family Planning methods</vt:lpstr>
      <vt:lpstr>Who can use</vt:lpstr>
      <vt:lpstr>Who should not use</vt:lpstr>
      <vt:lpstr>Billing method</vt:lpstr>
      <vt:lpstr>Basal Body Temperature</vt:lpstr>
      <vt:lpstr>Calendar (Rhythm) Method</vt:lpstr>
      <vt:lpstr>Withdrawal (coitus interruptus)</vt:lpstr>
      <vt:lpstr>Benefits Of NFP</vt:lpstr>
      <vt:lpstr>Limitations of NFP</vt:lpstr>
      <vt:lpstr>Standard Days or Cycle Beads Method</vt:lpstr>
      <vt:lpstr>HOW DOES CYCLE-BEAD WORK?</vt:lpstr>
      <vt:lpstr>The Standard Days Method</vt:lpstr>
      <vt:lpstr>Who Can use this Method?</vt:lpstr>
      <vt:lpstr>Who Cannot use this Method?</vt:lpstr>
      <vt:lpstr>Service  Delivery Process</vt:lpstr>
      <vt:lpstr>Summary</vt:lpstr>
      <vt:lpstr>Lessons Learned</vt:lpstr>
      <vt:lpstr>WILL CYCLE – BEADS PROTECT ME FROM STIs, HIV/AIDS?</vt:lpstr>
      <vt:lpstr>Can Anyone Use Cycle Beads?</vt:lpstr>
      <vt:lpstr>LIMITATIONS</vt:lpstr>
      <vt:lpstr>Myths and Misconceptions about Family Planning</vt:lpstr>
      <vt:lpstr>Examples of Rumors and Misconceptions </vt:lpstr>
      <vt:lpstr>Reasons for Rumors and Misconceptions</vt:lpstr>
      <vt:lpstr>Inventory Management For Family Planning (FP) Commodities</vt:lpstr>
      <vt:lpstr>PowerPoint Presentation</vt:lpstr>
      <vt:lpstr>Learning Objectives </vt:lpstr>
      <vt:lpstr>Inventory Management </vt:lpstr>
      <vt:lpstr>The Inventory Cycle And Inventory Management Tools</vt:lpstr>
      <vt:lpstr>Commodity Management</vt:lpstr>
      <vt:lpstr>Relevant Tools for RH Inventory Management</vt:lpstr>
      <vt:lpstr>Record Keeping</vt:lpstr>
      <vt:lpstr>Importance of Commodity Utilization Reports</vt:lpstr>
      <vt:lpstr>Challenges For M&amp;E in Commodity Management </vt:lpstr>
      <vt:lpstr>Storage</vt:lpstr>
      <vt:lpstr>Storage Guidelines</vt:lpstr>
      <vt:lpstr>Guidelines</vt:lpstr>
      <vt:lpstr>Departmental Linkages for FP commodities</vt:lpstr>
      <vt:lpstr>Monitoring &amp; Evaluation </vt:lpstr>
      <vt:lpstr>The Intrepid SMS Reporting System</vt:lpstr>
      <vt:lpstr>About Intrepid… </vt:lpstr>
      <vt:lpstr>Basic Requirements of the Intrepid SMS reporting System</vt:lpstr>
      <vt:lpstr>PowerPoint Presentation</vt:lpstr>
      <vt:lpstr>PRODUCT CODES </vt:lpstr>
      <vt:lpstr>REPORTING PROCESS</vt:lpstr>
      <vt:lpstr>Intrepid SMS Reporting process</vt:lpstr>
      <vt:lpstr>Intrepid SMS Reporting process</vt:lpstr>
      <vt:lpstr>Intrepid SMS Reporting process</vt:lpstr>
      <vt:lpstr>The SMS Sequence  </vt:lpstr>
      <vt:lpstr>The Intrepid Interface</vt:lpstr>
      <vt:lpstr>Stakeholder Roles  and Responsibilities </vt:lpstr>
      <vt:lpstr>Roles &amp; Responsibilities (1)</vt:lpstr>
      <vt:lpstr>Roles &amp; Responsibilities (2)</vt:lpstr>
      <vt:lpstr>Roles &amp; Responsibilities of (3)</vt:lpstr>
      <vt:lpstr>Advantages of the intrepid system</vt:lpstr>
      <vt:lpstr>Conclusion </vt:lpstr>
      <vt:lpstr>Provider-Initiated Family Planning (PIFP)</vt:lpstr>
      <vt:lpstr>What is PIFP ?</vt:lpstr>
      <vt:lpstr>Rationale for PIFP</vt:lpstr>
      <vt:lpstr>Benefits of PIFP</vt:lpstr>
      <vt:lpstr>The PIFP Process</vt:lpstr>
      <vt:lpstr>Screening Questions for FP need</vt:lpstr>
      <vt:lpstr>Implementation of PIFP</vt:lpstr>
      <vt:lpstr>Who can Provide PIFP</vt:lpstr>
      <vt:lpstr>Possible Integration Areas </vt:lpstr>
      <vt:lpstr>Potential Challenges</vt:lpstr>
      <vt:lpstr>Monitoring and data collection</vt:lpstr>
      <vt:lpstr>Infection Prevention </vt:lpstr>
      <vt:lpstr>Infection Prevention </vt:lpstr>
      <vt:lpstr>Recommended IP practices for FP providers</vt:lpstr>
      <vt:lpstr>Instrument Processing</vt:lpstr>
      <vt:lpstr>PowerPoint Presentation</vt:lpstr>
      <vt:lpstr>PowerPoint Presentation</vt:lpstr>
      <vt:lpstr>PowerPoint Presentation</vt:lpstr>
      <vt:lpstr>PowerPoint Presentation</vt:lpstr>
      <vt:lpstr>Medical Waste Segregation</vt:lpstr>
      <vt:lpstr>Postpartum Family Planning</vt:lpstr>
      <vt:lpstr>What is Post Partum Family Planning (PPFP)</vt:lpstr>
      <vt:lpstr>Factors affecting timing and choice of FP</vt:lpstr>
      <vt:lpstr>When Can Postpartum FP be Initiated ?</vt:lpstr>
      <vt:lpstr>Timing of visit</vt:lpstr>
      <vt:lpstr>Timing of Visit – within 48 hours of birth</vt:lpstr>
      <vt:lpstr>Timing of visit   1or 2 weeks after delivery  (preferably within one week)</vt:lpstr>
      <vt:lpstr> Timing of visit   4 to 6 weeks after birth </vt:lpstr>
      <vt:lpstr> Timing of visit   Between 4 and 6 months </vt:lpstr>
      <vt:lpstr>Postpartum IUCD</vt:lpstr>
      <vt:lpstr>IUCD - Timing of Insertion and Expulsion Rates</vt:lpstr>
      <vt:lpstr>Postpartum Female sterilization</vt:lpstr>
      <vt:lpstr>Progestin only Pills</vt:lpstr>
      <vt:lpstr>Combined oral contraceptives (COCs)</vt:lpstr>
      <vt:lpstr>Barriers to PPFP service and method</vt:lpstr>
      <vt:lpstr>Key Messages for the Postpartum Mother </vt:lpstr>
      <vt:lpstr>Key message for Service Providers:</vt:lpstr>
      <vt:lpstr>PowerPoint Presentation</vt:lpstr>
      <vt:lpstr>PowerPoint Presentation</vt:lpstr>
      <vt:lpstr>“If you think you can, you can.”     D.A. Henderson</vt:lpstr>
      <vt:lpstr>Purpose of the Medical Eligibility Criteria</vt:lpstr>
      <vt:lpstr>Utilization of evidence-based information</vt:lpstr>
      <vt:lpstr>Utilization of evidence-based information</vt:lpstr>
      <vt:lpstr>What Is Answered  by WHO’s MEC?</vt:lpstr>
      <vt:lpstr>MEC CLASSIFICATION OF CATEGORIES</vt:lpstr>
      <vt:lpstr>WHO Medical Eligibility Criteria Classification Categories</vt:lpstr>
      <vt:lpstr>WHO Classifications for Sterilization</vt:lpstr>
      <vt:lpstr>MEC Wheel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WHOLE SITE ORIENTATION PACKAGE FOR FAMILY PLANNING</dc:title>
  <dc:creator>Paul Nyachae</dc:creator>
  <cp:lastModifiedBy>Njeri Mbugua</cp:lastModifiedBy>
  <cp:revision>132</cp:revision>
  <cp:lastPrinted>2012-03-15T07:44:05Z</cp:lastPrinted>
  <dcterms:created xsi:type="dcterms:W3CDTF">2011-08-07T18:59:08Z</dcterms:created>
  <dcterms:modified xsi:type="dcterms:W3CDTF">2018-06-21T10:56:31Z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0x0101001717D786B49B3D44A4346452AC9DE0F1</vt:lpwstr>
  </property>
</Properties>
</file>