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93" r:id="rId1"/>
  </p:sldMasterIdLst>
  <p:notesMasterIdLst>
    <p:notesMasterId r:id="rId23"/>
  </p:notesMasterIdLst>
  <p:handoutMasterIdLst>
    <p:handoutMasterId r:id="rId24"/>
  </p:handoutMasterIdLst>
  <p:sldIdLst>
    <p:sldId id="882" r:id="rId2"/>
    <p:sldId id="920" r:id="rId3"/>
    <p:sldId id="868" r:id="rId4"/>
    <p:sldId id="923" r:id="rId5"/>
    <p:sldId id="924" r:id="rId6"/>
    <p:sldId id="938" r:id="rId7"/>
    <p:sldId id="925" r:id="rId8"/>
    <p:sldId id="926" r:id="rId9"/>
    <p:sldId id="937" r:id="rId10"/>
    <p:sldId id="927" r:id="rId11"/>
    <p:sldId id="928" r:id="rId12"/>
    <p:sldId id="929" r:id="rId13"/>
    <p:sldId id="930" r:id="rId14"/>
    <p:sldId id="931" r:id="rId15"/>
    <p:sldId id="932" r:id="rId16"/>
    <p:sldId id="933" r:id="rId17"/>
    <p:sldId id="934" r:id="rId18"/>
    <p:sldId id="935" r:id="rId19"/>
    <p:sldId id="936" r:id="rId20"/>
    <p:sldId id="883" r:id="rId21"/>
    <p:sldId id="921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ckdrop" id="{7674D626-91BC-BF47-A82A-630C8E45942E}">
          <p14:sldIdLst>
            <p14:sldId id="882"/>
            <p14:sldId id="920"/>
            <p14:sldId id="868"/>
            <p14:sldId id="923"/>
            <p14:sldId id="924"/>
            <p14:sldId id="938"/>
            <p14:sldId id="925"/>
            <p14:sldId id="926"/>
            <p14:sldId id="937"/>
            <p14:sldId id="927"/>
            <p14:sldId id="928"/>
            <p14:sldId id="929"/>
            <p14:sldId id="930"/>
            <p14:sldId id="931"/>
            <p14:sldId id="932"/>
            <p14:sldId id="933"/>
            <p14:sldId id="934"/>
            <p14:sldId id="935"/>
            <p14:sldId id="936"/>
          </p14:sldIdLst>
        </p14:section>
        <p14:section name="Title Slide Options" id="{B656D506-C3C5-CE46-832B-0091183A8C63}">
          <p14:sldIdLst/>
        </p14:section>
        <p14:section name="URHI" id="{D05BE378-0CAC-624B-B4B9-0334193A04D5}">
          <p14:sldIdLst>
            <p14:sldId id="883"/>
          </p14:sldIdLst>
        </p14:section>
        <p14:section name="TCI" id="{ED1CB651-CB0F-5441-AA4E-A39A2D0480C4}">
          <p14:sldIdLst>
            <p14:sldId id="921"/>
          </p14:sldIdLst>
        </p14:section>
        <p14:section name="Conclusion" id="{924BC1F0-505A-1246-9824-718FE60C65FA}">
          <p14:sldIdLst/>
        </p14:section>
      </p14:sectionLst>
    </p:ex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159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 xmlns:mv="urn:schemas-microsoft-com:mac:vml" xmlns:mc="http://schemas.openxmlformats.org/markup-compatibility/2006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mine LY" initials="LL" lastIdx="2" clrIdx="0"/>
  <p:cmAuthor id="1" name="Elisabeth Diatta Ndiaye" initials="ED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A9B"/>
    <a:srgbClr val="00AAEB"/>
    <a:srgbClr val="FADE56"/>
    <a:srgbClr val="FFDC0D"/>
    <a:srgbClr val="F8F8F8"/>
    <a:srgbClr val="0087AF"/>
    <a:srgbClr val="1AB2E8"/>
    <a:srgbClr val="E04A3F"/>
    <a:srgbClr val="D9B079"/>
    <a:srgbClr val="D1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087" autoAdjust="0"/>
    <p:restoredTop sz="81913" autoAdjust="0"/>
  </p:normalViewPr>
  <p:slideViewPr>
    <p:cSldViewPr snapToGrid="0" snapToObjects="1">
      <p:cViewPr>
        <p:scale>
          <a:sx n="90" d="100"/>
          <a:sy n="90" d="100"/>
        </p:scale>
        <p:origin x="-1284" y="-252"/>
      </p:cViewPr>
      <p:guideLst>
        <p:guide orient="horz" pos="15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2864"/>
    </p:cViewPr>
  </p:sorterViewPr>
  <p:notesViewPr>
    <p:cSldViewPr snapToGrid="0" snapToObjects="1">
      <p:cViewPr varScale="1">
        <p:scale>
          <a:sx n="97" d="100"/>
          <a:sy n="97" d="100"/>
        </p:scale>
        <p:origin x="381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Verdana Regula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A83A8-2E45-0548-B3C9-C096518BCF82}" type="datetimeFigureOut">
              <a:rPr lang="en-US" smtClean="0">
                <a:latin typeface="Verdana Regular" charset="0"/>
              </a:rPr>
              <a:pPr/>
              <a:t>6/22/2017</a:t>
            </a:fld>
            <a:endParaRPr lang="en-US" dirty="0">
              <a:latin typeface="Verdana Regular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Verdana Regula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028E8-0986-2C48-A24F-782A77C255B6}" type="slidenum">
              <a:rPr lang="en-US" smtClean="0">
                <a:latin typeface="Verdana Regular" charset="0"/>
              </a:rPr>
              <a:pPr/>
              <a:t>‹N°›</a:t>
            </a:fld>
            <a:endParaRPr lang="en-US" dirty="0">
              <a:latin typeface="Verdan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14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 Regular" charset="0"/>
              </a:defRPr>
            </a:lvl1pPr>
          </a:lstStyle>
          <a:p>
            <a:fld id="{07894DD2-0DDA-C24C-A772-AE987C62F89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 Regular" charset="0"/>
              </a:defRPr>
            </a:lvl1pPr>
          </a:lstStyle>
          <a:p>
            <a:fld id="{3624DC8D-BEC2-D34A-81E1-6AC3BD4AB13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53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Verdana Regular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Verdana Regular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Verdana Regular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Verdana Regular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Verdana Regular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79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48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031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5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97074"/>
            <a:ext cx="6858000" cy="179070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456830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Challenge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282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7357"/>
            <a:ext cx="7886700" cy="3235365"/>
          </a:xfrm>
        </p:spPr>
        <p:txBody>
          <a:bodyPr/>
          <a:lstStyle>
            <a:lvl1pPr>
              <a:lnSpc>
                <a:spcPct val="100000"/>
              </a:lnSpc>
              <a:defRPr sz="2200"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 sz="2000">
                <a:latin typeface="Century Gothic" charset="0"/>
                <a:ea typeface="Century Gothic" charset="0"/>
                <a:cs typeface="Century Gothic" charset="0"/>
              </a:defRPr>
            </a:lvl2pPr>
            <a:lvl3pPr marL="857250" indent="-171450">
              <a:lnSpc>
                <a:spcPct val="100000"/>
              </a:lnSpc>
              <a:spcBef>
                <a:spcPts val="375"/>
              </a:spcBef>
              <a:spcAft>
                <a:spcPts val="300"/>
              </a:spcAft>
              <a:buClr>
                <a:schemeClr val="accent3"/>
              </a:buClr>
              <a:buFont typeface="Wingdings" charset="2"/>
              <a:buChar char="§"/>
              <a:defRPr sz="1600">
                <a:latin typeface="Century Gothic" charset="0"/>
                <a:ea typeface="Century Gothic" charset="0"/>
                <a:cs typeface="Century Gothic" charset="0"/>
              </a:defRPr>
            </a:lvl3pPr>
            <a:lvl4pPr marL="1200150" indent="-171450">
              <a:lnSpc>
                <a:spcPct val="100000"/>
              </a:lnSpc>
              <a:spcAft>
                <a:spcPts val="300"/>
              </a:spcAft>
              <a:buFont typeface=".AppleSystemUIFont" charset="-120"/>
              <a:buChar char="-"/>
              <a:defRPr sz="1400"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lnSpc>
                <a:spcPct val="100000"/>
              </a:lnSpc>
              <a:defRPr sz="120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Challenge Initiative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93238" y="4767263"/>
            <a:ext cx="354170" cy="273844"/>
          </a:xfrm>
        </p:spPr>
        <p:txBody>
          <a:bodyPr/>
          <a:lstStyle>
            <a:lvl1pPr algn="ctr">
              <a:defRPr sz="1200" b="1"/>
            </a:lvl1pPr>
          </a:lstStyle>
          <a:p>
            <a:fld id="{D60D1EDE-7116-2443-9BDD-368CE5B3766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18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18665"/>
            <a:ext cx="7886700" cy="213955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97845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Challenge Initiative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00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51904"/>
            <a:ext cx="3886200" cy="30072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51904"/>
            <a:ext cx="3886200" cy="30072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Challenge Initiative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4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Challenge Initiative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7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 userDrawn="1"/>
        </p:nvSpPr>
        <p:spPr>
          <a:xfrm flipH="1">
            <a:off x="-2" y="0"/>
            <a:ext cx="3899773" cy="5149939"/>
          </a:xfrm>
          <a:custGeom>
            <a:avLst/>
            <a:gdLst>
              <a:gd name="connsiteX0" fmla="*/ 0 w 1564783"/>
              <a:gd name="connsiteY0" fmla="*/ 0 h 5143500"/>
              <a:gd name="connsiteX1" fmla="*/ 1564783 w 1564783"/>
              <a:gd name="connsiteY1" fmla="*/ 0 h 5143500"/>
              <a:gd name="connsiteX2" fmla="*/ 1564783 w 1564783"/>
              <a:gd name="connsiteY2" fmla="*/ 5143500 h 5143500"/>
              <a:gd name="connsiteX3" fmla="*/ 0 w 1564783"/>
              <a:gd name="connsiteY3" fmla="*/ 5143500 h 5143500"/>
              <a:gd name="connsiteX4" fmla="*/ 0 w 1564783"/>
              <a:gd name="connsiteY4" fmla="*/ 0 h 5143500"/>
              <a:gd name="connsiteX0" fmla="*/ 560231 w 2125014"/>
              <a:gd name="connsiteY0" fmla="*/ 0 h 5143500"/>
              <a:gd name="connsiteX1" fmla="*/ 2125014 w 2125014"/>
              <a:gd name="connsiteY1" fmla="*/ 0 h 5143500"/>
              <a:gd name="connsiteX2" fmla="*/ 2125014 w 2125014"/>
              <a:gd name="connsiteY2" fmla="*/ 5143500 h 5143500"/>
              <a:gd name="connsiteX3" fmla="*/ 0 w 2125014"/>
              <a:gd name="connsiteY3" fmla="*/ 5143500 h 5143500"/>
              <a:gd name="connsiteX4" fmla="*/ 560231 w 2125014"/>
              <a:gd name="connsiteY4" fmla="*/ 0 h 5143500"/>
              <a:gd name="connsiteX0" fmla="*/ 727656 w 2125014"/>
              <a:gd name="connsiteY0" fmla="*/ 0 h 5156379"/>
              <a:gd name="connsiteX1" fmla="*/ 2125014 w 2125014"/>
              <a:gd name="connsiteY1" fmla="*/ 12879 h 5156379"/>
              <a:gd name="connsiteX2" fmla="*/ 2125014 w 2125014"/>
              <a:gd name="connsiteY2" fmla="*/ 5156379 h 5156379"/>
              <a:gd name="connsiteX3" fmla="*/ 0 w 2125014"/>
              <a:gd name="connsiteY3" fmla="*/ 5156379 h 5156379"/>
              <a:gd name="connsiteX4" fmla="*/ 727656 w 2125014"/>
              <a:gd name="connsiteY4" fmla="*/ 0 h 5156379"/>
              <a:gd name="connsiteX0" fmla="*/ 727656 w 2125014"/>
              <a:gd name="connsiteY0" fmla="*/ 0 h 5143500"/>
              <a:gd name="connsiteX1" fmla="*/ 2125014 w 2125014"/>
              <a:gd name="connsiteY1" fmla="*/ 0 h 5143500"/>
              <a:gd name="connsiteX2" fmla="*/ 2125014 w 2125014"/>
              <a:gd name="connsiteY2" fmla="*/ 5143500 h 5143500"/>
              <a:gd name="connsiteX3" fmla="*/ 0 w 2125014"/>
              <a:gd name="connsiteY3" fmla="*/ 5143500 h 5143500"/>
              <a:gd name="connsiteX4" fmla="*/ 727656 w 2125014"/>
              <a:gd name="connsiteY4" fmla="*/ 0 h 5143500"/>
              <a:gd name="connsiteX0" fmla="*/ 727656 w 3509493"/>
              <a:gd name="connsiteY0" fmla="*/ 0 h 5143500"/>
              <a:gd name="connsiteX1" fmla="*/ 3509493 w 3509493"/>
              <a:gd name="connsiteY1" fmla="*/ 0 h 5143500"/>
              <a:gd name="connsiteX2" fmla="*/ 2125014 w 3509493"/>
              <a:gd name="connsiteY2" fmla="*/ 5143500 h 5143500"/>
              <a:gd name="connsiteX3" fmla="*/ 0 w 3509493"/>
              <a:gd name="connsiteY3" fmla="*/ 5143500 h 5143500"/>
              <a:gd name="connsiteX4" fmla="*/ 727656 w 3509493"/>
              <a:gd name="connsiteY4" fmla="*/ 0 h 5143500"/>
              <a:gd name="connsiteX0" fmla="*/ 727656 w 3515933"/>
              <a:gd name="connsiteY0" fmla="*/ 0 h 5143500"/>
              <a:gd name="connsiteX1" fmla="*/ 3509493 w 3515933"/>
              <a:gd name="connsiteY1" fmla="*/ 0 h 5143500"/>
              <a:gd name="connsiteX2" fmla="*/ 3515933 w 3515933"/>
              <a:gd name="connsiteY2" fmla="*/ 5137061 h 5143500"/>
              <a:gd name="connsiteX3" fmla="*/ 0 w 3515933"/>
              <a:gd name="connsiteY3" fmla="*/ 5143500 h 5143500"/>
              <a:gd name="connsiteX4" fmla="*/ 727656 w 3515933"/>
              <a:gd name="connsiteY4" fmla="*/ 0 h 5143500"/>
              <a:gd name="connsiteX0" fmla="*/ 437881 w 3515933"/>
              <a:gd name="connsiteY0" fmla="*/ 6440 h 5143500"/>
              <a:gd name="connsiteX1" fmla="*/ 3509493 w 3515933"/>
              <a:gd name="connsiteY1" fmla="*/ 0 h 5143500"/>
              <a:gd name="connsiteX2" fmla="*/ 3515933 w 3515933"/>
              <a:gd name="connsiteY2" fmla="*/ 5137061 h 5143500"/>
              <a:gd name="connsiteX3" fmla="*/ 0 w 3515933"/>
              <a:gd name="connsiteY3" fmla="*/ 5143500 h 5143500"/>
              <a:gd name="connsiteX4" fmla="*/ 437881 w 3515933"/>
              <a:gd name="connsiteY4" fmla="*/ 6440 h 5143500"/>
              <a:gd name="connsiteX0" fmla="*/ 0 w 3078052"/>
              <a:gd name="connsiteY0" fmla="*/ 6440 h 5137061"/>
              <a:gd name="connsiteX1" fmla="*/ 3071612 w 3078052"/>
              <a:gd name="connsiteY1" fmla="*/ 0 h 5137061"/>
              <a:gd name="connsiteX2" fmla="*/ 3078052 w 3078052"/>
              <a:gd name="connsiteY2" fmla="*/ 5137061 h 5137061"/>
              <a:gd name="connsiteX3" fmla="*/ 399245 w 3078052"/>
              <a:gd name="connsiteY3" fmla="*/ 5137061 h 5137061"/>
              <a:gd name="connsiteX4" fmla="*/ 0 w 3078052"/>
              <a:gd name="connsiteY4" fmla="*/ 6440 h 5137061"/>
              <a:gd name="connsiteX0" fmla="*/ 0 w 2833354"/>
              <a:gd name="connsiteY0" fmla="*/ 1 h 5137061"/>
              <a:gd name="connsiteX1" fmla="*/ 2826914 w 2833354"/>
              <a:gd name="connsiteY1" fmla="*/ 0 h 5137061"/>
              <a:gd name="connsiteX2" fmla="*/ 2833354 w 2833354"/>
              <a:gd name="connsiteY2" fmla="*/ 5137061 h 5137061"/>
              <a:gd name="connsiteX3" fmla="*/ 154547 w 2833354"/>
              <a:gd name="connsiteY3" fmla="*/ 5137061 h 5137061"/>
              <a:gd name="connsiteX4" fmla="*/ 0 w 2833354"/>
              <a:gd name="connsiteY4" fmla="*/ 1 h 5137061"/>
              <a:gd name="connsiteX0" fmla="*/ 463639 w 3296993"/>
              <a:gd name="connsiteY0" fmla="*/ 1 h 5149939"/>
              <a:gd name="connsiteX1" fmla="*/ 3290553 w 3296993"/>
              <a:gd name="connsiteY1" fmla="*/ 0 h 5149939"/>
              <a:gd name="connsiteX2" fmla="*/ 3296993 w 3296993"/>
              <a:gd name="connsiteY2" fmla="*/ 5137061 h 5149939"/>
              <a:gd name="connsiteX3" fmla="*/ 0 w 3296993"/>
              <a:gd name="connsiteY3" fmla="*/ 5149939 h 5149939"/>
              <a:gd name="connsiteX4" fmla="*/ 463639 w 3296993"/>
              <a:gd name="connsiteY4" fmla="*/ 1 h 5149939"/>
              <a:gd name="connsiteX0" fmla="*/ 470079 w 3303433"/>
              <a:gd name="connsiteY0" fmla="*/ 1 h 5149939"/>
              <a:gd name="connsiteX1" fmla="*/ 3296993 w 3303433"/>
              <a:gd name="connsiteY1" fmla="*/ 0 h 5149939"/>
              <a:gd name="connsiteX2" fmla="*/ 3303433 w 3303433"/>
              <a:gd name="connsiteY2" fmla="*/ 5137061 h 5149939"/>
              <a:gd name="connsiteX3" fmla="*/ 0 w 3303433"/>
              <a:gd name="connsiteY3" fmla="*/ 5149939 h 5149939"/>
              <a:gd name="connsiteX4" fmla="*/ 470079 w 3303433"/>
              <a:gd name="connsiteY4" fmla="*/ 1 h 5149939"/>
              <a:gd name="connsiteX0" fmla="*/ 377349 w 3303433"/>
              <a:gd name="connsiteY0" fmla="*/ 6440 h 5149939"/>
              <a:gd name="connsiteX1" fmla="*/ 3296993 w 3303433"/>
              <a:gd name="connsiteY1" fmla="*/ 0 h 5149939"/>
              <a:gd name="connsiteX2" fmla="*/ 3303433 w 3303433"/>
              <a:gd name="connsiteY2" fmla="*/ 5137061 h 5149939"/>
              <a:gd name="connsiteX3" fmla="*/ 0 w 3303433"/>
              <a:gd name="connsiteY3" fmla="*/ 5149939 h 5149939"/>
              <a:gd name="connsiteX4" fmla="*/ 377349 w 3303433"/>
              <a:gd name="connsiteY4" fmla="*/ 6440 h 5149939"/>
              <a:gd name="connsiteX0" fmla="*/ 382804 w 3303433"/>
              <a:gd name="connsiteY0" fmla="*/ 1 h 5149939"/>
              <a:gd name="connsiteX1" fmla="*/ 3296993 w 3303433"/>
              <a:gd name="connsiteY1" fmla="*/ 0 h 5149939"/>
              <a:gd name="connsiteX2" fmla="*/ 3303433 w 3303433"/>
              <a:gd name="connsiteY2" fmla="*/ 5137061 h 5149939"/>
              <a:gd name="connsiteX3" fmla="*/ 0 w 3303433"/>
              <a:gd name="connsiteY3" fmla="*/ 5149939 h 5149939"/>
              <a:gd name="connsiteX4" fmla="*/ 382804 w 3303433"/>
              <a:gd name="connsiteY4" fmla="*/ 1 h 514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3433" h="5149939">
                <a:moveTo>
                  <a:pt x="382804" y="1"/>
                </a:moveTo>
                <a:lnTo>
                  <a:pt x="3296993" y="0"/>
                </a:lnTo>
                <a:cubicBezTo>
                  <a:pt x="3299140" y="1712354"/>
                  <a:pt x="3301286" y="3424707"/>
                  <a:pt x="3303433" y="5137061"/>
                </a:cubicBezTo>
                <a:lnTo>
                  <a:pt x="0" y="5149939"/>
                </a:lnTo>
                <a:lnTo>
                  <a:pt x="38280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42224" y="740570"/>
            <a:ext cx="2750863" cy="1200150"/>
          </a:xfrm>
        </p:spPr>
        <p:txBody>
          <a:bodyPr>
            <a:normAutofit fontScale="90000"/>
          </a:bodyPr>
          <a:lstStyle>
            <a:lvl1pPr>
              <a:defRPr sz="2800"/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half" idx="2"/>
          </p:nvPr>
        </p:nvSpPr>
        <p:spPr>
          <a:xfrm>
            <a:off x="642224" y="3032975"/>
            <a:ext cx="2963365" cy="1442433"/>
          </a:xfrm>
        </p:spPr>
        <p:txBody>
          <a:bodyPr anchor="t">
            <a:normAutofit/>
          </a:bodyPr>
          <a:lstStyle>
            <a:lvl1pPr>
              <a:defRPr sz="2000"/>
            </a:lvl1pPr>
          </a:lstStyle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3335338" y="0"/>
            <a:ext cx="5808662" cy="5149850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 dirty="0" smtClean="0"/>
              <a:t>Click icon to insert photo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59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3335338" y="0"/>
            <a:ext cx="5808662" cy="5149850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 dirty="0" smtClean="0"/>
              <a:t>Click icon to insert photo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4"/>
          <p:cNvSpPr/>
          <p:nvPr userDrawn="1"/>
        </p:nvSpPr>
        <p:spPr>
          <a:xfrm flipH="1">
            <a:off x="-2" y="0"/>
            <a:ext cx="3899773" cy="5149939"/>
          </a:xfrm>
          <a:custGeom>
            <a:avLst/>
            <a:gdLst>
              <a:gd name="connsiteX0" fmla="*/ 0 w 1564783"/>
              <a:gd name="connsiteY0" fmla="*/ 0 h 5143500"/>
              <a:gd name="connsiteX1" fmla="*/ 1564783 w 1564783"/>
              <a:gd name="connsiteY1" fmla="*/ 0 h 5143500"/>
              <a:gd name="connsiteX2" fmla="*/ 1564783 w 1564783"/>
              <a:gd name="connsiteY2" fmla="*/ 5143500 h 5143500"/>
              <a:gd name="connsiteX3" fmla="*/ 0 w 1564783"/>
              <a:gd name="connsiteY3" fmla="*/ 5143500 h 5143500"/>
              <a:gd name="connsiteX4" fmla="*/ 0 w 1564783"/>
              <a:gd name="connsiteY4" fmla="*/ 0 h 5143500"/>
              <a:gd name="connsiteX0" fmla="*/ 560231 w 2125014"/>
              <a:gd name="connsiteY0" fmla="*/ 0 h 5143500"/>
              <a:gd name="connsiteX1" fmla="*/ 2125014 w 2125014"/>
              <a:gd name="connsiteY1" fmla="*/ 0 h 5143500"/>
              <a:gd name="connsiteX2" fmla="*/ 2125014 w 2125014"/>
              <a:gd name="connsiteY2" fmla="*/ 5143500 h 5143500"/>
              <a:gd name="connsiteX3" fmla="*/ 0 w 2125014"/>
              <a:gd name="connsiteY3" fmla="*/ 5143500 h 5143500"/>
              <a:gd name="connsiteX4" fmla="*/ 560231 w 2125014"/>
              <a:gd name="connsiteY4" fmla="*/ 0 h 5143500"/>
              <a:gd name="connsiteX0" fmla="*/ 727656 w 2125014"/>
              <a:gd name="connsiteY0" fmla="*/ 0 h 5156379"/>
              <a:gd name="connsiteX1" fmla="*/ 2125014 w 2125014"/>
              <a:gd name="connsiteY1" fmla="*/ 12879 h 5156379"/>
              <a:gd name="connsiteX2" fmla="*/ 2125014 w 2125014"/>
              <a:gd name="connsiteY2" fmla="*/ 5156379 h 5156379"/>
              <a:gd name="connsiteX3" fmla="*/ 0 w 2125014"/>
              <a:gd name="connsiteY3" fmla="*/ 5156379 h 5156379"/>
              <a:gd name="connsiteX4" fmla="*/ 727656 w 2125014"/>
              <a:gd name="connsiteY4" fmla="*/ 0 h 5156379"/>
              <a:gd name="connsiteX0" fmla="*/ 727656 w 2125014"/>
              <a:gd name="connsiteY0" fmla="*/ 0 h 5143500"/>
              <a:gd name="connsiteX1" fmla="*/ 2125014 w 2125014"/>
              <a:gd name="connsiteY1" fmla="*/ 0 h 5143500"/>
              <a:gd name="connsiteX2" fmla="*/ 2125014 w 2125014"/>
              <a:gd name="connsiteY2" fmla="*/ 5143500 h 5143500"/>
              <a:gd name="connsiteX3" fmla="*/ 0 w 2125014"/>
              <a:gd name="connsiteY3" fmla="*/ 5143500 h 5143500"/>
              <a:gd name="connsiteX4" fmla="*/ 727656 w 2125014"/>
              <a:gd name="connsiteY4" fmla="*/ 0 h 5143500"/>
              <a:gd name="connsiteX0" fmla="*/ 727656 w 3509493"/>
              <a:gd name="connsiteY0" fmla="*/ 0 h 5143500"/>
              <a:gd name="connsiteX1" fmla="*/ 3509493 w 3509493"/>
              <a:gd name="connsiteY1" fmla="*/ 0 h 5143500"/>
              <a:gd name="connsiteX2" fmla="*/ 2125014 w 3509493"/>
              <a:gd name="connsiteY2" fmla="*/ 5143500 h 5143500"/>
              <a:gd name="connsiteX3" fmla="*/ 0 w 3509493"/>
              <a:gd name="connsiteY3" fmla="*/ 5143500 h 5143500"/>
              <a:gd name="connsiteX4" fmla="*/ 727656 w 3509493"/>
              <a:gd name="connsiteY4" fmla="*/ 0 h 5143500"/>
              <a:gd name="connsiteX0" fmla="*/ 727656 w 3515933"/>
              <a:gd name="connsiteY0" fmla="*/ 0 h 5143500"/>
              <a:gd name="connsiteX1" fmla="*/ 3509493 w 3515933"/>
              <a:gd name="connsiteY1" fmla="*/ 0 h 5143500"/>
              <a:gd name="connsiteX2" fmla="*/ 3515933 w 3515933"/>
              <a:gd name="connsiteY2" fmla="*/ 5137061 h 5143500"/>
              <a:gd name="connsiteX3" fmla="*/ 0 w 3515933"/>
              <a:gd name="connsiteY3" fmla="*/ 5143500 h 5143500"/>
              <a:gd name="connsiteX4" fmla="*/ 727656 w 3515933"/>
              <a:gd name="connsiteY4" fmla="*/ 0 h 5143500"/>
              <a:gd name="connsiteX0" fmla="*/ 437881 w 3515933"/>
              <a:gd name="connsiteY0" fmla="*/ 6440 h 5143500"/>
              <a:gd name="connsiteX1" fmla="*/ 3509493 w 3515933"/>
              <a:gd name="connsiteY1" fmla="*/ 0 h 5143500"/>
              <a:gd name="connsiteX2" fmla="*/ 3515933 w 3515933"/>
              <a:gd name="connsiteY2" fmla="*/ 5137061 h 5143500"/>
              <a:gd name="connsiteX3" fmla="*/ 0 w 3515933"/>
              <a:gd name="connsiteY3" fmla="*/ 5143500 h 5143500"/>
              <a:gd name="connsiteX4" fmla="*/ 437881 w 3515933"/>
              <a:gd name="connsiteY4" fmla="*/ 6440 h 5143500"/>
              <a:gd name="connsiteX0" fmla="*/ 0 w 3078052"/>
              <a:gd name="connsiteY0" fmla="*/ 6440 h 5137061"/>
              <a:gd name="connsiteX1" fmla="*/ 3071612 w 3078052"/>
              <a:gd name="connsiteY1" fmla="*/ 0 h 5137061"/>
              <a:gd name="connsiteX2" fmla="*/ 3078052 w 3078052"/>
              <a:gd name="connsiteY2" fmla="*/ 5137061 h 5137061"/>
              <a:gd name="connsiteX3" fmla="*/ 399245 w 3078052"/>
              <a:gd name="connsiteY3" fmla="*/ 5137061 h 5137061"/>
              <a:gd name="connsiteX4" fmla="*/ 0 w 3078052"/>
              <a:gd name="connsiteY4" fmla="*/ 6440 h 5137061"/>
              <a:gd name="connsiteX0" fmla="*/ 0 w 2833354"/>
              <a:gd name="connsiteY0" fmla="*/ 1 h 5137061"/>
              <a:gd name="connsiteX1" fmla="*/ 2826914 w 2833354"/>
              <a:gd name="connsiteY1" fmla="*/ 0 h 5137061"/>
              <a:gd name="connsiteX2" fmla="*/ 2833354 w 2833354"/>
              <a:gd name="connsiteY2" fmla="*/ 5137061 h 5137061"/>
              <a:gd name="connsiteX3" fmla="*/ 154547 w 2833354"/>
              <a:gd name="connsiteY3" fmla="*/ 5137061 h 5137061"/>
              <a:gd name="connsiteX4" fmla="*/ 0 w 2833354"/>
              <a:gd name="connsiteY4" fmla="*/ 1 h 5137061"/>
              <a:gd name="connsiteX0" fmla="*/ 463639 w 3296993"/>
              <a:gd name="connsiteY0" fmla="*/ 1 h 5149939"/>
              <a:gd name="connsiteX1" fmla="*/ 3290553 w 3296993"/>
              <a:gd name="connsiteY1" fmla="*/ 0 h 5149939"/>
              <a:gd name="connsiteX2" fmla="*/ 3296993 w 3296993"/>
              <a:gd name="connsiteY2" fmla="*/ 5137061 h 5149939"/>
              <a:gd name="connsiteX3" fmla="*/ 0 w 3296993"/>
              <a:gd name="connsiteY3" fmla="*/ 5149939 h 5149939"/>
              <a:gd name="connsiteX4" fmla="*/ 463639 w 3296993"/>
              <a:gd name="connsiteY4" fmla="*/ 1 h 5149939"/>
              <a:gd name="connsiteX0" fmla="*/ 470079 w 3303433"/>
              <a:gd name="connsiteY0" fmla="*/ 1 h 5149939"/>
              <a:gd name="connsiteX1" fmla="*/ 3296993 w 3303433"/>
              <a:gd name="connsiteY1" fmla="*/ 0 h 5149939"/>
              <a:gd name="connsiteX2" fmla="*/ 3303433 w 3303433"/>
              <a:gd name="connsiteY2" fmla="*/ 5137061 h 5149939"/>
              <a:gd name="connsiteX3" fmla="*/ 0 w 3303433"/>
              <a:gd name="connsiteY3" fmla="*/ 5149939 h 5149939"/>
              <a:gd name="connsiteX4" fmla="*/ 470079 w 3303433"/>
              <a:gd name="connsiteY4" fmla="*/ 1 h 5149939"/>
              <a:gd name="connsiteX0" fmla="*/ 377349 w 3303433"/>
              <a:gd name="connsiteY0" fmla="*/ 6440 h 5149939"/>
              <a:gd name="connsiteX1" fmla="*/ 3296993 w 3303433"/>
              <a:gd name="connsiteY1" fmla="*/ 0 h 5149939"/>
              <a:gd name="connsiteX2" fmla="*/ 3303433 w 3303433"/>
              <a:gd name="connsiteY2" fmla="*/ 5137061 h 5149939"/>
              <a:gd name="connsiteX3" fmla="*/ 0 w 3303433"/>
              <a:gd name="connsiteY3" fmla="*/ 5149939 h 5149939"/>
              <a:gd name="connsiteX4" fmla="*/ 377349 w 3303433"/>
              <a:gd name="connsiteY4" fmla="*/ 6440 h 5149939"/>
              <a:gd name="connsiteX0" fmla="*/ 382804 w 3303433"/>
              <a:gd name="connsiteY0" fmla="*/ 1 h 5149939"/>
              <a:gd name="connsiteX1" fmla="*/ 3296993 w 3303433"/>
              <a:gd name="connsiteY1" fmla="*/ 0 h 5149939"/>
              <a:gd name="connsiteX2" fmla="*/ 3303433 w 3303433"/>
              <a:gd name="connsiteY2" fmla="*/ 5137061 h 5149939"/>
              <a:gd name="connsiteX3" fmla="*/ 0 w 3303433"/>
              <a:gd name="connsiteY3" fmla="*/ 5149939 h 5149939"/>
              <a:gd name="connsiteX4" fmla="*/ 382804 w 3303433"/>
              <a:gd name="connsiteY4" fmla="*/ 1 h 514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3433" h="5149939">
                <a:moveTo>
                  <a:pt x="382804" y="1"/>
                </a:moveTo>
                <a:lnTo>
                  <a:pt x="3296993" y="0"/>
                </a:lnTo>
                <a:cubicBezTo>
                  <a:pt x="3299140" y="1712354"/>
                  <a:pt x="3301286" y="3424707"/>
                  <a:pt x="3303433" y="5137061"/>
                </a:cubicBezTo>
                <a:lnTo>
                  <a:pt x="0" y="5149939"/>
                </a:lnTo>
                <a:lnTo>
                  <a:pt x="3828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42224" y="740570"/>
            <a:ext cx="2750863" cy="1200150"/>
          </a:xfrm>
        </p:spPr>
        <p:txBody>
          <a:bodyPr>
            <a:normAutofit fontScale="90000"/>
          </a:bodyPr>
          <a:lstStyle>
            <a:lvl1pPr>
              <a:defRPr sz="2800"/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half" idx="2"/>
          </p:nvPr>
        </p:nvSpPr>
        <p:spPr>
          <a:xfrm>
            <a:off x="642224" y="3032975"/>
            <a:ext cx="2963365" cy="1442433"/>
          </a:xfrm>
        </p:spPr>
        <p:txBody>
          <a:bodyPr anchor="t">
            <a:normAutofit/>
          </a:bodyPr>
          <a:lstStyle>
            <a:lvl1pPr>
              <a:defRPr sz="2000"/>
            </a:lvl1pPr>
          </a:lstStyle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83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 userDrawn="1"/>
        </p:nvSpPr>
        <p:spPr>
          <a:xfrm flipH="1">
            <a:off x="-2" y="0"/>
            <a:ext cx="3899773" cy="5149939"/>
          </a:xfrm>
          <a:custGeom>
            <a:avLst/>
            <a:gdLst>
              <a:gd name="connsiteX0" fmla="*/ 0 w 1564783"/>
              <a:gd name="connsiteY0" fmla="*/ 0 h 5143500"/>
              <a:gd name="connsiteX1" fmla="*/ 1564783 w 1564783"/>
              <a:gd name="connsiteY1" fmla="*/ 0 h 5143500"/>
              <a:gd name="connsiteX2" fmla="*/ 1564783 w 1564783"/>
              <a:gd name="connsiteY2" fmla="*/ 5143500 h 5143500"/>
              <a:gd name="connsiteX3" fmla="*/ 0 w 1564783"/>
              <a:gd name="connsiteY3" fmla="*/ 5143500 h 5143500"/>
              <a:gd name="connsiteX4" fmla="*/ 0 w 1564783"/>
              <a:gd name="connsiteY4" fmla="*/ 0 h 5143500"/>
              <a:gd name="connsiteX0" fmla="*/ 560231 w 2125014"/>
              <a:gd name="connsiteY0" fmla="*/ 0 h 5143500"/>
              <a:gd name="connsiteX1" fmla="*/ 2125014 w 2125014"/>
              <a:gd name="connsiteY1" fmla="*/ 0 h 5143500"/>
              <a:gd name="connsiteX2" fmla="*/ 2125014 w 2125014"/>
              <a:gd name="connsiteY2" fmla="*/ 5143500 h 5143500"/>
              <a:gd name="connsiteX3" fmla="*/ 0 w 2125014"/>
              <a:gd name="connsiteY3" fmla="*/ 5143500 h 5143500"/>
              <a:gd name="connsiteX4" fmla="*/ 560231 w 2125014"/>
              <a:gd name="connsiteY4" fmla="*/ 0 h 5143500"/>
              <a:gd name="connsiteX0" fmla="*/ 727656 w 2125014"/>
              <a:gd name="connsiteY0" fmla="*/ 0 h 5156379"/>
              <a:gd name="connsiteX1" fmla="*/ 2125014 w 2125014"/>
              <a:gd name="connsiteY1" fmla="*/ 12879 h 5156379"/>
              <a:gd name="connsiteX2" fmla="*/ 2125014 w 2125014"/>
              <a:gd name="connsiteY2" fmla="*/ 5156379 h 5156379"/>
              <a:gd name="connsiteX3" fmla="*/ 0 w 2125014"/>
              <a:gd name="connsiteY3" fmla="*/ 5156379 h 5156379"/>
              <a:gd name="connsiteX4" fmla="*/ 727656 w 2125014"/>
              <a:gd name="connsiteY4" fmla="*/ 0 h 5156379"/>
              <a:gd name="connsiteX0" fmla="*/ 727656 w 2125014"/>
              <a:gd name="connsiteY0" fmla="*/ 0 h 5143500"/>
              <a:gd name="connsiteX1" fmla="*/ 2125014 w 2125014"/>
              <a:gd name="connsiteY1" fmla="*/ 0 h 5143500"/>
              <a:gd name="connsiteX2" fmla="*/ 2125014 w 2125014"/>
              <a:gd name="connsiteY2" fmla="*/ 5143500 h 5143500"/>
              <a:gd name="connsiteX3" fmla="*/ 0 w 2125014"/>
              <a:gd name="connsiteY3" fmla="*/ 5143500 h 5143500"/>
              <a:gd name="connsiteX4" fmla="*/ 727656 w 2125014"/>
              <a:gd name="connsiteY4" fmla="*/ 0 h 5143500"/>
              <a:gd name="connsiteX0" fmla="*/ 727656 w 3509493"/>
              <a:gd name="connsiteY0" fmla="*/ 0 h 5143500"/>
              <a:gd name="connsiteX1" fmla="*/ 3509493 w 3509493"/>
              <a:gd name="connsiteY1" fmla="*/ 0 h 5143500"/>
              <a:gd name="connsiteX2" fmla="*/ 2125014 w 3509493"/>
              <a:gd name="connsiteY2" fmla="*/ 5143500 h 5143500"/>
              <a:gd name="connsiteX3" fmla="*/ 0 w 3509493"/>
              <a:gd name="connsiteY3" fmla="*/ 5143500 h 5143500"/>
              <a:gd name="connsiteX4" fmla="*/ 727656 w 3509493"/>
              <a:gd name="connsiteY4" fmla="*/ 0 h 5143500"/>
              <a:gd name="connsiteX0" fmla="*/ 727656 w 3515933"/>
              <a:gd name="connsiteY0" fmla="*/ 0 h 5143500"/>
              <a:gd name="connsiteX1" fmla="*/ 3509493 w 3515933"/>
              <a:gd name="connsiteY1" fmla="*/ 0 h 5143500"/>
              <a:gd name="connsiteX2" fmla="*/ 3515933 w 3515933"/>
              <a:gd name="connsiteY2" fmla="*/ 5137061 h 5143500"/>
              <a:gd name="connsiteX3" fmla="*/ 0 w 3515933"/>
              <a:gd name="connsiteY3" fmla="*/ 5143500 h 5143500"/>
              <a:gd name="connsiteX4" fmla="*/ 727656 w 3515933"/>
              <a:gd name="connsiteY4" fmla="*/ 0 h 5143500"/>
              <a:gd name="connsiteX0" fmla="*/ 437881 w 3515933"/>
              <a:gd name="connsiteY0" fmla="*/ 6440 h 5143500"/>
              <a:gd name="connsiteX1" fmla="*/ 3509493 w 3515933"/>
              <a:gd name="connsiteY1" fmla="*/ 0 h 5143500"/>
              <a:gd name="connsiteX2" fmla="*/ 3515933 w 3515933"/>
              <a:gd name="connsiteY2" fmla="*/ 5137061 h 5143500"/>
              <a:gd name="connsiteX3" fmla="*/ 0 w 3515933"/>
              <a:gd name="connsiteY3" fmla="*/ 5143500 h 5143500"/>
              <a:gd name="connsiteX4" fmla="*/ 437881 w 3515933"/>
              <a:gd name="connsiteY4" fmla="*/ 6440 h 5143500"/>
              <a:gd name="connsiteX0" fmla="*/ 0 w 3078052"/>
              <a:gd name="connsiteY0" fmla="*/ 6440 h 5137061"/>
              <a:gd name="connsiteX1" fmla="*/ 3071612 w 3078052"/>
              <a:gd name="connsiteY1" fmla="*/ 0 h 5137061"/>
              <a:gd name="connsiteX2" fmla="*/ 3078052 w 3078052"/>
              <a:gd name="connsiteY2" fmla="*/ 5137061 h 5137061"/>
              <a:gd name="connsiteX3" fmla="*/ 399245 w 3078052"/>
              <a:gd name="connsiteY3" fmla="*/ 5137061 h 5137061"/>
              <a:gd name="connsiteX4" fmla="*/ 0 w 3078052"/>
              <a:gd name="connsiteY4" fmla="*/ 6440 h 5137061"/>
              <a:gd name="connsiteX0" fmla="*/ 0 w 2833354"/>
              <a:gd name="connsiteY0" fmla="*/ 1 h 5137061"/>
              <a:gd name="connsiteX1" fmla="*/ 2826914 w 2833354"/>
              <a:gd name="connsiteY1" fmla="*/ 0 h 5137061"/>
              <a:gd name="connsiteX2" fmla="*/ 2833354 w 2833354"/>
              <a:gd name="connsiteY2" fmla="*/ 5137061 h 5137061"/>
              <a:gd name="connsiteX3" fmla="*/ 154547 w 2833354"/>
              <a:gd name="connsiteY3" fmla="*/ 5137061 h 5137061"/>
              <a:gd name="connsiteX4" fmla="*/ 0 w 2833354"/>
              <a:gd name="connsiteY4" fmla="*/ 1 h 5137061"/>
              <a:gd name="connsiteX0" fmla="*/ 463639 w 3296993"/>
              <a:gd name="connsiteY0" fmla="*/ 1 h 5149939"/>
              <a:gd name="connsiteX1" fmla="*/ 3290553 w 3296993"/>
              <a:gd name="connsiteY1" fmla="*/ 0 h 5149939"/>
              <a:gd name="connsiteX2" fmla="*/ 3296993 w 3296993"/>
              <a:gd name="connsiteY2" fmla="*/ 5137061 h 5149939"/>
              <a:gd name="connsiteX3" fmla="*/ 0 w 3296993"/>
              <a:gd name="connsiteY3" fmla="*/ 5149939 h 5149939"/>
              <a:gd name="connsiteX4" fmla="*/ 463639 w 3296993"/>
              <a:gd name="connsiteY4" fmla="*/ 1 h 5149939"/>
              <a:gd name="connsiteX0" fmla="*/ 470079 w 3303433"/>
              <a:gd name="connsiteY0" fmla="*/ 1 h 5149939"/>
              <a:gd name="connsiteX1" fmla="*/ 3296993 w 3303433"/>
              <a:gd name="connsiteY1" fmla="*/ 0 h 5149939"/>
              <a:gd name="connsiteX2" fmla="*/ 3303433 w 3303433"/>
              <a:gd name="connsiteY2" fmla="*/ 5137061 h 5149939"/>
              <a:gd name="connsiteX3" fmla="*/ 0 w 3303433"/>
              <a:gd name="connsiteY3" fmla="*/ 5149939 h 5149939"/>
              <a:gd name="connsiteX4" fmla="*/ 470079 w 3303433"/>
              <a:gd name="connsiteY4" fmla="*/ 1 h 5149939"/>
              <a:gd name="connsiteX0" fmla="*/ 377349 w 3303433"/>
              <a:gd name="connsiteY0" fmla="*/ 6440 h 5149939"/>
              <a:gd name="connsiteX1" fmla="*/ 3296993 w 3303433"/>
              <a:gd name="connsiteY1" fmla="*/ 0 h 5149939"/>
              <a:gd name="connsiteX2" fmla="*/ 3303433 w 3303433"/>
              <a:gd name="connsiteY2" fmla="*/ 5137061 h 5149939"/>
              <a:gd name="connsiteX3" fmla="*/ 0 w 3303433"/>
              <a:gd name="connsiteY3" fmla="*/ 5149939 h 5149939"/>
              <a:gd name="connsiteX4" fmla="*/ 377349 w 3303433"/>
              <a:gd name="connsiteY4" fmla="*/ 6440 h 5149939"/>
              <a:gd name="connsiteX0" fmla="*/ 382804 w 3303433"/>
              <a:gd name="connsiteY0" fmla="*/ 1 h 5149939"/>
              <a:gd name="connsiteX1" fmla="*/ 3296993 w 3303433"/>
              <a:gd name="connsiteY1" fmla="*/ 0 h 5149939"/>
              <a:gd name="connsiteX2" fmla="*/ 3303433 w 3303433"/>
              <a:gd name="connsiteY2" fmla="*/ 5137061 h 5149939"/>
              <a:gd name="connsiteX3" fmla="*/ 0 w 3303433"/>
              <a:gd name="connsiteY3" fmla="*/ 5149939 h 5149939"/>
              <a:gd name="connsiteX4" fmla="*/ 382804 w 3303433"/>
              <a:gd name="connsiteY4" fmla="*/ 1 h 514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3433" h="5149939">
                <a:moveTo>
                  <a:pt x="382804" y="1"/>
                </a:moveTo>
                <a:lnTo>
                  <a:pt x="3296993" y="0"/>
                </a:lnTo>
                <a:cubicBezTo>
                  <a:pt x="3299140" y="1712354"/>
                  <a:pt x="3301286" y="3424707"/>
                  <a:pt x="3303433" y="5137061"/>
                </a:cubicBezTo>
                <a:lnTo>
                  <a:pt x="0" y="5149939"/>
                </a:lnTo>
                <a:lnTo>
                  <a:pt x="38280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42224" y="740570"/>
            <a:ext cx="2750863" cy="1200150"/>
          </a:xfrm>
        </p:spPr>
        <p:txBody>
          <a:bodyPr>
            <a:normAutofit fontScale="90000"/>
          </a:bodyPr>
          <a:lstStyle>
            <a:lvl1pPr>
              <a:defRPr sz="2800"/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half" idx="2"/>
          </p:nvPr>
        </p:nvSpPr>
        <p:spPr>
          <a:xfrm>
            <a:off x="642224" y="3032975"/>
            <a:ext cx="2963365" cy="1442433"/>
          </a:xfrm>
        </p:spPr>
        <p:txBody>
          <a:bodyPr anchor="t">
            <a:normAutofit/>
          </a:bodyPr>
          <a:lstStyle>
            <a:lvl1pPr>
              <a:defRPr sz="2000"/>
            </a:lvl1pPr>
          </a:lstStyle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3335338" y="0"/>
            <a:ext cx="5808662" cy="5149850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 dirty="0" smtClean="0"/>
              <a:t>Click icon to insert photo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69"/>
            <a:ext cx="2949178" cy="1200150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54935"/>
            <a:ext cx="2949178" cy="274680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Challenge Initiative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76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32588"/>
            <a:ext cx="7886700" cy="6041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23493"/>
            <a:ext cx="7886700" cy="34092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LucidaGrande" charset="0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767263"/>
            <a:ext cx="30861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 smtClean="0"/>
              <a:t>The Challenge Initiative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 flipH="1">
            <a:off x="628651" y="4715501"/>
            <a:ext cx="7886699" cy="0"/>
          </a:xfrm>
          <a:prstGeom prst="line">
            <a:avLst/>
          </a:prstGeom>
          <a:ln w="9525" cmpd="sng">
            <a:solidFill>
              <a:srgbClr val="E0E0E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11"/>
          <p:cNvSpPr>
            <a:spLocks/>
          </p:cNvSpPr>
          <p:nvPr userDrawn="1"/>
        </p:nvSpPr>
        <p:spPr bwMode="auto">
          <a:xfrm>
            <a:off x="8449522" y="4715500"/>
            <a:ext cx="694476" cy="435991"/>
          </a:xfrm>
          <a:custGeom>
            <a:avLst/>
            <a:gdLst>
              <a:gd name="T0" fmla="*/ 823 w 823"/>
              <a:gd name="T1" fmla="*/ 0 h 587"/>
              <a:gd name="T2" fmla="*/ 311 w 823"/>
              <a:gd name="T3" fmla="*/ 0 h 587"/>
              <a:gd name="T4" fmla="*/ 0 w 823"/>
              <a:gd name="T5" fmla="*/ 587 h 587"/>
              <a:gd name="T6" fmla="*/ 823 w 823"/>
              <a:gd name="T7" fmla="*/ 587 h 587"/>
              <a:gd name="T8" fmla="*/ 823 w 823"/>
              <a:gd name="T9" fmla="*/ 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3" h="587">
                <a:moveTo>
                  <a:pt x="823" y="0"/>
                </a:moveTo>
                <a:lnTo>
                  <a:pt x="311" y="0"/>
                </a:lnTo>
                <a:lnTo>
                  <a:pt x="0" y="587"/>
                </a:lnTo>
                <a:lnTo>
                  <a:pt x="823" y="587"/>
                </a:lnTo>
                <a:lnTo>
                  <a:pt x="8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 dirty="0">
              <a:latin typeface="Verdana Regular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0908" y="4780141"/>
            <a:ext cx="2057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1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60D1EDE-7116-2443-9BDD-368CE5B3766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9" r:id="rId5"/>
    <p:sldLayoutId id="2147483900" r:id="rId6"/>
    <p:sldLayoutId id="2147483909" r:id="rId7"/>
    <p:sldLayoutId id="2147483910" r:id="rId8"/>
    <p:sldLayoutId id="2147483901" r:id="rId9"/>
    <p:sldLayoutId id="2147483905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chemeClr val="accent4"/>
        </a:buClr>
        <a:buSzPct val="60000"/>
        <a:buFont typeface="LucidaGrande" charset="0"/>
        <a:buNone/>
        <a:defRPr sz="2200" b="0" i="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  <a:lvl2pPr marL="628650" marR="0" indent="-285750" algn="l" defTabSz="685800" rtl="0" eaLnBrk="1" fontAlgn="auto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4"/>
        </a:buClr>
        <a:buSzPct val="60000"/>
        <a:buFont typeface="LucidaGrande" charset="0"/>
        <a:buChar char="▶"/>
        <a:tabLst/>
        <a:defRPr sz="2000" b="0" i="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2pPr>
      <a:lvl3pPr marL="948690" indent="-194310" algn="l" defTabSz="685800" rtl="0" eaLnBrk="1" latinLnBrk="0" hangingPunct="1">
        <a:lnSpc>
          <a:spcPct val="90000"/>
        </a:lnSpc>
        <a:spcBef>
          <a:spcPts val="375"/>
        </a:spcBef>
        <a:spcAft>
          <a:spcPts val="600"/>
        </a:spcAft>
        <a:buClr>
          <a:schemeClr val="accent3"/>
        </a:buClr>
        <a:buFont typeface="Wingdings" charset="2"/>
        <a:buChar char="§"/>
        <a:defRPr sz="1600" b="0" i="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3pPr>
      <a:lvl4pPr marL="12001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600"/>
        </a:spcAft>
        <a:buClrTx/>
        <a:buSzTx/>
        <a:buFont typeface=".AppleSystemUIFont" charset="-120"/>
        <a:buChar char="-"/>
        <a:tabLst/>
        <a:defRPr sz="1400" b="0" i="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"/>
          <p:cNvSpPr/>
          <p:nvPr/>
        </p:nvSpPr>
        <p:spPr>
          <a:xfrm flipH="1" flipV="1">
            <a:off x="3127" y="-640"/>
            <a:ext cx="3925679" cy="5164143"/>
          </a:xfrm>
          <a:custGeom>
            <a:avLst/>
            <a:gdLst>
              <a:gd name="connsiteX0" fmla="*/ 0 w 1564783"/>
              <a:gd name="connsiteY0" fmla="*/ 0 h 5143500"/>
              <a:gd name="connsiteX1" fmla="*/ 1564783 w 1564783"/>
              <a:gd name="connsiteY1" fmla="*/ 0 h 5143500"/>
              <a:gd name="connsiteX2" fmla="*/ 1564783 w 1564783"/>
              <a:gd name="connsiteY2" fmla="*/ 5143500 h 5143500"/>
              <a:gd name="connsiteX3" fmla="*/ 0 w 1564783"/>
              <a:gd name="connsiteY3" fmla="*/ 5143500 h 5143500"/>
              <a:gd name="connsiteX4" fmla="*/ 0 w 1564783"/>
              <a:gd name="connsiteY4" fmla="*/ 0 h 5143500"/>
              <a:gd name="connsiteX0" fmla="*/ 560231 w 2125014"/>
              <a:gd name="connsiteY0" fmla="*/ 0 h 5143500"/>
              <a:gd name="connsiteX1" fmla="*/ 2125014 w 2125014"/>
              <a:gd name="connsiteY1" fmla="*/ 0 h 5143500"/>
              <a:gd name="connsiteX2" fmla="*/ 2125014 w 2125014"/>
              <a:gd name="connsiteY2" fmla="*/ 5143500 h 5143500"/>
              <a:gd name="connsiteX3" fmla="*/ 0 w 2125014"/>
              <a:gd name="connsiteY3" fmla="*/ 5143500 h 5143500"/>
              <a:gd name="connsiteX4" fmla="*/ 560231 w 2125014"/>
              <a:gd name="connsiteY4" fmla="*/ 0 h 5143500"/>
              <a:gd name="connsiteX0" fmla="*/ 727656 w 2125014"/>
              <a:gd name="connsiteY0" fmla="*/ 0 h 5156379"/>
              <a:gd name="connsiteX1" fmla="*/ 2125014 w 2125014"/>
              <a:gd name="connsiteY1" fmla="*/ 12879 h 5156379"/>
              <a:gd name="connsiteX2" fmla="*/ 2125014 w 2125014"/>
              <a:gd name="connsiteY2" fmla="*/ 5156379 h 5156379"/>
              <a:gd name="connsiteX3" fmla="*/ 0 w 2125014"/>
              <a:gd name="connsiteY3" fmla="*/ 5156379 h 5156379"/>
              <a:gd name="connsiteX4" fmla="*/ 727656 w 2125014"/>
              <a:gd name="connsiteY4" fmla="*/ 0 h 5156379"/>
              <a:gd name="connsiteX0" fmla="*/ 727656 w 2125014"/>
              <a:gd name="connsiteY0" fmla="*/ 0 h 5143500"/>
              <a:gd name="connsiteX1" fmla="*/ 2125014 w 2125014"/>
              <a:gd name="connsiteY1" fmla="*/ 0 h 5143500"/>
              <a:gd name="connsiteX2" fmla="*/ 2125014 w 2125014"/>
              <a:gd name="connsiteY2" fmla="*/ 5143500 h 5143500"/>
              <a:gd name="connsiteX3" fmla="*/ 0 w 2125014"/>
              <a:gd name="connsiteY3" fmla="*/ 5143500 h 5143500"/>
              <a:gd name="connsiteX4" fmla="*/ 727656 w 2125014"/>
              <a:gd name="connsiteY4" fmla="*/ 0 h 5143500"/>
              <a:gd name="connsiteX0" fmla="*/ 727656 w 3509493"/>
              <a:gd name="connsiteY0" fmla="*/ 0 h 5143500"/>
              <a:gd name="connsiteX1" fmla="*/ 3509493 w 3509493"/>
              <a:gd name="connsiteY1" fmla="*/ 0 h 5143500"/>
              <a:gd name="connsiteX2" fmla="*/ 2125014 w 3509493"/>
              <a:gd name="connsiteY2" fmla="*/ 5143500 h 5143500"/>
              <a:gd name="connsiteX3" fmla="*/ 0 w 3509493"/>
              <a:gd name="connsiteY3" fmla="*/ 5143500 h 5143500"/>
              <a:gd name="connsiteX4" fmla="*/ 727656 w 3509493"/>
              <a:gd name="connsiteY4" fmla="*/ 0 h 5143500"/>
              <a:gd name="connsiteX0" fmla="*/ 727656 w 3515933"/>
              <a:gd name="connsiteY0" fmla="*/ 0 h 5143500"/>
              <a:gd name="connsiteX1" fmla="*/ 3509493 w 3515933"/>
              <a:gd name="connsiteY1" fmla="*/ 0 h 5143500"/>
              <a:gd name="connsiteX2" fmla="*/ 3515933 w 3515933"/>
              <a:gd name="connsiteY2" fmla="*/ 5137061 h 5143500"/>
              <a:gd name="connsiteX3" fmla="*/ 0 w 3515933"/>
              <a:gd name="connsiteY3" fmla="*/ 5143500 h 5143500"/>
              <a:gd name="connsiteX4" fmla="*/ 727656 w 3515933"/>
              <a:gd name="connsiteY4" fmla="*/ 0 h 5143500"/>
              <a:gd name="connsiteX0" fmla="*/ 437881 w 3515933"/>
              <a:gd name="connsiteY0" fmla="*/ 6440 h 5143500"/>
              <a:gd name="connsiteX1" fmla="*/ 3509493 w 3515933"/>
              <a:gd name="connsiteY1" fmla="*/ 0 h 5143500"/>
              <a:gd name="connsiteX2" fmla="*/ 3515933 w 3515933"/>
              <a:gd name="connsiteY2" fmla="*/ 5137061 h 5143500"/>
              <a:gd name="connsiteX3" fmla="*/ 0 w 3515933"/>
              <a:gd name="connsiteY3" fmla="*/ 5143500 h 5143500"/>
              <a:gd name="connsiteX4" fmla="*/ 437881 w 3515933"/>
              <a:gd name="connsiteY4" fmla="*/ 6440 h 5143500"/>
              <a:gd name="connsiteX0" fmla="*/ 0 w 3078052"/>
              <a:gd name="connsiteY0" fmla="*/ 6440 h 5137061"/>
              <a:gd name="connsiteX1" fmla="*/ 3071612 w 3078052"/>
              <a:gd name="connsiteY1" fmla="*/ 0 h 5137061"/>
              <a:gd name="connsiteX2" fmla="*/ 3078052 w 3078052"/>
              <a:gd name="connsiteY2" fmla="*/ 5137061 h 5137061"/>
              <a:gd name="connsiteX3" fmla="*/ 399245 w 3078052"/>
              <a:gd name="connsiteY3" fmla="*/ 5137061 h 5137061"/>
              <a:gd name="connsiteX4" fmla="*/ 0 w 3078052"/>
              <a:gd name="connsiteY4" fmla="*/ 6440 h 5137061"/>
              <a:gd name="connsiteX0" fmla="*/ 0 w 2833354"/>
              <a:gd name="connsiteY0" fmla="*/ 1 h 5137061"/>
              <a:gd name="connsiteX1" fmla="*/ 2826914 w 2833354"/>
              <a:gd name="connsiteY1" fmla="*/ 0 h 5137061"/>
              <a:gd name="connsiteX2" fmla="*/ 2833354 w 2833354"/>
              <a:gd name="connsiteY2" fmla="*/ 5137061 h 5137061"/>
              <a:gd name="connsiteX3" fmla="*/ 154547 w 2833354"/>
              <a:gd name="connsiteY3" fmla="*/ 5137061 h 5137061"/>
              <a:gd name="connsiteX4" fmla="*/ 0 w 2833354"/>
              <a:gd name="connsiteY4" fmla="*/ 1 h 5137061"/>
              <a:gd name="connsiteX0" fmla="*/ 463639 w 3296993"/>
              <a:gd name="connsiteY0" fmla="*/ 1 h 5149939"/>
              <a:gd name="connsiteX1" fmla="*/ 3290553 w 3296993"/>
              <a:gd name="connsiteY1" fmla="*/ 0 h 5149939"/>
              <a:gd name="connsiteX2" fmla="*/ 3296993 w 3296993"/>
              <a:gd name="connsiteY2" fmla="*/ 5137061 h 5149939"/>
              <a:gd name="connsiteX3" fmla="*/ 0 w 3296993"/>
              <a:gd name="connsiteY3" fmla="*/ 5149939 h 5149939"/>
              <a:gd name="connsiteX4" fmla="*/ 463639 w 3296993"/>
              <a:gd name="connsiteY4" fmla="*/ 1 h 5149939"/>
              <a:gd name="connsiteX0" fmla="*/ 470079 w 3303433"/>
              <a:gd name="connsiteY0" fmla="*/ 1 h 5149939"/>
              <a:gd name="connsiteX1" fmla="*/ 3296993 w 3303433"/>
              <a:gd name="connsiteY1" fmla="*/ 0 h 5149939"/>
              <a:gd name="connsiteX2" fmla="*/ 3303433 w 3303433"/>
              <a:gd name="connsiteY2" fmla="*/ 5137061 h 5149939"/>
              <a:gd name="connsiteX3" fmla="*/ 0 w 3303433"/>
              <a:gd name="connsiteY3" fmla="*/ 5149939 h 5149939"/>
              <a:gd name="connsiteX4" fmla="*/ 470079 w 3303433"/>
              <a:gd name="connsiteY4" fmla="*/ 1 h 5149939"/>
              <a:gd name="connsiteX0" fmla="*/ 470079 w 3447328"/>
              <a:gd name="connsiteY0" fmla="*/ 1 h 5149939"/>
              <a:gd name="connsiteX1" fmla="*/ 3447305 w 3447328"/>
              <a:gd name="connsiteY1" fmla="*/ 0 h 5149939"/>
              <a:gd name="connsiteX2" fmla="*/ 3303433 w 3447328"/>
              <a:gd name="connsiteY2" fmla="*/ 5137061 h 5149939"/>
              <a:gd name="connsiteX3" fmla="*/ 0 w 3447328"/>
              <a:gd name="connsiteY3" fmla="*/ 5149939 h 5149939"/>
              <a:gd name="connsiteX4" fmla="*/ 470079 w 3447328"/>
              <a:gd name="connsiteY4" fmla="*/ 1 h 5149939"/>
              <a:gd name="connsiteX0" fmla="*/ 470079 w 3478797"/>
              <a:gd name="connsiteY0" fmla="*/ 1 h 5149939"/>
              <a:gd name="connsiteX1" fmla="*/ 3447305 w 3478797"/>
              <a:gd name="connsiteY1" fmla="*/ 0 h 5149939"/>
              <a:gd name="connsiteX2" fmla="*/ 3478797 w 3478797"/>
              <a:gd name="connsiteY2" fmla="*/ 5149587 h 5149939"/>
              <a:gd name="connsiteX3" fmla="*/ 0 w 3478797"/>
              <a:gd name="connsiteY3" fmla="*/ 5149939 h 5149939"/>
              <a:gd name="connsiteX4" fmla="*/ 470079 w 3478797"/>
              <a:gd name="connsiteY4" fmla="*/ 1 h 5149939"/>
              <a:gd name="connsiteX0" fmla="*/ 470079 w 3466271"/>
              <a:gd name="connsiteY0" fmla="*/ 1 h 5155850"/>
              <a:gd name="connsiteX1" fmla="*/ 3447305 w 3466271"/>
              <a:gd name="connsiteY1" fmla="*/ 0 h 5155850"/>
              <a:gd name="connsiteX2" fmla="*/ 3466271 w 3466271"/>
              <a:gd name="connsiteY2" fmla="*/ 5155850 h 5155850"/>
              <a:gd name="connsiteX3" fmla="*/ 0 w 3466271"/>
              <a:gd name="connsiteY3" fmla="*/ 5149939 h 5155850"/>
              <a:gd name="connsiteX4" fmla="*/ 470079 w 3466271"/>
              <a:gd name="connsiteY4" fmla="*/ 1 h 5155850"/>
              <a:gd name="connsiteX0" fmla="*/ 470079 w 3466271"/>
              <a:gd name="connsiteY0" fmla="*/ 0 h 5155849"/>
              <a:gd name="connsiteX1" fmla="*/ 3459831 w 3466271"/>
              <a:gd name="connsiteY1" fmla="*/ 6262 h 5155849"/>
              <a:gd name="connsiteX2" fmla="*/ 3466271 w 3466271"/>
              <a:gd name="connsiteY2" fmla="*/ 5155849 h 5155849"/>
              <a:gd name="connsiteX3" fmla="*/ 0 w 3466271"/>
              <a:gd name="connsiteY3" fmla="*/ 5149938 h 5155849"/>
              <a:gd name="connsiteX4" fmla="*/ 470079 w 3466271"/>
              <a:gd name="connsiteY4" fmla="*/ 0 h 5155849"/>
              <a:gd name="connsiteX0" fmla="*/ 470079 w 3472534"/>
              <a:gd name="connsiteY0" fmla="*/ 0 h 5149938"/>
              <a:gd name="connsiteX1" fmla="*/ 3459831 w 3472534"/>
              <a:gd name="connsiteY1" fmla="*/ 6262 h 5149938"/>
              <a:gd name="connsiteX2" fmla="*/ 3472534 w 3472534"/>
              <a:gd name="connsiteY2" fmla="*/ 5149586 h 5149938"/>
              <a:gd name="connsiteX3" fmla="*/ 0 w 3472534"/>
              <a:gd name="connsiteY3" fmla="*/ 5149938 h 5149938"/>
              <a:gd name="connsiteX4" fmla="*/ 470079 w 3472534"/>
              <a:gd name="connsiteY4" fmla="*/ 0 h 5149938"/>
              <a:gd name="connsiteX0" fmla="*/ 684490 w 3686945"/>
              <a:gd name="connsiteY0" fmla="*/ 0 h 5149938"/>
              <a:gd name="connsiteX1" fmla="*/ 3674242 w 3686945"/>
              <a:gd name="connsiteY1" fmla="*/ 6262 h 5149938"/>
              <a:gd name="connsiteX2" fmla="*/ 3686945 w 3686945"/>
              <a:gd name="connsiteY2" fmla="*/ 5149586 h 5149938"/>
              <a:gd name="connsiteX3" fmla="*/ 0 w 3686945"/>
              <a:gd name="connsiteY3" fmla="*/ 5149938 h 5149938"/>
              <a:gd name="connsiteX4" fmla="*/ 684490 w 3686945"/>
              <a:gd name="connsiteY4" fmla="*/ 0 h 5149938"/>
              <a:gd name="connsiteX0" fmla="*/ 1226824 w 3686945"/>
              <a:gd name="connsiteY0" fmla="*/ 0 h 5149938"/>
              <a:gd name="connsiteX1" fmla="*/ 3674242 w 3686945"/>
              <a:gd name="connsiteY1" fmla="*/ 6262 h 5149938"/>
              <a:gd name="connsiteX2" fmla="*/ 3686945 w 3686945"/>
              <a:gd name="connsiteY2" fmla="*/ 5149586 h 5149938"/>
              <a:gd name="connsiteX3" fmla="*/ 0 w 3686945"/>
              <a:gd name="connsiteY3" fmla="*/ 5149938 h 5149938"/>
              <a:gd name="connsiteX4" fmla="*/ 1226824 w 3686945"/>
              <a:gd name="connsiteY4" fmla="*/ 0 h 5149938"/>
              <a:gd name="connsiteX0" fmla="*/ 1012413 w 3472534"/>
              <a:gd name="connsiteY0" fmla="*/ 0 h 5156245"/>
              <a:gd name="connsiteX1" fmla="*/ 3459831 w 3472534"/>
              <a:gd name="connsiteY1" fmla="*/ 6262 h 5156245"/>
              <a:gd name="connsiteX2" fmla="*/ 3472534 w 3472534"/>
              <a:gd name="connsiteY2" fmla="*/ 5149586 h 5156245"/>
              <a:gd name="connsiteX3" fmla="*/ 0 w 3472534"/>
              <a:gd name="connsiteY3" fmla="*/ 5156245 h 5156245"/>
              <a:gd name="connsiteX4" fmla="*/ 1012413 w 3472534"/>
              <a:gd name="connsiteY4" fmla="*/ 0 h 5156245"/>
              <a:gd name="connsiteX0" fmla="*/ 1157456 w 3472534"/>
              <a:gd name="connsiteY0" fmla="*/ 44 h 5149983"/>
              <a:gd name="connsiteX1" fmla="*/ 3459831 w 3472534"/>
              <a:gd name="connsiteY1" fmla="*/ 0 h 5149983"/>
              <a:gd name="connsiteX2" fmla="*/ 3472534 w 3472534"/>
              <a:gd name="connsiteY2" fmla="*/ 5143324 h 5149983"/>
              <a:gd name="connsiteX3" fmla="*/ 0 w 3472534"/>
              <a:gd name="connsiteY3" fmla="*/ 5149983 h 5149983"/>
              <a:gd name="connsiteX4" fmla="*/ 1157456 w 3472534"/>
              <a:gd name="connsiteY4" fmla="*/ 44 h 5149983"/>
              <a:gd name="connsiteX0" fmla="*/ 1157456 w 4519277"/>
              <a:gd name="connsiteY0" fmla="*/ 44 h 5149983"/>
              <a:gd name="connsiteX1" fmla="*/ 4519274 w 4519277"/>
              <a:gd name="connsiteY1" fmla="*/ 0 h 5149983"/>
              <a:gd name="connsiteX2" fmla="*/ 3472534 w 4519277"/>
              <a:gd name="connsiteY2" fmla="*/ 5143324 h 5149983"/>
              <a:gd name="connsiteX3" fmla="*/ 0 w 4519277"/>
              <a:gd name="connsiteY3" fmla="*/ 5149983 h 5149983"/>
              <a:gd name="connsiteX4" fmla="*/ 1157456 w 4519277"/>
              <a:gd name="connsiteY4" fmla="*/ 44 h 5149983"/>
              <a:gd name="connsiteX0" fmla="*/ 1157456 w 4525670"/>
              <a:gd name="connsiteY0" fmla="*/ 44 h 5149983"/>
              <a:gd name="connsiteX1" fmla="*/ 4519274 w 4525670"/>
              <a:gd name="connsiteY1" fmla="*/ 0 h 5149983"/>
              <a:gd name="connsiteX2" fmla="*/ 4525670 w 4525670"/>
              <a:gd name="connsiteY2" fmla="*/ 5137017 h 5149983"/>
              <a:gd name="connsiteX3" fmla="*/ 0 w 4525670"/>
              <a:gd name="connsiteY3" fmla="*/ 5149983 h 5149983"/>
              <a:gd name="connsiteX4" fmla="*/ 1157456 w 4525670"/>
              <a:gd name="connsiteY4" fmla="*/ 44 h 5149983"/>
              <a:gd name="connsiteX0" fmla="*/ 1157456 w 4519278"/>
              <a:gd name="connsiteY0" fmla="*/ 44 h 5149983"/>
              <a:gd name="connsiteX1" fmla="*/ 4519274 w 4519278"/>
              <a:gd name="connsiteY1" fmla="*/ 0 h 5149983"/>
              <a:gd name="connsiteX2" fmla="*/ 3705863 w 4519278"/>
              <a:gd name="connsiteY2" fmla="*/ 5143323 h 5149983"/>
              <a:gd name="connsiteX3" fmla="*/ 0 w 4519278"/>
              <a:gd name="connsiteY3" fmla="*/ 5149983 h 5149983"/>
              <a:gd name="connsiteX4" fmla="*/ 1157456 w 4519278"/>
              <a:gd name="connsiteY4" fmla="*/ 44 h 5149983"/>
              <a:gd name="connsiteX0" fmla="*/ 1157456 w 3724832"/>
              <a:gd name="connsiteY0" fmla="*/ 6350 h 5156289"/>
              <a:gd name="connsiteX1" fmla="*/ 3724692 w 3724832"/>
              <a:gd name="connsiteY1" fmla="*/ 0 h 5156289"/>
              <a:gd name="connsiteX2" fmla="*/ 3705863 w 3724832"/>
              <a:gd name="connsiteY2" fmla="*/ 5149629 h 5156289"/>
              <a:gd name="connsiteX3" fmla="*/ 0 w 3724832"/>
              <a:gd name="connsiteY3" fmla="*/ 5156289 h 5156289"/>
              <a:gd name="connsiteX4" fmla="*/ 1157456 w 3724832"/>
              <a:gd name="connsiteY4" fmla="*/ 6350 h 5156289"/>
              <a:gd name="connsiteX0" fmla="*/ 1643034 w 4210410"/>
              <a:gd name="connsiteY0" fmla="*/ 6350 h 5149983"/>
              <a:gd name="connsiteX1" fmla="*/ 4210270 w 4210410"/>
              <a:gd name="connsiteY1" fmla="*/ 0 h 5149983"/>
              <a:gd name="connsiteX2" fmla="*/ 4191441 w 4210410"/>
              <a:gd name="connsiteY2" fmla="*/ 5149629 h 5149983"/>
              <a:gd name="connsiteX3" fmla="*/ 0 w 4210410"/>
              <a:gd name="connsiteY3" fmla="*/ 5149983 h 5149983"/>
              <a:gd name="connsiteX4" fmla="*/ 1643034 w 4210410"/>
              <a:gd name="connsiteY4" fmla="*/ 6350 h 5149983"/>
              <a:gd name="connsiteX0" fmla="*/ 1876364 w 4443740"/>
              <a:gd name="connsiteY0" fmla="*/ 6350 h 5149983"/>
              <a:gd name="connsiteX1" fmla="*/ 4443600 w 4443740"/>
              <a:gd name="connsiteY1" fmla="*/ 0 h 5149983"/>
              <a:gd name="connsiteX2" fmla="*/ 4424771 w 4443740"/>
              <a:gd name="connsiteY2" fmla="*/ 5149629 h 5149983"/>
              <a:gd name="connsiteX3" fmla="*/ 0 w 4443740"/>
              <a:gd name="connsiteY3" fmla="*/ 5149983 h 5149983"/>
              <a:gd name="connsiteX4" fmla="*/ 1876364 w 4443740"/>
              <a:gd name="connsiteY4" fmla="*/ 6350 h 5149983"/>
              <a:gd name="connsiteX0" fmla="*/ 1926813 w 4443740"/>
              <a:gd name="connsiteY0" fmla="*/ 6350 h 5149983"/>
              <a:gd name="connsiteX1" fmla="*/ 4443600 w 4443740"/>
              <a:gd name="connsiteY1" fmla="*/ 0 h 5149983"/>
              <a:gd name="connsiteX2" fmla="*/ 4424771 w 4443740"/>
              <a:gd name="connsiteY2" fmla="*/ 5149629 h 5149983"/>
              <a:gd name="connsiteX3" fmla="*/ 0 w 4443740"/>
              <a:gd name="connsiteY3" fmla="*/ 5149983 h 5149983"/>
              <a:gd name="connsiteX4" fmla="*/ 1926813 w 4443740"/>
              <a:gd name="connsiteY4" fmla="*/ 6350 h 5149983"/>
              <a:gd name="connsiteX0" fmla="*/ 1819607 w 4336534"/>
              <a:gd name="connsiteY0" fmla="*/ 6350 h 5149983"/>
              <a:gd name="connsiteX1" fmla="*/ 4336394 w 4336534"/>
              <a:gd name="connsiteY1" fmla="*/ 0 h 5149983"/>
              <a:gd name="connsiteX2" fmla="*/ 4317565 w 4336534"/>
              <a:gd name="connsiteY2" fmla="*/ 5149629 h 5149983"/>
              <a:gd name="connsiteX3" fmla="*/ 0 w 4336534"/>
              <a:gd name="connsiteY3" fmla="*/ 5149983 h 5149983"/>
              <a:gd name="connsiteX4" fmla="*/ 1819607 w 4336534"/>
              <a:gd name="connsiteY4" fmla="*/ 6350 h 5149983"/>
              <a:gd name="connsiteX0" fmla="*/ 1819607 w 4336397"/>
              <a:gd name="connsiteY0" fmla="*/ 6350 h 5156886"/>
              <a:gd name="connsiteX1" fmla="*/ 4336394 w 4336397"/>
              <a:gd name="connsiteY1" fmla="*/ 0 h 5156886"/>
              <a:gd name="connsiteX2" fmla="*/ 3381393 w 4336397"/>
              <a:gd name="connsiteY2" fmla="*/ 5156886 h 5156886"/>
              <a:gd name="connsiteX3" fmla="*/ 0 w 4336397"/>
              <a:gd name="connsiteY3" fmla="*/ 5149983 h 5156886"/>
              <a:gd name="connsiteX4" fmla="*/ 1819607 w 4336397"/>
              <a:gd name="connsiteY4" fmla="*/ 6350 h 5156886"/>
              <a:gd name="connsiteX0" fmla="*/ 1819607 w 4336402"/>
              <a:gd name="connsiteY0" fmla="*/ 6350 h 5156886"/>
              <a:gd name="connsiteX1" fmla="*/ 4336394 w 4336402"/>
              <a:gd name="connsiteY1" fmla="*/ 0 h 5156886"/>
              <a:gd name="connsiteX2" fmla="*/ 3925679 w 4336402"/>
              <a:gd name="connsiteY2" fmla="*/ 5156886 h 5156886"/>
              <a:gd name="connsiteX3" fmla="*/ 0 w 4336402"/>
              <a:gd name="connsiteY3" fmla="*/ 5149983 h 5156886"/>
              <a:gd name="connsiteX4" fmla="*/ 1819607 w 4336402"/>
              <a:gd name="connsiteY4" fmla="*/ 6350 h 5156886"/>
              <a:gd name="connsiteX0" fmla="*/ 1819607 w 3951873"/>
              <a:gd name="connsiteY0" fmla="*/ 6350 h 5156886"/>
              <a:gd name="connsiteX1" fmla="*/ 3951765 w 3951873"/>
              <a:gd name="connsiteY1" fmla="*/ 0 h 5156886"/>
              <a:gd name="connsiteX2" fmla="*/ 3925679 w 3951873"/>
              <a:gd name="connsiteY2" fmla="*/ 5156886 h 5156886"/>
              <a:gd name="connsiteX3" fmla="*/ 0 w 3951873"/>
              <a:gd name="connsiteY3" fmla="*/ 5149983 h 5156886"/>
              <a:gd name="connsiteX4" fmla="*/ 1819607 w 3951873"/>
              <a:gd name="connsiteY4" fmla="*/ 6350 h 5156886"/>
              <a:gd name="connsiteX0" fmla="*/ 1819607 w 3925679"/>
              <a:gd name="connsiteY0" fmla="*/ 13607 h 5164143"/>
              <a:gd name="connsiteX1" fmla="*/ 3922737 w 3925679"/>
              <a:gd name="connsiteY1" fmla="*/ 0 h 5164143"/>
              <a:gd name="connsiteX2" fmla="*/ 3925679 w 3925679"/>
              <a:gd name="connsiteY2" fmla="*/ 5164143 h 5164143"/>
              <a:gd name="connsiteX3" fmla="*/ 0 w 3925679"/>
              <a:gd name="connsiteY3" fmla="*/ 5157240 h 5164143"/>
              <a:gd name="connsiteX4" fmla="*/ 1819607 w 3925679"/>
              <a:gd name="connsiteY4" fmla="*/ 13607 h 5164143"/>
              <a:gd name="connsiteX0" fmla="*/ 1819607 w 3925679"/>
              <a:gd name="connsiteY0" fmla="*/ 20864 h 5171400"/>
              <a:gd name="connsiteX1" fmla="*/ 3886451 w 3925679"/>
              <a:gd name="connsiteY1" fmla="*/ 0 h 5171400"/>
              <a:gd name="connsiteX2" fmla="*/ 3925679 w 3925679"/>
              <a:gd name="connsiteY2" fmla="*/ 5171400 h 5171400"/>
              <a:gd name="connsiteX3" fmla="*/ 0 w 3925679"/>
              <a:gd name="connsiteY3" fmla="*/ 5164497 h 5171400"/>
              <a:gd name="connsiteX4" fmla="*/ 1819607 w 3925679"/>
              <a:gd name="connsiteY4" fmla="*/ 20864 h 5171400"/>
              <a:gd name="connsiteX0" fmla="*/ 1819607 w 3925679"/>
              <a:gd name="connsiteY0" fmla="*/ 13607 h 5164143"/>
              <a:gd name="connsiteX1" fmla="*/ 3922737 w 3925679"/>
              <a:gd name="connsiteY1" fmla="*/ 0 h 5164143"/>
              <a:gd name="connsiteX2" fmla="*/ 3925679 w 3925679"/>
              <a:gd name="connsiteY2" fmla="*/ 5164143 h 5164143"/>
              <a:gd name="connsiteX3" fmla="*/ 0 w 3925679"/>
              <a:gd name="connsiteY3" fmla="*/ 5157240 h 5164143"/>
              <a:gd name="connsiteX4" fmla="*/ 1819607 w 3925679"/>
              <a:gd name="connsiteY4" fmla="*/ 13607 h 516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5679" h="5164143">
                <a:moveTo>
                  <a:pt x="1819607" y="13607"/>
                </a:moveTo>
                <a:lnTo>
                  <a:pt x="3922737" y="0"/>
                </a:lnTo>
                <a:cubicBezTo>
                  <a:pt x="3924884" y="1712354"/>
                  <a:pt x="3923532" y="3451789"/>
                  <a:pt x="3925679" y="5164143"/>
                </a:cubicBezTo>
                <a:lnTo>
                  <a:pt x="0" y="5157240"/>
                </a:lnTo>
                <a:lnTo>
                  <a:pt x="1819607" y="13607"/>
                </a:lnTo>
                <a:close/>
              </a:path>
            </a:pathLst>
          </a:custGeom>
          <a:solidFill>
            <a:srgbClr val="FAD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46" y="405993"/>
            <a:ext cx="5298831" cy="38184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832" y="4346060"/>
            <a:ext cx="2826778" cy="5755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957" y="4451985"/>
            <a:ext cx="1236640" cy="36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46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81664"/>
            <a:ext cx="7886700" cy="604161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>
                <a:solidFill>
                  <a:srgbClr val="3C5A9B"/>
                </a:solidFill>
              </a:rPr>
              <a:t>Portes d’entrée</a:t>
            </a:r>
            <a:endParaRPr lang="fr-FR" b="1" dirty="0">
              <a:solidFill>
                <a:srgbClr val="3C5A9B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156" y="800764"/>
            <a:ext cx="8756355" cy="406218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lvl="0" indent="-514350">
              <a:buClrTx/>
              <a:buFont typeface="+mj-lt"/>
              <a:buAutoNum type="arabicPeriod"/>
            </a:pPr>
            <a:r>
              <a:rPr lang="fr-FR" sz="2400" dirty="0">
                <a:latin typeface="Century Gothic" panose="020B0502020202020204" pitchFamily="34" charset="0"/>
                <a:cs typeface="Arial" panose="020B0604020202020204" pitchFamily="34" charset="0"/>
              </a:rPr>
              <a:t>Consultations Prénatales (CPN</a:t>
            </a:r>
            <a:r>
              <a:rPr lang="fr-FR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) </a:t>
            </a:r>
            <a:endParaRPr lang="fr-FR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fr-FR" sz="2400" dirty="0">
                <a:latin typeface="Century Gothic" panose="020B0502020202020204" pitchFamily="34" charset="0"/>
                <a:cs typeface="Arial" panose="020B0604020202020204" pitchFamily="34" charset="0"/>
              </a:rPr>
              <a:t>Consultations Post Natales (</a:t>
            </a:r>
            <a:r>
              <a:rPr lang="fr-FR" sz="2400" dirty="0" err="1">
                <a:latin typeface="Century Gothic" panose="020B0502020202020204" pitchFamily="34" charset="0"/>
                <a:cs typeface="Arial" panose="020B0604020202020204" pitchFamily="34" charset="0"/>
              </a:rPr>
              <a:t>CPoN</a:t>
            </a:r>
            <a:r>
              <a:rPr lang="fr-FR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) </a:t>
            </a:r>
            <a:endParaRPr lang="fr-FR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fr-FR" sz="2400" dirty="0">
                <a:latin typeface="Century Gothic" panose="020B0502020202020204" pitchFamily="34" charset="0"/>
                <a:cs typeface="Arial" panose="020B0604020202020204" pitchFamily="34" charset="0"/>
              </a:rPr>
              <a:t>Consultations enfants </a:t>
            </a:r>
            <a:r>
              <a:rPr lang="fr-FR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sains </a:t>
            </a:r>
            <a:r>
              <a:rPr lang="fr-FR" sz="2400" dirty="0">
                <a:latin typeface="Century Gothic" panose="020B0502020202020204" pitchFamily="34" charset="0"/>
                <a:cs typeface="Arial" panose="020B0604020202020204" pitchFamily="34" charset="0"/>
              </a:rPr>
              <a:t>(PEV</a:t>
            </a:r>
            <a:r>
              <a:rPr lang="fr-FR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  <a:endParaRPr lang="fr-FR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fr-FR" sz="2400" dirty="0">
                <a:latin typeface="Century Gothic" panose="020B0502020202020204" pitchFamily="34" charset="0"/>
                <a:cs typeface="Arial" panose="020B0604020202020204" pitchFamily="34" charset="0"/>
              </a:rPr>
              <a:t>Consultations Primaires Curatives (</a:t>
            </a:r>
            <a:r>
              <a:rPr lang="fr-FR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CPC/ Infirmier &amp; Sage femme)</a:t>
            </a:r>
            <a:endParaRPr lang="fr-FR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fr-FR" sz="2400" dirty="0">
                <a:latin typeface="Century Gothic" panose="020B0502020202020204" pitchFamily="34" charset="0"/>
                <a:cs typeface="Arial" panose="020B0604020202020204" pitchFamily="34" charset="0"/>
              </a:rPr>
              <a:t>Consultations enfants </a:t>
            </a:r>
            <a:r>
              <a:rPr lang="fr-FR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malades.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4" name="Rectangle 27"/>
          <p:cNvSpPr/>
          <p:nvPr/>
        </p:nvSpPr>
        <p:spPr>
          <a:xfrm>
            <a:off x="5820" y="-8754"/>
            <a:ext cx="9138179" cy="278276"/>
          </a:xfrm>
          <a:custGeom>
            <a:avLst/>
            <a:gdLst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44000 w 9144000"/>
              <a:gd name="connsiteY2" fmla="*/ 3627718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6439 w 9144000"/>
              <a:gd name="connsiteY0" fmla="*/ 2113749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2113749 h 3627718"/>
              <a:gd name="connsiteX0" fmla="*/ 6439 w 9144000"/>
              <a:gd name="connsiteY0" fmla="*/ 1808246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1808246 h 3627718"/>
              <a:gd name="connsiteX0" fmla="*/ 6439 w 9144000"/>
              <a:gd name="connsiteY0" fmla="*/ 0 h 1819472"/>
              <a:gd name="connsiteX1" fmla="*/ 9144000 w 9144000"/>
              <a:gd name="connsiteY1" fmla="*/ 82568 h 1819472"/>
              <a:gd name="connsiteX2" fmla="*/ 9137560 w 9144000"/>
              <a:gd name="connsiteY2" fmla="*/ 1297877 h 1819472"/>
              <a:gd name="connsiteX3" fmla="*/ 0 w 9144000"/>
              <a:gd name="connsiteY3" fmla="*/ 1819472 h 1819472"/>
              <a:gd name="connsiteX4" fmla="*/ 6439 w 9144000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33026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16514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264217 h 1802958"/>
              <a:gd name="connsiteX1" fmla="*/ 9131121 w 9137845"/>
              <a:gd name="connsiteY1" fmla="*/ 0 h 1802958"/>
              <a:gd name="connsiteX2" fmla="*/ 9137560 w 9137845"/>
              <a:gd name="connsiteY2" fmla="*/ 1281363 h 1802958"/>
              <a:gd name="connsiteX3" fmla="*/ 0 w 9137845"/>
              <a:gd name="connsiteY3" fmla="*/ 1802958 h 1802958"/>
              <a:gd name="connsiteX4" fmla="*/ 6439 w 9137845"/>
              <a:gd name="connsiteY4" fmla="*/ 264217 h 1802958"/>
              <a:gd name="connsiteX0" fmla="*/ 6439 w 9137845"/>
              <a:gd name="connsiteY0" fmla="*/ 16511 h 1555252"/>
              <a:gd name="connsiteX1" fmla="*/ 9131121 w 9137845"/>
              <a:gd name="connsiteY1" fmla="*/ 0 h 1555252"/>
              <a:gd name="connsiteX2" fmla="*/ 9137560 w 9137845"/>
              <a:gd name="connsiteY2" fmla="*/ 1033657 h 1555252"/>
              <a:gd name="connsiteX3" fmla="*/ 0 w 9137845"/>
              <a:gd name="connsiteY3" fmla="*/ 1555252 h 1555252"/>
              <a:gd name="connsiteX4" fmla="*/ 6439 w 9137845"/>
              <a:gd name="connsiteY4" fmla="*/ 16511 h 1555252"/>
              <a:gd name="connsiteX0" fmla="*/ 620 w 9132026"/>
              <a:gd name="connsiteY0" fmla="*/ 16511 h 1855872"/>
              <a:gd name="connsiteX1" fmla="*/ 9125302 w 9132026"/>
              <a:gd name="connsiteY1" fmla="*/ 0 h 1855872"/>
              <a:gd name="connsiteX2" fmla="*/ 9131741 w 9132026"/>
              <a:gd name="connsiteY2" fmla="*/ 1033657 h 1855872"/>
              <a:gd name="connsiteX3" fmla="*/ 621 w 9132026"/>
              <a:gd name="connsiteY3" fmla="*/ 1855872 h 1855872"/>
              <a:gd name="connsiteX4" fmla="*/ 620 w 9132026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1033657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733036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181" h="1855872">
                <a:moveTo>
                  <a:pt x="620" y="16511"/>
                </a:moveTo>
                <a:lnTo>
                  <a:pt x="9138181" y="0"/>
                </a:lnTo>
                <a:cubicBezTo>
                  <a:pt x="9136034" y="1035374"/>
                  <a:pt x="9133888" y="-302338"/>
                  <a:pt x="9131741" y="733036"/>
                </a:cubicBezTo>
                <a:lnTo>
                  <a:pt x="621" y="1855872"/>
                </a:lnTo>
                <a:cubicBezTo>
                  <a:pt x="2767" y="1351216"/>
                  <a:pt x="-1526" y="521167"/>
                  <a:pt x="620" y="16511"/>
                </a:cubicBezTo>
                <a:close/>
              </a:path>
            </a:pathLst>
          </a:custGeom>
          <a:solidFill>
            <a:schemeClr val="accent3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91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69522"/>
            <a:ext cx="7886700" cy="604161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>
                <a:solidFill>
                  <a:srgbClr val="3C5A9B"/>
                </a:solidFill>
                <a:latin typeface="Century Gothic" panose="020B0502020202020204" pitchFamily="34" charset="0"/>
                <a:cs typeface="Arial" pitchFamily="34" charset="0"/>
              </a:rPr>
              <a:t>Supports à utiliser</a:t>
            </a:r>
            <a:endParaRPr lang="en-US" sz="3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3C5A9B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7592" y="802833"/>
            <a:ext cx="8835656" cy="396527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fr-FR" sz="24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400" u="sng" dirty="0" smtClean="0">
                <a:latin typeface="Century Gothic" panose="020B0502020202020204" pitchFamily="34" charset="0"/>
                <a:cs typeface="Arial" pitchFamily="34" charset="0"/>
              </a:rPr>
              <a:t>Les </a:t>
            </a:r>
            <a:r>
              <a:rPr lang="fr-FR" sz="2400" u="sng" dirty="0">
                <a:latin typeface="Century Gothic" panose="020B0502020202020204" pitchFamily="34" charset="0"/>
                <a:cs typeface="Arial" pitchFamily="34" charset="0"/>
              </a:rPr>
              <a:t>supports de Routine</a:t>
            </a:r>
          </a:p>
          <a:p>
            <a:r>
              <a:rPr lang="fr-FR" sz="2400" b="1" dirty="0" smtClean="0">
                <a:latin typeface="Century Gothic" panose="020B0502020202020204" pitchFamily="34" charset="0"/>
                <a:cs typeface="Arial" pitchFamily="34" charset="0"/>
              </a:rPr>
              <a:t>Registres de consultation </a:t>
            </a:r>
            <a:r>
              <a:rPr lang="fr-FR" sz="2400" dirty="0" smtClean="0">
                <a:latin typeface="Century Gothic" panose="020B0502020202020204" pitchFamily="34" charset="0"/>
                <a:cs typeface="Arial" pitchFamily="34" charset="0"/>
              </a:rPr>
              <a:t>: </a:t>
            </a:r>
            <a:r>
              <a:rPr lang="fr-FR" sz="2400" dirty="0" smtClean="0">
                <a:latin typeface="Century Gothic" panose="020B0502020202020204" pitchFamily="34" charset="0"/>
                <a:cs typeface="Arial" pitchFamily="34" charset="0"/>
              </a:rPr>
              <a:t>Consultations Pré Natales (CPN), Consultations Post </a:t>
            </a:r>
            <a:r>
              <a:rPr lang="fr-FR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Natales (</a:t>
            </a:r>
            <a:r>
              <a:rPr lang="fr-FR" sz="24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CPoN</a:t>
            </a:r>
            <a:r>
              <a:rPr lang="fr-FR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), Consultations Primaires Curatives  (CPC), Nourrissons sains ou Programme Elargi de Vaccination (PEV</a:t>
            </a:r>
            <a:r>
              <a:rPr lang="fr-FR" sz="2400" dirty="0" smtClean="0">
                <a:latin typeface="Century Gothic" panose="020B0502020202020204" pitchFamily="34" charset="0"/>
                <a:cs typeface="Arial" pitchFamily="34" charset="0"/>
              </a:rPr>
              <a:t>), Enfants malades</a:t>
            </a:r>
            <a:r>
              <a:rPr lang="en-US" sz="2400" dirty="0" smtClean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fr-FR" sz="2400" dirty="0" smtClean="0">
                <a:latin typeface="Century Gothic" panose="020B0502020202020204" pitchFamily="34" charset="0"/>
                <a:cs typeface="Arial" pitchFamily="34" charset="0"/>
              </a:rPr>
              <a:t>et Planification Familiale (PF). </a:t>
            </a:r>
          </a:p>
          <a:p>
            <a:pPr lvl="0"/>
            <a:r>
              <a:rPr lang="fr-FR" sz="2400" u="sng" dirty="0" smtClean="0">
                <a:latin typeface="Century Gothic" panose="020B0502020202020204" pitchFamily="34" charset="0"/>
                <a:cs typeface="Arial" pitchFamily="34" charset="0"/>
              </a:rPr>
              <a:t>Les </a:t>
            </a:r>
            <a:r>
              <a:rPr lang="fr-FR" sz="2400" u="sng" dirty="0">
                <a:latin typeface="Century Gothic" panose="020B0502020202020204" pitchFamily="34" charset="0"/>
                <a:cs typeface="Arial" pitchFamily="34" charset="0"/>
              </a:rPr>
              <a:t>supports </a:t>
            </a:r>
            <a:r>
              <a:rPr lang="fr-FR" sz="2400" u="sng" dirty="0" smtClean="0">
                <a:latin typeface="Century Gothic" panose="020B0502020202020204" pitchFamily="34" charset="0"/>
                <a:cs typeface="Arial" pitchFamily="34" charset="0"/>
              </a:rPr>
              <a:t>spécifiques</a:t>
            </a:r>
            <a:r>
              <a:rPr lang="fr-FR" sz="2400" b="1" dirty="0">
                <a:solidFill>
                  <a:srgbClr val="006600"/>
                </a:solidFill>
                <a:latin typeface="Century Gothic" panose="020B0502020202020204" pitchFamily="34" charset="0"/>
                <a:cs typeface="Arial" pitchFamily="34" charset="0"/>
              </a:rPr>
              <a:t> </a:t>
            </a:r>
            <a:r>
              <a:rPr lang="fr-FR" sz="2400" b="1" dirty="0" smtClean="0">
                <a:solidFill>
                  <a:srgbClr val="00660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rgbClr val="00660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514350" indent="-514350">
              <a:lnSpc>
                <a:spcPct val="90000"/>
              </a:lnSpc>
              <a:buClrTx/>
            </a:pPr>
            <a:r>
              <a:rPr lang="fr-FR" sz="2400" dirty="0" smtClean="0">
                <a:latin typeface="Century Gothic" panose="020B0502020202020204" pitchFamily="34" charset="0"/>
                <a:cs typeface="Arial" pitchFamily="34" charset="0"/>
              </a:rPr>
              <a:t>Fiche de recherche de besoins PF </a:t>
            </a:r>
            <a:r>
              <a:rPr lang="fr-FR" sz="2400" b="1" dirty="0">
                <a:latin typeface="Century Gothic" panose="020B0502020202020204" pitchFamily="34" charset="0"/>
                <a:cs typeface="Arial" pitchFamily="34" charset="0"/>
              </a:rPr>
              <a:t>(Aide mémoire)</a:t>
            </a:r>
          </a:p>
          <a:p>
            <a:pPr lvl="0"/>
            <a:r>
              <a:rPr lang="fr-FR" sz="2400" dirty="0" smtClean="0">
                <a:latin typeface="Century Gothic" panose="020B0502020202020204" pitchFamily="34" charset="0"/>
                <a:cs typeface="Arial" pitchFamily="34" charset="0"/>
              </a:rPr>
              <a:t>Fiches </a:t>
            </a:r>
            <a:r>
              <a:rPr lang="fr-FR" sz="2400" dirty="0">
                <a:latin typeface="Century Gothic" panose="020B0502020202020204" pitchFamily="34" charset="0"/>
                <a:cs typeface="Arial" pitchFamily="34" charset="0"/>
              </a:rPr>
              <a:t>de </a:t>
            </a:r>
            <a:r>
              <a:rPr lang="fr-FR" sz="2400" dirty="0" smtClean="0">
                <a:latin typeface="Century Gothic" panose="020B0502020202020204" pitchFamily="34" charset="0"/>
                <a:cs typeface="Arial" pitchFamily="34" charset="0"/>
              </a:rPr>
              <a:t>référence et c/référence</a:t>
            </a:r>
            <a:endParaRPr lang="fr-FR" sz="2400" dirty="0">
              <a:latin typeface="Century Gothic" panose="020B050202020202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27"/>
          <p:cNvSpPr/>
          <p:nvPr/>
        </p:nvSpPr>
        <p:spPr>
          <a:xfrm>
            <a:off x="5820" y="-8754"/>
            <a:ext cx="9138179" cy="278276"/>
          </a:xfrm>
          <a:custGeom>
            <a:avLst/>
            <a:gdLst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44000 w 9144000"/>
              <a:gd name="connsiteY2" fmla="*/ 3627718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6439 w 9144000"/>
              <a:gd name="connsiteY0" fmla="*/ 2113749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2113749 h 3627718"/>
              <a:gd name="connsiteX0" fmla="*/ 6439 w 9144000"/>
              <a:gd name="connsiteY0" fmla="*/ 1808246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1808246 h 3627718"/>
              <a:gd name="connsiteX0" fmla="*/ 6439 w 9144000"/>
              <a:gd name="connsiteY0" fmla="*/ 0 h 1819472"/>
              <a:gd name="connsiteX1" fmla="*/ 9144000 w 9144000"/>
              <a:gd name="connsiteY1" fmla="*/ 82568 h 1819472"/>
              <a:gd name="connsiteX2" fmla="*/ 9137560 w 9144000"/>
              <a:gd name="connsiteY2" fmla="*/ 1297877 h 1819472"/>
              <a:gd name="connsiteX3" fmla="*/ 0 w 9144000"/>
              <a:gd name="connsiteY3" fmla="*/ 1819472 h 1819472"/>
              <a:gd name="connsiteX4" fmla="*/ 6439 w 9144000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33026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16514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264217 h 1802958"/>
              <a:gd name="connsiteX1" fmla="*/ 9131121 w 9137845"/>
              <a:gd name="connsiteY1" fmla="*/ 0 h 1802958"/>
              <a:gd name="connsiteX2" fmla="*/ 9137560 w 9137845"/>
              <a:gd name="connsiteY2" fmla="*/ 1281363 h 1802958"/>
              <a:gd name="connsiteX3" fmla="*/ 0 w 9137845"/>
              <a:gd name="connsiteY3" fmla="*/ 1802958 h 1802958"/>
              <a:gd name="connsiteX4" fmla="*/ 6439 w 9137845"/>
              <a:gd name="connsiteY4" fmla="*/ 264217 h 1802958"/>
              <a:gd name="connsiteX0" fmla="*/ 6439 w 9137845"/>
              <a:gd name="connsiteY0" fmla="*/ 16511 h 1555252"/>
              <a:gd name="connsiteX1" fmla="*/ 9131121 w 9137845"/>
              <a:gd name="connsiteY1" fmla="*/ 0 h 1555252"/>
              <a:gd name="connsiteX2" fmla="*/ 9137560 w 9137845"/>
              <a:gd name="connsiteY2" fmla="*/ 1033657 h 1555252"/>
              <a:gd name="connsiteX3" fmla="*/ 0 w 9137845"/>
              <a:gd name="connsiteY3" fmla="*/ 1555252 h 1555252"/>
              <a:gd name="connsiteX4" fmla="*/ 6439 w 9137845"/>
              <a:gd name="connsiteY4" fmla="*/ 16511 h 1555252"/>
              <a:gd name="connsiteX0" fmla="*/ 620 w 9132026"/>
              <a:gd name="connsiteY0" fmla="*/ 16511 h 1855872"/>
              <a:gd name="connsiteX1" fmla="*/ 9125302 w 9132026"/>
              <a:gd name="connsiteY1" fmla="*/ 0 h 1855872"/>
              <a:gd name="connsiteX2" fmla="*/ 9131741 w 9132026"/>
              <a:gd name="connsiteY2" fmla="*/ 1033657 h 1855872"/>
              <a:gd name="connsiteX3" fmla="*/ 621 w 9132026"/>
              <a:gd name="connsiteY3" fmla="*/ 1855872 h 1855872"/>
              <a:gd name="connsiteX4" fmla="*/ 620 w 9132026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1033657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733036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181" h="1855872">
                <a:moveTo>
                  <a:pt x="620" y="16511"/>
                </a:moveTo>
                <a:lnTo>
                  <a:pt x="9138181" y="0"/>
                </a:lnTo>
                <a:cubicBezTo>
                  <a:pt x="9136034" y="1035374"/>
                  <a:pt x="9133888" y="-302338"/>
                  <a:pt x="9131741" y="733036"/>
                </a:cubicBezTo>
                <a:lnTo>
                  <a:pt x="621" y="1855872"/>
                </a:lnTo>
                <a:cubicBezTo>
                  <a:pt x="2767" y="1351216"/>
                  <a:pt x="-1526" y="521167"/>
                  <a:pt x="620" y="16511"/>
                </a:cubicBezTo>
                <a:close/>
              </a:path>
            </a:pathLst>
          </a:custGeom>
          <a:solidFill>
            <a:schemeClr val="accent3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155309" y="269522"/>
            <a:ext cx="8839199" cy="676776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>
                <a:solidFill>
                  <a:srgbClr val="3C5A9B"/>
                </a:solidFill>
                <a:latin typeface="Century Gothic" panose="020B0502020202020204" pitchFamily="34" charset="0"/>
                <a:cs typeface="Arial" pitchFamily="34" charset="0"/>
              </a:rPr>
              <a:t>Méthodologie de recherche de besoin en PF  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d’identification </a:t>
            </a:r>
            <a:r>
              <a:rPr lang="fr-F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systématique des besoins du client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2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155308" y="797441"/>
            <a:ext cx="8839199" cy="370569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q"/>
            </a:pPr>
            <a:r>
              <a:rPr lang="fr-FR" sz="2400" b="1" dirty="0" smtClean="0">
                <a:latin typeface="Century Gothic" panose="020B0502020202020204" pitchFamily="34" charset="0"/>
                <a:cs typeface="Arial" pitchFamily="34" charset="0"/>
              </a:rPr>
              <a:t> Recherche de besoins en PF chez la Femme en Age de Reproduction (FAR) </a:t>
            </a:r>
          </a:p>
          <a:p>
            <a:pPr marL="514350" indent="-514350">
              <a:lnSpc>
                <a:spcPct val="90000"/>
              </a:lnSpc>
              <a:buClrTx/>
              <a:buNone/>
            </a:pPr>
            <a:r>
              <a:rPr lang="fr-FR" sz="2400" dirty="0" smtClean="0">
                <a:latin typeface="Century Gothic" panose="020B0502020202020204" pitchFamily="34" charset="0"/>
                <a:cs typeface="Arial" pitchFamily="34" charset="0"/>
              </a:rPr>
              <a:t>Administration de la fiche de recherche de besoins PF </a:t>
            </a:r>
            <a:br>
              <a:rPr lang="fr-FR" sz="2400" dirty="0" smtClean="0">
                <a:latin typeface="Century Gothic" panose="020B0502020202020204" pitchFamily="34" charset="0"/>
                <a:cs typeface="Arial" pitchFamily="34" charset="0"/>
              </a:rPr>
            </a:br>
            <a:r>
              <a:rPr lang="fr-FR" sz="2400" b="1" dirty="0" smtClean="0">
                <a:latin typeface="Century Gothic" panose="020B0502020202020204" pitchFamily="34" charset="0"/>
                <a:cs typeface="Arial" pitchFamily="34" charset="0"/>
              </a:rPr>
              <a:t>(</a:t>
            </a:r>
            <a:r>
              <a:rPr lang="fr-FR" sz="2400" b="1" dirty="0" smtClean="0">
                <a:latin typeface="Century Gothic" panose="020B0502020202020204" pitchFamily="34" charset="0"/>
                <a:cs typeface="Arial" pitchFamily="34" charset="0"/>
              </a:rPr>
              <a:t>Aide mémoire</a:t>
            </a:r>
            <a:r>
              <a:rPr lang="fr-FR" sz="2400" b="1" dirty="0" smtClean="0">
                <a:latin typeface="Century Gothic" panose="020B0502020202020204" pitchFamily="34" charset="0"/>
                <a:cs typeface="Arial" pitchFamily="34" charset="0"/>
              </a:rPr>
              <a:t>)</a:t>
            </a:r>
            <a:endParaRPr lang="fr-FR" sz="2400" b="1" dirty="0" smtClean="0">
              <a:latin typeface="Century Gothic" panose="020B0502020202020204" pitchFamily="34" charset="0"/>
              <a:cs typeface="Arial" pitchFamily="34" charset="0"/>
            </a:endParaRPr>
          </a:p>
          <a:p>
            <a:pPr marL="514350" indent="-514350">
              <a:lnSpc>
                <a:spcPct val="90000"/>
              </a:lnSpc>
              <a:buClrTx/>
              <a:buNone/>
            </a:pPr>
            <a:endParaRPr lang="fr-FR" sz="2400" b="1" u="sng" dirty="0" smtClean="0">
              <a:solidFill>
                <a:srgbClr val="00660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fr-FR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 Mode </a:t>
            </a:r>
            <a:r>
              <a:rPr lang="fr-FR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de prise </a:t>
            </a:r>
            <a:r>
              <a:rPr lang="fr-FR" sz="2400" b="1" dirty="0" smtClean="0">
                <a:latin typeface="Century Gothic" panose="020B0502020202020204" pitchFamily="34" charset="0"/>
                <a:cs typeface="Arial" pitchFamily="34" charset="0"/>
              </a:rPr>
              <a:t>en charge du besoin</a:t>
            </a:r>
          </a:p>
          <a:p>
            <a:pPr marL="514350" lvl="2" indent="-514350">
              <a:lnSpc>
                <a:spcPct val="90000"/>
              </a:lnSpc>
              <a:buClrTx/>
              <a:buFontTx/>
              <a:buChar char="-"/>
            </a:pPr>
            <a:r>
              <a:rPr lang="fr-FR" sz="2400" dirty="0" smtClean="0">
                <a:latin typeface="Century Gothic" panose="020B0502020202020204" pitchFamily="34" charset="0"/>
                <a:cs typeface="Arial" pitchFamily="34" charset="0"/>
              </a:rPr>
              <a:t>Offre de service PF</a:t>
            </a:r>
          </a:p>
          <a:p>
            <a:pPr marL="514350" lvl="2" indent="-514350">
              <a:lnSpc>
                <a:spcPct val="90000"/>
              </a:lnSpc>
              <a:buClrTx/>
              <a:buFontTx/>
              <a:buChar char="-"/>
            </a:pPr>
            <a:r>
              <a:rPr lang="fr-FR" sz="2400" dirty="0" smtClean="0">
                <a:latin typeface="Century Gothic" panose="020B0502020202020204" pitchFamily="34" charset="0"/>
                <a:cs typeface="Arial" pitchFamily="34" charset="0"/>
              </a:rPr>
              <a:t>Référence</a:t>
            </a:r>
          </a:p>
          <a:p>
            <a:pPr marL="514350" lvl="2" indent="-514350">
              <a:lnSpc>
                <a:spcPct val="90000"/>
              </a:lnSpc>
              <a:buClrTx/>
              <a:buFontTx/>
              <a:buChar char="-"/>
            </a:pPr>
            <a:r>
              <a:rPr lang="fr-FR" sz="2400" dirty="0" smtClean="0">
                <a:latin typeface="Century Gothic" panose="020B0502020202020204" pitchFamily="34" charset="0"/>
                <a:cs typeface="Arial" pitchFamily="34" charset="0"/>
              </a:rPr>
              <a:t>Rendez-vous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27"/>
          <p:cNvSpPr/>
          <p:nvPr/>
        </p:nvSpPr>
        <p:spPr>
          <a:xfrm>
            <a:off x="5820" y="-8754"/>
            <a:ext cx="9138179" cy="278276"/>
          </a:xfrm>
          <a:custGeom>
            <a:avLst/>
            <a:gdLst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44000 w 9144000"/>
              <a:gd name="connsiteY2" fmla="*/ 3627718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6439 w 9144000"/>
              <a:gd name="connsiteY0" fmla="*/ 2113749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2113749 h 3627718"/>
              <a:gd name="connsiteX0" fmla="*/ 6439 w 9144000"/>
              <a:gd name="connsiteY0" fmla="*/ 1808246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1808246 h 3627718"/>
              <a:gd name="connsiteX0" fmla="*/ 6439 w 9144000"/>
              <a:gd name="connsiteY0" fmla="*/ 0 h 1819472"/>
              <a:gd name="connsiteX1" fmla="*/ 9144000 w 9144000"/>
              <a:gd name="connsiteY1" fmla="*/ 82568 h 1819472"/>
              <a:gd name="connsiteX2" fmla="*/ 9137560 w 9144000"/>
              <a:gd name="connsiteY2" fmla="*/ 1297877 h 1819472"/>
              <a:gd name="connsiteX3" fmla="*/ 0 w 9144000"/>
              <a:gd name="connsiteY3" fmla="*/ 1819472 h 1819472"/>
              <a:gd name="connsiteX4" fmla="*/ 6439 w 9144000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33026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16514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264217 h 1802958"/>
              <a:gd name="connsiteX1" fmla="*/ 9131121 w 9137845"/>
              <a:gd name="connsiteY1" fmla="*/ 0 h 1802958"/>
              <a:gd name="connsiteX2" fmla="*/ 9137560 w 9137845"/>
              <a:gd name="connsiteY2" fmla="*/ 1281363 h 1802958"/>
              <a:gd name="connsiteX3" fmla="*/ 0 w 9137845"/>
              <a:gd name="connsiteY3" fmla="*/ 1802958 h 1802958"/>
              <a:gd name="connsiteX4" fmla="*/ 6439 w 9137845"/>
              <a:gd name="connsiteY4" fmla="*/ 264217 h 1802958"/>
              <a:gd name="connsiteX0" fmla="*/ 6439 w 9137845"/>
              <a:gd name="connsiteY0" fmla="*/ 16511 h 1555252"/>
              <a:gd name="connsiteX1" fmla="*/ 9131121 w 9137845"/>
              <a:gd name="connsiteY1" fmla="*/ 0 h 1555252"/>
              <a:gd name="connsiteX2" fmla="*/ 9137560 w 9137845"/>
              <a:gd name="connsiteY2" fmla="*/ 1033657 h 1555252"/>
              <a:gd name="connsiteX3" fmla="*/ 0 w 9137845"/>
              <a:gd name="connsiteY3" fmla="*/ 1555252 h 1555252"/>
              <a:gd name="connsiteX4" fmla="*/ 6439 w 9137845"/>
              <a:gd name="connsiteY4" fmla="*/ 16511 h 1555252"/>
              <a:gd name="connsiteX0" fmla="*/ 620 w 9132026"/>
              <a:gd name="connsiteY0" fmla="*/ 16511 h 1855872"/>
              <a:gd name="connsiteX1" fmla="*/ 9125302 w 9132026"/>
              <a:gd name="connsiteY1" fmla="*/ 0 h 1855872"/>
              <a:gd name="connsiteX2" fmla="*/ 9131741 w 9132026"/>
              <a:gd name="connsiteY2" fmla="*/ 1033657 h 1855872"/>
              <a:gd name="connsiteX3" fmla="*/ 621 w 9132026"/>
              <a:gd name="connsiteY3" fmla="*/ 1855872 h 1855872"/>
              <a:gd name="connsiteX4" fmla="*/ 620 w 9132026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1033657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733036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181" h="1855872">
                <a:moveTo>
                  <a:pt x="620" y="16511"/>
                </a:moveTo>
                <a:lnTo>
                  <a:pt x="9138181" y="0"/>
                </a:lnTo>
                <a:cubicBezTo>
                  <a:pt x="9136034" y="1035374"/>
                  <a:pt x="9133888" y="-302338"/>
                  <a:pt x="9131741" y="733036"/>
                </a:cubicBezTo>
                <a:lnTo>
                  <a:pt x="621" y="1855872"/>
                </a:lnTo>
                <a:cubicBezTo>
                  <a:pt x="2767" y="1351216"/>
                  <a:pt x="-1526" y="521167"/>
                  <a:pt x="620" y="16511"/>
                </a:cubicBezTo>
                <a:close/>
              </a:path>
            </a:pathLst>
          </a:custGeom>
          <a:solidFill>
            <a:schemeClr val="accent3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864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69809"/>
            <a:ext cx="7886700" cy="378777"/>
          </a:xfrm>
        </p:spPr>
        <p:txBody>
          <a:bodyPr>
            <a:noAutofit/>
          </a:bodyPr>
          <a:lstStyle/>
          <a:p>
            <a:pPr algn="ctr"/>
            <a:r>
              <a:rPr lang="fr-FR" b="1" dirty="0">
                <a:solidFill>
                  <a:srgbClr val="3C5A9B"/>
                </a:solidFill>
                <a:latin typeface="Century Gothic" panose="020B0502020202020204" pitchFamily="34" charset="0"/>
                <a:cs typeface="Arial" pitchFamily="34" charset="0"/>
              </a:rPr>
              <a:t>Exemple d’aide mémoire</a:t>
            </a:r>
            <a:endParaRPr lang="en-US" b="1" dirty="0">
              <a:solidFill>
                <a:srgbClr val="3C5A9B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8223" y="733646"/>
            <a:ext cx="9005777" cy="440985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fr-FR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077721"/>
              </p:ext>
            </p:extLst>
          </p:nvPr>
        </p:nvGraphicFramePr>
        <p:xfrm>
          <a:off x="244549" y="2267832"/>
          <a:ext cx="8689901" cy="2875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5134"/>
                <a:gridCol w="2587272"/>
                <a:gridCol w="2149582"/>
                <a:gridCol w="657319"/>
                <a:gridCol w="990594"/>
              </a:tblGrid>
              <a:tr h="515343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bg1"/>
                          </a:solidFill>
                          <a:effectLst/>
                        </a:rPr>
                        <a:t>Je voudrais vous poser des questions pour savoir si vous avez des besoins relatifs à l’espacement des naissances qui pourraient être pris en charge.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1" marR="6227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372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 dirty="0">
                          <a:effectLst/>
                        </a:rPr>
                        <a:t>Q1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1" marR="62271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900" b="1" dirty="0">
                          <a:effectLst/>
                        </a:rPr>
                        <a:t>Connaissez-vous la planification familiale ?</a:t>
                      </a:r>
                      <a:endParaRPr lang="fr-FR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1" marR="6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900" b="1" dirty="0">
                          <a:effectLst/>
                        </a:rPr>
                        <a:t>Oui………………………………………</a:t>
                      </a:r>
                      <a:endParaRPr lang="fr-FR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1" marR="6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900" b="1" dirty="0">
                          <a:effectLst/>
                        </a:rPr>
                        <a:t>1</a:t>
                      </a:r>
                      <a:endParaRPr lang="fr-FR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1" marR="6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900" b="1" dirty="0">
                          <a:effectLst/>
                          <a:sym typeface="Wingdings"/>
                        </a:rPr>
                        <a:t></a:t>
                      </a:r>
                      <a:r>
                        <a:rPr lang="fr-FR" sz="900" b="1" dirty="0">
                          <a:effectLst/>
                        </a:rPr>
                        <a:t> Q2</a:t>
                      </a:r>
                      <a:endParaRPr lang="fr-FR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1" marR="62271" marT="0" marB="0"/>
                </a:tc>
              </a:tr>
              <a:tr h="15877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900" b="1">
                          <a:effectLst/>
                        </a:rPr>
                        <a:t>Non……………………………………..</a:t>
                      </a:r>
                      <a:endParaRPr lang="fr-FR" sz="9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1" marR="6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900" b="1" dirty="0">
                          <a:effectLst/>
                        </a:rPr>
                        <a:t>2</a:t>
                      </a:r>
                      <a:endParaRPr lang="fr-FR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1" marR="6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900" b="1" dirty="0">
                          <a:effectLst/>
                          <a:sym typeface="Wingdings"/>
                        </a:rPr>
                        <a:t></a:t>
                      </a:r>
                      <a:r>
                        <a:rPr lang="fr-FR" sz="900" b="1" dirty="0">
                          <a:effectLst/>
                        </a:rPr>
                        <a:t> Q3</a:t>
                      </a:r>
                      <a:endParaRPr lang="fr-FR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1" marR="62271" marT="0" marB="0"/>
                </a:tc>
              </a:tr>
              <a:tr h="6350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 dirty="0">
                          <a:effectLst/>
                        </a:rPr>
                        <a:t>Q2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1" marR="62271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900" b="1" dirty="0">
                          <a:effectLst/>
                        </a:rPr>
                        <a:t>Etes-vous sous contraception?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1" marR="6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900" b="1">
                          <a:effectLst/>
                        </a:rPr>
                        <a:t>Oui………………………………………</a:t>
                      </a:r>
                      <a:endParaRPr lang="fr-FR" sz="9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1" marR="6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900" b="1" dirty="0">
                          <a:effectLst/>
                        </a:rPr>
                        <a:t> </a:t>
                      </a:r>
                      <a:endParaRPr lang="fr-FR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1" marR="6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900" b="1" dirty="0">
                          <a:effectLst/>
                        </a:rPr>
                        <a:t>Fin (sensibiliser sur l’intérêt du suivi)</a:t>
                      </a:r>
                      <a:endParaRPr lang="fr-FR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1" marR="62271" marT="0" marB="0"/>
                </a:tc>
              </a:tr>
              <a:tr h="1055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900" b="1">
                          <a:effectLst/>
                        </a:rPr>
                        <a:t>Non…………………………………</a:t>
                      </a:r>
                      <a:endParaRPr lang="fr-FR" sz="9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1" marR="6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900" b="1" dirty="0">
                          <a:effectLst/>
                        </a:rPr>
                        <a:t> </a:t>
                      </a:r>
                      <a:endParaRPr lang="fr-FR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1" marR="6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900" b="1" dirty="0">
                          <a:effectLst/>
                          <a:sym typeface="Wingdings"/>
                        </a:rPr>
                        <a:t></a:t>
                      </a:r>
                      <a:r>
                        <a:rPr lang="fr-FR" sz="900" b="1" dirty="0">
                          <a:effectLst/>
                        </a:rPr>
                        <a:t> Q3</a:t>
                      </a:r>
                      <a:endParaRPr lang="fr-FR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1" marR="62271" marT="0" marB="0"/>
                </a:tc>
              </a:tr>
              <a:tr h="9601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 dirty="0">
                          <a:effectLst/>
                        </a:rPr>
                        <a:t>Q3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1" marR="62271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900" b="1">
                          <a:effectLst/>
                        </a:rPr>
                        <a:t>Informer/sensibiliser sur la PF ensuite poser la question suivante :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9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900" b="1">
                          <a:effectLst/>
                        </a:rPr>
                        <a:t>Souhaiteriez-vous utiliser une méthode contraceptive? </a:t>
                      </a:r>
                      <a:endParaRPr lang="fr-FR" sz="9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1" marR="6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9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9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9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900" b="1" dirty="0">
                          <a:effectLst/>
                        </a:rPr>
                        <a:t>Oui (Appliquer la PF,  Référer ou donner un RV)</a:t>
                      </a:r>
                      <a:endParaRPr lang="fr-FR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1" marR="6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900" b="1" dirty="0">
                          <a:effectLst/>
                        </a:rPr>
                        <a:t> </a:t>
                      </a:r>
                      <a:endParaRPr lang="fr-FR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1" marR="6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900" b="1" dirty="0">
                          <a:effectLst/>
                        </a:rPr>
                        <a:t> </a:t>
                      </a:r>
                      <a:endParaRPr lang="fr-FR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1" marR="62271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900" b="1">
                          <a:effectLst/>
                        </a:rPr>
                        <a:t>Non…………………………………</a:t>
                      </a:r>
                      <a:endParaRPr lang="fr-FR" sz="9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1" marR="6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900" b="1" dirty="0">
                          <a:effectLst/>
                        </a:rPr>
                        <a:t> </a:t>
                      </a:r>
                      <a:endParaRPr lang="fr-FR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1" marR="6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900" b="1" dirty="0">
                          <a:effectLst/>
                          <a:sym typeface="Wingdings"/>
                        </a:rPr>
                        <a:t></a:t>
                      </a:r>
                      <a:r>
                        <a:rPr lang="fr-FR" sz="900" b="1" dirty="0">
                          <a:effectLst/>
                        </a:rPr>
                        <a:t> Fin</a:t>
                      </a:r>
                      <a:endParaRPr lang="fr-FR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1" marR="62271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1510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9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22"/>
          <a:stretch>
            <a:fillRect/>
          </a:stretch>
        </p:blipFill>
        <p:spPr bwMode="auto">
          <a:xfrm>
            <a:off x="6569076" y="1872854"/>
            <a:ext cx="593725" cy="45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6265" y="733646"/>
            <a:ext cx="8970777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itchFamily="34" charset="0"/>
              </a:rPr>
              <a:t>REPUBLIQUE DU SENEGAL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itchFamily="34" charset="0"/>
              </a:rPr>
              <a:t>MINISTERE DE LA SANTE ET DE L’ACTION SOCIALE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itchFamily="34" charset="0"/>
              </a:rPr>
              <a:t>DIVISION DE LA SANTE DE LA REPRODUCTION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itchFamily="34" charset="0"/>
              </a:rPr>
              <a:t>ET DE LA SURVIE DE L’ENFANT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itchFamily="18" charset="0"/>
                <a:cs typeface="Arial" pitchFamily="34" charset="0"/>
              </a:rPr>
              <a:t>FICHE D</a:t>
            </a:r>
            <a:r>
              <a:rPr lang="fr-FR" altLang="fr-FR" sz="1200" b="1" dirty="0" smtClean="0">
                <a:latin typeface="Century Gothic" panose="020B0502020202020204" pitchFamily="34" charset="0"/>
                <a:ea typeface="Times New Roman" pitchFamily="18" charset="0"/>
                <a:cs typeface="Arial" panose="020B0604020202020204" pitchFamily="34" charset="0"/>
              </a:rPr>
              <a:t>E RECHERCHE DE BESOINS PF</a:t>
            </a:r>
            <a:r>
              <a:rPr lang="fr-FR" altLang="fr-FR" sz="1200" b="1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itchFamily="18" charset="0"/>
                <a:cs typeface="Arial" pitchFamily="34" charset="0"/>
              </a:rPr>
              <a:t>DES FEMMES AGEES DE 15 A 49 ANS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itchFamily="18" charset="0"/>
                <a:cs typeface="Arial" pitchFamily="34" charset="0"/>
              </a:rPr>
              <a:t>L'objet de la fiche est d'utiliser les principaux motifs de visite des clients comme porte d'entrée pour leur offrir </a:t>
            </a:r>
            <a:r>
              <a:rPr kumimoji="0" lang="fr-FR" altLang="fr-FR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 services de planification familiale.</a:t>
            </a:r>
            <a:endParaRPr kumimoji="0" lang="fr-FR" alt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7"/>
          <p:cNvSpPr/>
          <p:nvPr/>
        </p:nvSpPr>
        <p:spPr>
          <a:xfrm>
            <a:off x="5820" y="-8754"/>
            <a:ext cx="9138179" cy="278276"/>
          </a:xfrm>
          <a:custGeom>
            <a:avLst/>
            <a:gdLst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44000 w 9144000"/>
              <a:gd name="connsiteY2" fmla="*/ 3627718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6439 w 9144000"/>
              <a:gd name="connsiteY0" fmla="*/ 2113749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2113749 h 3627718"/>
              <a:gd name="connsiteX0" fmla="*/ 6439 w 9144000"/>
              <a:gd name="connsiteY0" fmla="*/ 1808246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1808246 h 3627718"/>
              <a:gd name="connsiteX0" fmla="*/ 6439 w 9144000"/>
              <a:gd name="connsiteY0" fmla="*/ 0 h 1819472"/>
              <a:gd name="connsiteX1" fmla="*/ 9144000 w 9144000"/>
              <a:gd name="connsiteY1" fmla="*/ 82568 h 1819472"/>
              <a:gd name="connsiteX2" fmla="*/ 9137560 w 9144000"/>
              <a:gd name="connsiteY2" fmla="*/ 1297877 h 1819472"/>
              <a:gd name="connsiteX3" fmla="*/ 0 w 9144000"/>
              <a:gd name="connsiteY3" fmla="*/ 1819472 h 1819472"/>
              <a:gd name="connsiteX4" fmla="*/ 6439 w 9144000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33026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16514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264217 h 1802958"/>
              <a:gd name="connsiteX1" fmla="*/ 9131121 w 9137845"/>
              <a:gd name="connsiteY1" fmla="*/ 0 h 1802958"/>
              <a:gd name="connsiteX2" fmla="*/ 9137560 w 9137845"/>
              <a:gd name="connsiteY2" fmla="*/ 1281363 h 1802958"/>
              <a:gd name="connsiteX3" fmla="*/ 0 w 9137845"/>
              <a:gd name="connsiteY3" fmla="*/ 1802958 h 1802958"/>
              <a:gd name="connsiteX4" fmla="*/ 6439 w 9137845"/>
              <a:gd name="connsiteY4" fmla="*/ 264217 h 1802958"/>
              <a:gd name="connsiteX0" fmla="*/ 6439 w 9137845"/>
              <a:gd name="connsiteY0" fmla="*/ 16511 h 1555252"/>
              <a:gd name="connsiteX1" fmla="*/ 9131121 w 9137845"/>
              <a:gd name="connsiteY1" fmla="*/ 0 h 1555252"/>
              <a:gd name="connsiteX2" fmla="*/ 9137560 w 9137845"/>
              <a:gd name="connsiteY2" fmla="*/ 1033657 h 1555252"/>
              <a:gd name="connsiteX3" fmla="*/ 0 w 9137845"/>
              <a:gd name="connsiteY3" fmla="*/ 1555252 h 1555252"/>
              <a:gd name="connsiteX4" fmla="*/ 6439 w 9137845"/>
              <a:gd name="connsiteY4" fmla="*/ 16511 h 1555252"/>
              <a:gd name="connsiteX0" fmla="*/ 620 w 9132026"/>
              <a:gd name="connsiteY0" fmla="*/ 16511 h 1855872"/>
              <a:gd name="connsiteX1" fmla="*/ 9125302 w 9132026"/>
              <a:gd name="connsiteY1" fmla="*/ 0 h 1855872"/>
              <a:gd name="connsiteX2" fmla="*/ 9131741 w 9132026"/>
              <a:gd name="connsiteY2" fmla="*/ 1033657 h 1855872"/>
              <a:gd name="connsiteX3" fmla="*/ 621 w 9132026"/>
              <a:gd name="connsiteY3" fmla="*/ 1855872 h 1855872"/>
              <a:gd name="connsiteX4" fmla="*/ 620 w 9132026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1033657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733036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181" h="1855872">
                <a:moveTo>
                  <a:pt x="620" y="16511"/>
                </a:moveTo>
                <a:lnTo>
                  <a:pt x="9138181" y="0"/>
                </a:lnTo>
                <a:cubicBezTo>
                  <a:pt x="9136034" y="1035374"/>
                  <a:pt x="9133888" y="-302338"/>
                  <a:pt x="9131741" y="733036"/>
                </a:cubicBezTo>
                <a:lnTo>
                  <a:pt x="621" y="1855872"/>
                </a:lnTo>
                <a:cubicBezTo>
                  <a:pt x="2767" y="1351216"/>
                  <a:pt x="-1526" y="521167"/>
                  <a:pt x="620" y="16511"/>
                </a:cubicBezTo>
                <a:close/>
              </a:path>
            </a:pathLst>
          </a:custGeom>
          <a:solidFill>
            <a:schemeClr val="accent3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44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8699" y="280156"/>
            <a:ext cx="7935789" cy="379064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>
                <a:solidFill>
                  <a:srgbClr val="3C5A9B"/>
                </a:solidFill>
                <a:latin typeface="Century Gothic" panose="020B0502020202020204" pitchFamily="34" charset="0"/>
                <a:cs typeface="Arial" pitchFamily="34" charset="0"/>
              </a:rPr>
              <a:t>Enregistrement des données (1)</a:t>
            </a:r>
            <a:r>
              <a:rPr lang="en-US" b="1" dirty="0" smtClean="0">
                <a:solidFill>
                  <a:srgbClr val="3C5A9B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3C5A9B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5" y="744278"/>
            <a:ext cx="8858163" cy="425774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 smtClean="0">
                <a:latin typeface="Century Gothic" pitchFamily="34" charset="0"/>
              </a:rPr>
              <a:t>Registres </a:t>
            </a:r>
            <a:endParaRPr lang="fr-FR" sz="2400" b="1" dirty="0">
              <a:latin typeface="Century Gothic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FR" sz="2400" dirty="0">
                <a:latin typeface="Century Gothic" pitchFamily="34" charset="0"/>
                <a:cs typeface="Arial" pitchFamily="34" charset="0"/>
              </a:rPr>
              <a:t> </a:t>
            </a:r>
            <a:r>
              <a:rPr lang="fr-FR" sz="2400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CPoN</a:t>
            </a:r>
            <a:r>
              <a:rPr lang="fr-FR" sz="240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, CPC (Besoin PF = Colonne 13)</a:t>
            </a:r>
            <a:endParaRPr lang="fr-FR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  </a:t>
            </a:r>
            <a:r>
              <a:rPr lang="fr-FR" sz="240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Enfants sains (PEV: Besoin PF =Colonne 9)</a:t>
            </a:r>
            <a:r>
              <a:rPr lang="fr-F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  <a:cs typeface="Arial" pitchFamily="34" charset="0"/>
              </a:rPr>
              <a:t>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  </a:t>
            </a:r>
            <a:r>
              <a:rPr lang="fr-FR" sz="240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Enfants malades (Besoin PF =Colonne 16)</a:t>
            </a:r>
            <a:endParaRPr lang="fr-FR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 marL="0" indent="0">
              <a:buClrTx/>
              <a:buNone/>
            </a:pPr>
            <a:r>
              <a:rPr lang="fr-FR" sz="2400" dirty="0">
                <a:solidFill>
                  <a:schemeClr val="tx1"/>
                </a:solidFill>
                <a:latin typeface="Century Gothic" pitchFamily="34" charset="0"/>
              </a:rPr>
              <a:t>NB: Chaque colonne est divisée en deux sous colonnes</a:t>
            </a:r>
          </a:p>
          <a:p>
            <a:r>
              <a:rPr lang="fr-FR" sz="2400" b="1" dirty="0" smtClean="0">
                <a:latin typeface="Century Gothic" pitchFamily="34" charset="0"/>
              </a:rPr>
              <a:t>Instructions </a:t>
            </a:r>
            <a:r>
              <a:rPr lang="fr-FR" sz="2400" b="1" dirty="0">
                <a:latin typeface="Century Gothic" pitchFamily="34" charset="0"/>
              </a:rPr>
              <a:t>de remplissage</a:t>
            </a:r>
          </a:p>
          <a:p>
            <a:r>
              <a:rPr lang="fr-FR" sz="2400" dirty="0">
                <a:latin typeface="Century Gothic" pitchFamily="34" charset="0"/>
              </a:rPr>
              <a:t>Mettre une croix dans la colonne « Recherche de besoins en PF » si la recherche a été faite</a:t>
            </a:r>
          </a:p>
          <a:p>
            <a:r>
              <a:rPr lang="fr-FR" sz="2400" dirty="0">
                <a:latin typeface="Century Gothic" pitchFamily="34" charset="0"/>
              </a:rPr>
              <a:t>Préciser le mode de prise en </a:t>
            </a:r>
            <a:r>
              <a:rPr lang="fr-FR" sz="2400" dirty="0" smtClean="0">
                <a:latin typeface="Century Gothic" pitchFamily="34" charset="0"/>
              </a:rPr>
              <a:t>charge (offre PF, référence, rendez-vous).</a:t>
            </a:r>
            <a:endParaRPr lang="fr-FR" sz="24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" name="Rectangle 27"/>
          <p:cNvSpPr/>
          <p:nvPr/>
        </p:nvSpPr>
        <p:spPr>
          <a:xfrm>
            <a:off x="5820" y="-8754"/>
            <a:ext cx="9138179" cy="278276"/>
          </a:xfrm>
          <a:custGeom>
            <a:avLst/>
            <a:gdLst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44000 w 9144000"/>
              <a:gd name="connsiteY2" fmla="*/ 3627718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6439 w 9144000"/>
              <a:gd name="connsiteY0" fmla="*/ 2113749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2113749 h 3627718"/>
              <a:gd name="connsiteX0" fmla="*/ 6439 w 9144000"/>
              <a:gd name="connsiteY0" fmla="*/ 1808246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1808246 h 3627718"/>
              <a:gd name="connsiteX0" fmla="*/ 6439 w 9144000"/>
              <a:gd name="connsiteY0" fmla="*/ 0 h 1819472"/>
              <a:gd name="connsiteX1" fmla="*/ 9144000 w 9144000"/>
              <a:gd name="connsiteY1" fmla="*/ 82568 h 1819472"/>
              <a:gd name="connsiteX2" fmla="*/ 9137560 w 9144000"/>
              <a:gd name="connsiteY2" fmla="*/ 1297877 h 1819472"/>
              <a:gd name="connsiteX3" fmla="*/ 0 w 9144000"/>
              <a:gd name="connsiteY3" fmla="*/ 1819472 h 1819472"/>
              <a:gd name="connsiteX4" fmla="*/ 6439 w 9144000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33026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16514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264217 h 1802958"/>
              <a:gd name="connsiteX1" fmla="*/ 9131121 w 9137845"/>
              <a:gd name="connsiteY1" fmla="*/ 0 h 1802958"/>
              <a:gd name="connsiteX2" fmla="*/ 9137560 w 9137845"/>
              <a:gd name="connsiteY2" fmla="*/ 1281363 h 1802958"/>
              <a:gd name="connsiteX3" fmla="*/ 0 w 9137845"/>
              <a:gd name="connsiteY3" fmla="*/ 1802958 h 1802958"/>
              <a:gd name="connsiteX4" fmla="*/ 6439 w 9137845"/>
              <a:gd name="connsiteY4" fmla="*/ 264217 h 1802958"/>
              <a:gd name="connsiteX0" fmla="*/ 6439 w 9137845"/>
              <a:gd name="connsiteY0" fmla="*/ 16511 h 1555252"/>
              <a:gd name="connsiteX1" fmla="*/ 9131121 w 9137845"/>
              <a:gd name="connsiteY1" fmla="*/ 0 h 1555252"/>
              <a:gd name="connsiteX2" fmla="*/ 9137560 w 9137845"/>
              <a:gd name="connsiteY2" fmla="*/ 1033657 h 1555252"/>
              <a:gd name="connsiteX3" fmla="*/ 0 w 9137845"/>
              <a:gd name="connsiteY3" fmla="*/ 1555252 h 1555252"/>
              <a:gd name="connsiteX4" fmla="*/ 6439 w 9137845"/>
              <a:gd name="connsiteY4" fmla="*/ 16511 h 1555252"/>
              <a:gd name="connsiteX0" fmla="*/ 620 w 9132026"/>
              <a:gd name="connsiteY0" fmla="*/ 16511 h 1855872"/>
              <a:gd name="connsiteX1" fmla="*/ 9125302 w 9132026"/>
              <a:gd name="connsiteY1" fmla="*/ 0 h 1855872"/>
              <a:gd name="connsiteX2" fmla="*/ 9131741 w 9132026"/>
              <a:gd name="connsiteY2" fmla="*/ 1033657 h 1855872"/>
              <a:gd name="connsiteX3" fmla="*/ 621 w 9132026"/>
              <a:gd name="connsiteY3" fmla="*/ 1855872 h 1855872"/>
              <a:gd name="connsiteX4" fmla="*/ 620 w 9132026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1033657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733036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181" h="1855872">
                <a:moveTo>
                  <a:pt x="620" y="16511"/>
                </a:moveTo>
                <a:lnTo>
                  <a:pt x="9138181" y="0"/>
                </a:lnTo>
                <a:cubicBezTo>
                  <a:pt x="9136034" y="1035374"/>
                  <a:pt x="9133888" y="-302338"/>
                  <a:pt x="9131741" y="733036"/>
                </a:cubicBezTo>
                <a:lnTo>
                  <a:pt x="621" y="1855872"/>
                </a:lnTo>
                <a:cubicBezTo>
                  <a:pt x="2767" y="1351216"/>
                  <a:pt x="-1526" y="521167"/>
                  <a:pt x="620" y="16511"/>
                </a:cubicBezTo>
                <a:close/>
              </a:path>
            </a:pathLst>
          </a:custGeom>
          <a:solidFill>
            <a:schemeClr val="accent6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4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399" y="290345"/>
            <a:ext cx="8229600" cy="443302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>
                <a:solidFill>
                  <a:srgbClr val="3C5A9B"/>
                </a:solidFill>
                <a:latin typeface="Century Gothic" panose="020B0502020202020204" pitchFamily="34" charset="0"/>
                <a:cs typeface="Arial" pitchFamily="34" charset="0"/>
              </a:rPr>
              <a:t>Enregistrement des données (2)</a:t>
            </a:r>
            <a:r>
              <a:rPr lang="en-US" b="1" dirty="0" smtClean="0">
                <a:solidFill>
                  <a:srgbClr val="3C5A9B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endParaRPr lang="fr-FR" b="1" dirty="0">
              <a:solidFill>
                <a:srgbClr val="3C5A9B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8344" y="868104"/>
            <a:ext cx="8654904" cy="380430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fr-FR" dirty="0" smtClean="0">
                <a:latin typeface="Century Gothic" pitchFamily="34" charset="0"/>
                <a:cs typeface="Arial" pitchFamily="34" charset="0"/>
              </a:rPr>
              <a:t>CPN (Besoin PF = colonne 13) </a:t>
            </a:r>
            <a:r>
              <a:rPr lang="fr-FR" sz="27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  <a:cs typeface="Arial" pitchFamily="34" charset="0"/>
              </a:rPr>
              <a:t> </a:t>
            </a:r>
            <a:endParaRPr lang="fr-FR" sz="2700" b="1" dirty="0" smtClean="0">
              <a:latin typeface="Century Gothic" pitchFamily="34" charset="0"/>
              <a:cs typeface="Arial" pitchFamily="34" charset="0"/>
            </a:endParaRPr>
          </a:p>
          <a:p>
            <a:pPr>
              <a:buClrTx/>
            </a:pPr>
            <a:r>
              <a:rPr lang="fr-FR" sz="2400" b="1" dirty="0">
                <a:latin typeface="Century Gothic" pitchFamily="34" charset="0"/>
              </a:rPr>
              <a:t>Instructions de remplissage</a:t>
            </a:r>
          </a:p>
          <a:p>
            <a:pPr>
              <a:buClrTx/>
            </a:pPr>
            <a:r>
              <a:rPr lang="fr-FR" sz="2400" dirty="0" smtClean="0">
                <a:latin typeface="Century Gothic" pitchFamily="34" charset="0"/>
              </a:rPr>
              <a:t>Mettre </a:t>
            </a:r>
            <a:r>
              <a:rPr lang="fr-FR" sz="2400" dirty="0">
                <a:latin typeface="Century Gothic" pitchFamily="34" charset="0"/>
              </a:rPr>
              <a:t>une croix dans la colonne « Recherche de besoins en PF » si la recherche a été </a:t>
            </a:r>
            <a:r>
              <a:rPr lang="fr-FR" sz="2400" dirty="0" smtClean="0">
                <a:latin typeface="Century Gothic" pitchFamily="34" charset="0"/>
              </a:rPr>
              <a:t>faite</a:t>
            </a:r>
          </a:p>
          <a:p>
            <a:pPr marL="0" indent="0">
              <a:buClrTx/>
              <a:buNone/>
            </a:pPr>
            <a:endParaRPr lang="fr-FR" sz="2400" dirty="0">
              <a:latin typeface="Century Gothic" pitchFamily="34" charset="0"/>
            </a:endParaRPr>
          </a:p>
          <a:p>
            <a:pPr>
              <a:buClrTx/>
            </a:pPr>
            <a:r>
              <a:rPr lang="fr-FR" sz="2400" dirty="0">
                <a:latin typeface="Century Gothic" pitchFamily="34" charset="0"/>
              </a:rPr>
              <a:t>Mettre une croix dans la colonne « Rendez - vous PF » si le Rendez - vous a été donné</a:t>
            </a:r>
            <a:endParaRPr lang="fr-FR" sz="2400" dirty="0">
              <a:latin typeface="Century Gothic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fr-FR" sz="2400" dirty="0">
              <a:latin typeface="Century Gothic" pitchFamily="34" charset="0"/>
            </a:endParaRPr>
          </a:p>
        </p:txBody>
      </p:sp>
      <p:sp>
        <p:nvSpPr>
          <p:cNvPr id="4" name="Rectangle 27"/>
          <p:cNvSpPr/>
          <p:nvPr/>
        </p:nvSpPr>
        <p:spPr>
          <a:xfrm>
            <a:off x="5820" y="-8754"/>
            <a:ext cx="9138179" cy="278276"/>
          </a:xfrm>
          <a:custGeom>
            <a:avLst/>
            <a:gdLst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44000 w 9144000"/>
              <a:gd name="connsiteY2" fmla="*/ 3627718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6439 w 9144000"/>
              <a:gd name="connsiteY0" fmla="*/ 2113749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2113749 h 3627718"/>
              <a:gd name="connsiteX0" fmla="*/ 6439 w 9144000"/>
              <a:gd name="connsiteY0" fmla="*/ 1808246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1808246 h 3627718"/>
              <a:gd name="connsiteX0" fmla="*/ 6439 w 9144000"/>
              <a:gd name="connsiteY0" fmla="*/ 0 h 1819472"/>
              <a:gd name="connsiteX1" fmla="*/ 9144000 w 9144000"/>
              <a:gd name="connsiteY1" fmla="*/ 82568 h 1819472"/>
              <a:gd name="connsiteX2" fmla="*/ 9137560 w 9144000"/>
              <a:gd name="connsiteY2" fmla="*/ 1297877 h 1819472"/>
              <a:gd name="connsiteX3" fmla="*/ 0 w 9144000"/>
              <a:gd name="connsiteY3" fmla="*/ 1819472 h 1819472"/>
              <a:gd name="connsiteX4" fmla="*/ 6439 w 9144000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33026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16514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264217 h 1802958"/>
              <a:gd name="connsiteX1" fmla="*/ 9131121 w 9137845"/>
              <a:gd name="connsiteY1" fmla="*/ 0 h 1802958"/>
              <a:gd name="connsiteX2" fmla="*/ 9137560 w 9137845"/>
              <a:gd name="connsiteY2" fmla="*/ 1281363 h 1802958"/>
              <a:gd name="connsiteX3" fmla="*/ 0 w 9137845"/>
              <a:gd name="connsiteY3" fmla="*/ 1802958 h 1802958"/>
              <a:gd name="connsiteX4" fmla="*/ 6439 w 9137845"/>
              <a:gd name="connsiteY4" fmla="*/ 264217 h 1802958"/>
              <a:gd name="connsiteX0" fmla="*/ 6439 w 9137845"/>
              <a:gd name="connsiteY0" fmla="*/ 16511 h 1555252"/>
              <a:gd name="connsiteX1" fmla="*/ 9131121 w 9137845"/>
              <a:gd name="connsiteY1" fmla="*/ 0 h 1555252"/>
              <a:gd name="connsiteX2" fmla="*/ 9137560 w 9137845"/>
              <a:gd name="connsiteY2" fmla="*/ 1033657 h 1555252"/>
              <a:gd name="connsiteX3" fmla="*/ 0 w 9137845"/>
              <a:gd name="connsiteY3" fmla="*/ 1555252 h 1555252"/>
              <a:gd name="connsiteX4" fmla="*/ 6439 w 9137845"/>
              <a:gd name="connsiteY4" fmla="*/ 16511 h 1555252"/>
              <a:gd name="connsiteX0" fmla="*/ 620 w 9132026"/>
              <a:gd name="connsiteY0" fmla="*/ 16511 h 1855872"/>
              <a:gd name="connsiteX1" fmla="*/ 9125302 w 9132026"/>
              <a:gd name="connsiteY1" fmla="*/ 0 h 1855872"/>
              <a:gd name="connsiteX2" fmla="*/ 9131741 w 9132026"/>
              <a:gd name="connsiteY2" fmla="*/ 1033657 h 1855872"/>
              <a:gd name="connsiteX3" fmla="*/ 621 w 9132026"/>
              <a:gd name="connsiteY3" fmla="*/ 1855872 h 1855872"/>
              <a:gd name="connsiteX4" fmla="*/ 620 w 9132026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1033657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733036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181" h="1855872">
                <a:moveTo>
                  <a:pt x="620" y="16511"/>
                </a:moveTo>
                <a:lnTo>
                  <a:pt x="9138181" y="0"/>
                </a:lnTo>
                <a:cubicBezTo>
                  <a:pt x="9136034" y="1035374"/>
                  <a:pt x="9133888" y="-302338"/>
                  <a:pt x="9131741" y="733036"/>
                </a:cubicBezTo>
                <a:lnTo>
                  <a:pt x="621" y="1855872"/>
                </a:lnTo>
                <a:cubicBezTo>
                  <a:pt x="2767" y="1351216"/>
                  <a:pt x="-1526" y="521167"/>
                  <a:pt x="620" y="16511"/>
                </a:cubicBezTo>
                <a:close/>
              </a:path>
            </a:pathLst>
          </a:custGeom>
          <a:solidFill>
            <a:schemeClr val="accent6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6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69523"/>
            <a:ext cx="7886700" cy="559818"/>
          </a:xfrm>
        </p:spPr>
        <p:txBody>
          <a:bodyPr>
            <a:noAutofit/>
          </a:bodyPr>
          <a:lstStyle/>
          <a:p>
            <a:pPr algn="ctr"/>
            <a:r>
              <a:rPr lang="fr-FR" b="1" dirty="0">
                <a:solidFill>
                  <a:srgbClr val="3C5A9B"/>
                </a:solidFill>
                <a:latin typeface="Century Gothic" panose="020B0502020202020204" pitchFamily="34" charset="0"/>
                <a:cs typeface="Arial" pitchFamily="34" charset="0"/>
              </a:rPr>
              <a:t>Exemple (registre CPC)</a:t>
            </a:r>
            <a:r>
              <a:rPr lang="en-US" b="1" dirty="0">
                <a:solidFill>
                  <a:srgbClr val="3C5A9B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endParaRPr lang="fr-FR" b="1" dirty="0">
              <a:solidFill>
                <a:srgbClr val="3C5A9B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1" y="829341"/>
            <a:ext cx="8793126" cy="390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7"/>
          <p:cNvSpPr/>
          <p:nvPr/>
        </p:nvSpPr>
        <p:spPr>
          <a:xfrm>
            <a:off x="5820" y="-8754"/>
            <a:ext cx="9138179" cy="278276"/>
          </a:xfrm>
          <a:custGeom>
            <a:avLst/>
            <a:gdLst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44000 w 9144000"/>
              <a:gd name="connsiteY2" fmla="*/ 3627718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6439 w 9144000"/>
              <a:gd name="connsiteY0" fmla="*/ 2113749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2113749 h 3627718"/>
              <a:gd name="connsiteX0" fmla="*/ 6439 w 9144000"/>
              <a:gd name="connsiteY0" fmla="*/ 1808246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1808246 h 3627718"/>
              <a:gd name="connsiteX0" fmla="*/ 6439 w 9144000"/>
              <a:gd name="connsiteY0" fmla="*/ 0 h 1819472"/>
              <a:gd name="connsiteX1" fmla="*/ 9144000 w 9144000"/>
              <a:gd name="connsiteY1" fmla="*/ 82568 h 1819472"/>
              <a:gd name="connsiteX2" fmla="*/ 9137560 w 9144000"/>
              <a:gd name="connsiteY2" fmla="*/ 1297877 h 1819472"/>
              <a:gd name="connsiteX3" fmla="*/ 0 w 9144000"/>
              <a:gd name="connsiteY3" fmla="*/ 1819472 h 1819472"/>
              <a:gd name="connsiteX4" fmla="*/ 6439 w 9144000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33026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16514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264217 h 1802958"/>
              <a:gd name="connsiteX1" fmla="*/ 9131121 w 9137845"/>
              <a:gd name="connsiteY1" fmla="*/ 0 h 1802958"/>
              <a:gd name="connsiteX2" fmla="*/ 9137560 w 9137845"/>
              <a:gd name="connsiteY2" fmla="*/ 1281363 h 1802958"/>
              <a:gd name="connsiteX3" fmla="*/ 0 w 9137845"/>
              <a:gd name="connsiteY3" fmla="*/ 1802958 h 1802958"/>
              <a:gd name="connsiteX4" fmla="*/ 6439 w 9137845"/>
              <a:gd name="connsiteY4" fmla="*/ 264217 h 1802958"/>
              <a:gd name="connsiteX0" fmla="*/ 6439 w 9137845"/>
              <a:gd name="connsiteY0" fmla="*/ 16511 h 1555252"/>
              <a:gd name="connsiteX1" fmla="*/ 9131121 w 9137845"/>
              <a:gd name="connsiteY1" fmla="*/ 0 h 1555252"/>
              <a:gd name="connsiteX2" fmla="*/ 9137560 w 9137845"/>
              <a:gd name="connsiteY2" fmla="*/ 1033657 h 1555252"/>
              <a:gd name="connsiteX3" fmla="*/ 0 w 9137845"/>
              <a:gd name="connsiteY3" fmla="*/ 1555252 h 1555252"/>
              <a:gd name="connsiteX4" fmla="*/ 6439 w 9137845"/>
              <a:gd name="connsiteY4" fmla="*/ 16511 h 1555252"/>
              <a:gd name="connsiteX0" fmla="*/ 620 w 9132026"/>
              <a:gd name="connsiteY0" fmla="*/ 16511 h 1855872"/>
              <a:gd name="connsiteX1" fmla="*/ 9125302 w 9132026"/>
              <a:gd name="connsiteY1" fmla="*/ 0 h 1855872"/>
              <a:gd name="connsiteX2" fmla="*/ 9131741 w 9132026"/>
              <a:gd name="connsiteY2" fmla="*/ 1033657 h 1855872"/>
              <a:gd name="connsiteX3" fmla="*/ 621 w 9132026"/>
              <a:gd name="connsiteY3" fmla="*/ 1855872 h 1855872"/>
              <a:gd name="connsiteX4" fmla="*/ 620 w 9132026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1033657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733036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181" h="1855872">
                <a:moveTo>
                  <a:pt x="620" y="16511"/>
                </a:moveTo>
                <a:lnTo>
                  <a:pt x="9138181" y="0"/>
                </a:lnTo>
                <a:cubicBezTo>
                  <a:pt x="9136034" y="1035374"/>
                  <a:pt x="9133888" y="-302338"/>
                  <a:pt x="9131741" y="733036"/>
                </a:cubicBezTo>
                <a:lnTo>
                  <a:pt x="621" y="1855872"/>
                </a:lnTo>
                <a:cubicBezTo>
                  <a:pt x="2767" y="1351216"/>
                  <a:pt x="-1526" y="521167"/>
                  <a:pt x="620" y="16511"/>
                </a:cubicBezTo>
                <a:close/>
              </a:path>
            </a:pathLst>
          </a:custGeom>
          <a:solidFill>
            <a:schemeClr val="accent6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5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62597"/>
            <a:ext cx="7886700" cy="604161"/>
          </a:xfrm>
        </p:spPr>
        <p:txBody>
          <a:bodyPr>
            <a:noAutofit/>
          </a:bodyPr>
          <a:lstStyle/>
          <a:p>
            <a:pPr algn="ctr"/>
            <a:r>
              <a:rPr lang="fr-FR" b="1" dirty="0">
                <a:solidFill>
                  <a:srgbClr val="3C5A9B"/>
                </a:solidFill>
                <a:latin typeface="Century Gothic" panose="020B0502020202020204" pitchFamily="34" charset="0"/>
                <a:cs typeface="Arial" pitchFamily="34" charset="0"/>
              </a:rPr>
              <a:t>Exemple registre CPC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7" y="786810"/>
            <a:ext cx="8803758" cy="384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7"/>
          <p:cNvSpPr/>
          <p:nvPr/>
        </p:nvSpPr>
        <p:spPr>
          <a:xfrm>
            <a:off x="5820" y="-8754"/>
            <a:ext cx="9138179" cy="278276"/>
          </a:xfrm>
          <a:custGeom>
            <a:avLst/>
            <a:gdLst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44000 w 9144000"/>
              <a:gd name="connsiteY2" fmla="*/ 3627718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6439 w 9144000"/>
              <a:gd name="connsiteY0" fmla="*/ 2113749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2113749 h 3627718"/>
              <a:gd name="connsiteX0" fmla="*/ 6439 w 9144000"/>
              <a:gd name="connsiteY0" fmla="*/ 1808246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1808246 h 3627718"/>
              <a:gd name="connsiteX0" fmla="*/ 6439 w 9144000"/>
              <a:gd name="connsiteY0" fmla="*/ 0 h 1819472"/>
              <a:gd name="connsiteX1" fmla="*/ 9144000 w 9144000"/>
              <a:gd name="connsiteY1" fmla="*/ 82568 h 1819472"/>
              <a:gd name="connsiteX2" fmla="*/ 9137560 w 9144000"/>
              <a:gd name="connsiteY2" fmla="*/ 1297877 h 1819472"/>
              <a:gd name="connsiteX3" fmla="*/ 0 w 9144000"/>
              <a:gd name="connsiteY3" fmla="*/ 1819472 h 1819472"/>
              <a:gd name="connsiteX4" fmla="*/ 6439 w 9144000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33026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16514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264217 h 1802958"/>
              <a:gd name="connsiteX1" fmla="*/ 9131121 w 9137845"/>
              <a:gd name="connsiteY1" fmla="*/ 0 h 1802958"/>
              <a:gd name="connsiteX2" fmla="*/ 9137560 w 9137845"/>
              <a:gd name="connsiteY2" fmla="*/ 1281363 h 1802958"/>
              <a:gd name="connsiteX3" fmla="*/ 0 w 9137845"/>
              <a:gd name="connsiteY3" fmla="*/ 1802958 h 1802958"/>
              <a:gd name="connsiteX4" fmla="*/ 6439 w 9137845"/>
              <a:gd name="connsiteY4" fmla="*/ 264217 h 1802958"/>
              <a:gd name="connsiteX0" fmla="*/ 6439 w 9137845"/>
              <a:gd name="connsiteY0" fmla="*/ 16511 h 1555252"/>
              <a:gd name="connsiteX1" fmla="*/ 9131121 w 9137845"/>
              <a:gd name="connsiteY1" fmla="*/ 0 h 1555252"/>
              <a:gd name="connsiteX2" fmla="*/ 9137560 w 9137845"/>
              <a:gd name="connsiteY2" fmla="*/ 1033657 h 1555252"/>
              <a:gd name="connsiteX3" fmla="*/ 0 w 9137845"/>
              <a:gd name="connsiteY3" fmla="*/ 1555252 h 1555252"/>
              <a:gd name="connsiteX4" fmla="*/ 6439 w 9137845"/>
              <a:gd name="connsiteY4" fmla="*/ 16511 h 1555252"/>
              <a:gd name="connsiteX0" fmla="*/ 620 w 9132026"/>
              <a:gd name="connsiteY0" fmla="*/ 16511 h 1855872"/>
              <a:gd name="connsiteX1" fmla="*/ 9125302 w 9132026"/>
              <a:gd name="connsiteY1" fmla="*/ 0 h 1855872"/>
              <a:gd name="connsiteX2" fmla="*/ 9131741 w 9132026"/>
              <a:gd name="connsiteY2" fmla="*/ 1033657 h 1855872"/>
              <a:gd name="connsiteX3" fmla="*/ 621 w 9132026"/>
              <a:gd name="connsiteY3" fmla="*/ 1855872 h 1855872"/>
              <a:gd name="connsiteX4" fmla="*/ 620 w 9132026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1033657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733036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181" h="1855872">
                <a:moveTo>
                  <a:pt x="620" y="16511"/>
                </a:moveTo>
                <a:lnTo>
                  <a:pt x="9138181" y="0"/>
                </a:lnTo>
                <a:cubicBezTo>
                  <a:pt x="9136034" y="1035374"/>
                  <a:pt x="9133888" y="-302338"/>
                  <a:pt x="9131741" y="733036"/>
                </a:cubicBezTo>
                <a:lnTo>
                  <a:pt x="621" y="1855872"/>
                </a:lnTo>
                <a:cubicBezTo>
                  <a:pt x="2767" y="1351216"/>
                  <a:pt x="-1526" y="521167"/>
                  <a:pt x="620" y="16511"/>
                </a:cubicBezTo>
                <a:close/>
              </a:path>
            </a:pathLst>
          </a:custGeom>
          <a:solidFill>
            <a:schemeClr val="accent6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2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0093" y="295231"/>
            <a:ext cx="8229600" cy="637391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>
                <a:solidFill>
                  <a:srgbClr val="3C5A9B"/>
                </a:solidFill>
                <a:latin typeface="Century Gothic" panose="020B0502020202020204" pitchFamily="34" charset="0"/>
                <a:cs typeface="Arial" pitchFamily="34" charset="0"/>
              </a:rPr>
              <a:t>Enregistrement des données (3)</a:t>
            </a:r>
            <a:r>
              <a:rPr lang="en-US" b="1" dirty="0" smtClean="0">
                <a:solidFill>
                  <a:srgbClr val="3C5A9B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endParaRPr lang="fr-FR" b="1" dirty="0">
              <a:solidFill>
                <a:srgbClr val="3C5A9B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7210" y="769199"/>
            <a:ext cx="8807302" cy="412733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ClrTx/>
              <a:buFont typeface="Wingdings" panose="05000000000000000000" pitchFamily="2" charset="2"/>
              <a:buChar char="Ø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latin typeface="Century Gothic" panose="020B0502020202020204" pitchFamily="34" charset="0"/>
                <a:cs typeface="Arial" pitchFamily="34" charset="0"/>
              </a:rPr>
              <a:t>Registre PF </a:t>
            </a:r>
          </a:p>
          <a:p>
            <a:pPr marL="0" indent="0">
              <a:buClrTx/>
              <a:buNone/>
            </a:pPr>
            <a:r>
              <a:rPr lang="fr-FR" sz="2400" dirty="0" smtClean="0">
                <a:latin typeface="Century Gothic" panose="020B0502020202020204" pitchFamily="34" charset="0"/>
                <a:cs typeface="Arial" pitchFamily="34" charset="0"/>
              </a:rPr>
              <a:t>Instructions de remplissage</a:t>
            </a:r>
          </a:p>
          <a:p>
            <a:pPr marL="0" lvl="0" indent="0">
              <a:buClrTx/>
              <a:buNone/>
            </a:pPr>
            <a:r>
              <a:rPr lang="fr-FR" sz="2400" dirty="0" smtClean="0">
                <a:latin typeface="Century Gothic" panose="020B0502020202020204" pitchFamily="34" charset="0"/>
                <a:cs typeface="Arial" pitchFamily="34" charset="0"/>
              </a:rPr>
              <a:t>Mentionner le besoin pris en charge et </a:t>
            </a:r>
            <a:r>
              <a:rPr lang="fr-FR" sz="2400" dirty="0">
                <a:latin typeface="Century Gothic" panose="020B0502020202020204" pitchFamily="34" charset="0"/>
                <a:cs typeface="Arial" pitchFamily="34" charset="0"/>
              </a:rPr>
              <a:t>le rendre visible par le symbole : </a:t>
            </a:r>
            <a:r>
              <a:rPr lang="fr-FR" sz="2400" b="1" dirty="0" smtClean="0">
                <a:latin typeface="Century Gothic" panose="020B0502020202020204" pitchFamily="34" charset="0"/>
                <a:cs typeface="Arial" pitchFamily="34" charset="0"/>
              </a:rPr>
              <a:t>’’SAD’’ (Service Additionnel)</a:t>
            </a:r>
            <a:r>
              <a:rPr lang="fr-FR" sz="2400" dirty="0" smtClean="0">
                <a:latin typeface="Century Gothic" panose="020B0502020202020204" pitchFamily="34" charset="0"/>
                <a:cs typeface="Arial" pitchFamily="34" charset="0"/>
              </a:rPr>
              <a:t> dans la colonne observation</a:t>
            </a:r>
            <a:r>
              <a:rPr lang="fr-FR" sz="2400" b="1" dirty="0" smtClean="0">
                <a:latin typeface="Century Gothic" panose="020B0502020202020204" pitchFamily="34" charset="0"/>
                <a:cs typeface="Arial" pitchFamily="34" charset="0"/>
              </a:rPr>
              <a:t>;</a:t>
            </a:r>
            <a:r>
              <a:rPr lang="fr-FR" sz="2400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ajouter </a:t>
            </a:r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après le </a:t>
            </a:r>
            <a:r>
              <a:rPr lang="fr-FR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SAD, </a:t>
            </a:r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la porte d’entrée qui a permis le </a:t>
            </a:r>
            <a:r>
              <a:rPr lang="fr-FR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recrutement</a:t>
            </a:r>
          </a:p>
          <a:p>
            <a:pPr marL="0" lvl="0" indent="0">
              <a:buClrTx/>
              <a:buNone/>
            </a:pPr>
            <a:r>
              <a:rPr lang="fr-FR" sz="2400" dirty="0">
                <a:latin typeface="Century Gothic" panose="020B0502020202020204" pitchFamily="34" charset="0"/>
                <a:cs typeface="Arial" pitchFamily="34" charset="0"/>
              </a:rPr>
              <a:t>Exemple </a:t>
            </a:r>
            <a:r>
              <a:rPr lang="fr-FR" sz="2400" dirty="0" smtClean="0">
                <a:latin typeface="Century Gothic" panose="020B0502020202020204" pitchFamily="34" charset="0"/>
                <a:cs typeface="Arial" pitchFamily="34" charset="0"/>
              </a:rPr>
              <a:t>Si la porte </a:t>
            </a:r>
            <a:r>
              <a:rPr lang="fr-FR" sz="2400" dirty="0">
                <a:latin typeface="Century Gothic" panose="020B0502020202020204" pitchFamily="34" charset="0"/>
                <a:cs typeface="Arial" pitchFamily="34" charset="0"/>
              </a:rPr>
              <a:t>d’entrée est la vaccination, écrire </a:t>
            </a:r>
            <a:r>
              <a:rPr lang="fr-FR" sz="2400" dirty="0" smtClean="0">
                <a:latin typeface="Century Gothic" panose="020B0502020202020204" pitchFamily="34" charset="0"/>
                <a:cs typeface="Arial" pitchFamily="34" charset="0"/>
              </a:rPr>
              <a:t>SAD/PEV.</a:t>
            </a:r>
            <a:endParaRPr lang="fr-FR" sz="2400" dirty="0">
              <a:latin typeface="Century Gothic" panose="020B0502020202020204" pitchFamily="34" charset="0"/>
              <a:cs typeface="Arial" pitchFamily="34" charset="0"/>
            </a:endParaRPr>
          </a:p>
          <a:p>
            <a:pPr marL="0" lvl="0" indent="0">
              <a:buClrTx/>
              <a:buNone/>
            </a:pPr>
            <a:r>
              <a:rPr lang="fr-FR" sz="2400" dirty="0"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Rectangle 27"/>
          <p:cNvSpPr/>
          <p:nvPr/>
        </p:nvSpPr>
        <p:spPr>
          <a:xfrm>
            <a:off x="5820" y="-8754"/>
            <a:ext cx="9138179" cy="278276"/>
          </a:xfrm>
          <a:custGeom>
            <a:avLst/>
            <a:gdLst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44000 w 9144000"/>
              <a:gd name="connsiteY2" fmla="*/ 3627718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6439 w 9144000"/>
              <a:gd name="connsiteY0" fmla="*/ 2113749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2113749 h 3627718"/>
              <a:gd name="connsiteX0" fmla="*/ 6439 w 9144000"/>
              <a:gd name="connsiteY0" fmla="*/ 1808246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1808246 h 3627718"/>
              <a:gd name="connsiteX0" fmla="*/ 6439 w 9144000"/>
              <a:gd name="connsiteY0" fmla="*/ 0 h 1819472"/>
              <a:gd name="connsiteX1" fmla="*/ 9144000 w 9144000"/>
              <a:gd name="connsiteY1" fmla="*/ 82568 h 1819472"/>
              <a:gd name="connsiteX2" fmla="*/ 9137560 w 9144000"/>
              <a:gd name="connsiteY2" fmla="*/ 1297877 h 1819472"/>
              <a:gd name="connsiteX3" fmla="*/ 0 w 9144000"/>
              <a:gd name="connsiteY3" fmla="*/ 1819472 h 1819472"/>
              <a:gd name="connsiteX4" fmla="*/ 6439 w 9144000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33026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16514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264217 h 1802958"/>
              <a:gd name="connsiteX1" fmla="*/ 9131121 w 9137845"/>
              <a:gd name="connsiteY1" fmla="*/ 0 h 1802958"/>
              <a:gd name="connsiteX2" fmla="*/ 9137560 w 9137845"/>
              <a:gd name="connsiteY2" fmla="*/ 1281363 h 1802958"/>
              <a:gd name="connsiteX3" fmla="*/ 0 w 9137845"/>
              <a:gd name="connsiteY3" fmla="*/ 1802958 h 1802958"/>
              <a:gd name="connsiteX4" fmla="*/ 6439 w 9137845"/>
              <a:gd name="connsiteY4" fmla="*/ 264217 h 1802958"/>
              <a:gd name="connsiteX0" fmla="*/ 6439 w 9137845"/>
              <a:gd name="connsiteY0" fmla="*/ 16511 h 1555252"/>
              <a:gd name="connsiteX1" fmla="*/ 9131121 w 9137845"/>
              <a:gd name="connsiteY1" fmla="*/ 0 h 1555252"/>
              <a:gd name="connsiteX2" fmla="*/ 9137560 w 9137845"/>
              <a:gd name="connsiteY2" fmla="*/ 1033657 h 1555252"/>
              <a:gd name="connsiteX3" fmla="*/ 0 w 9137845"/>
              <a:gd name="connsiteY3" fmla="*/ 1555252 h 1555252"/>
              <a:gd name="connsiteX4" fmla="*/ 6439 w 9137845"/>
              <a:gd name="connsiteY4" fmla="*/ 16511 h 1555252"/>
              <a:gd name="connsiteX0" fmla="*/ 620 w 9132026"/>
              <a:gd name="connsiteY0" fmla="*/ 16511 h 1855872"/>
              <a:gd name="connsiteX1" fmla="*/ 9125302 w 9132026"/>
              <a:gd name="connsiteY1" fmla="*/ 0 h 1855872"/>
              <a:gd name="connsiteX2" fmla="*/ 9131741 w 9132026"/>
              <a:gd name="connsiteY2" fmla="*/ 1033657 h 1855872"/>
              <a:gd name="connsiteX3" fmla="*/ 621 w 9132026"/>
              <a:gd name="connsiteY3" fmla="*/ 1855872 h 1855872"/>
              <a:gd name="connsiteX4" fmla="*/ 620 w 9132026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1033657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733036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181" h="1855872">
                <a:moveTo>
                  <a:pt x="620" y="16511"/>
                </a:moveTo>
                <a:lnTo>
                  <a:pt x="9138181" y="0"/>
                </a:lnTo>
                <a:cubicBezTo>
                  <a:pt x="9136034" y="1035374"/>
                  <a:pt x="9133888" y="-302338"/>
                  <a:pt x="9131741" y="733036"/>
                </a:cubicBezTo>
                <a:lnTo>
                  <a:pt x="621" y="1855872"/>
                </a:lnTo>
                <a:cubicBezTo>
                  <a:pt x="2767" y="1351216"/>
                  <a:pt x="-1526" y="521167"/>
                  <a:pt x="620" y="16511"/>
                </a:cubicBezTo>
                <a:close/>
              </a:path>
            </a:pathLst>
          </a:custGeom>
          <a:solidFill>
            <a:schemeClr val="accent6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904" y="275071"/>
            <a:ext cx="7886700" cy="490473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rgbClr val="3C5A9B"/>
                </a:solidFill>
                <a:latin typeface="Century Gothic" panose="020B0502020202020204" pitchFamily="34" charset="0"/>
                <a:cs typeface="Arial" pitchFamily="34" charset="0"/>
              </a:rPr>
              <a:t>Gestion des supports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C5A9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en-US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3C5A9B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079" y="928687"/>
            <a:ext cx="8677409" cy="380330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ClrTx/>
              <a:buSzPct val="150000"/>
            </a:pPr>
            <a:r>
              <a:rPr lang="fr-FR" sz="2400" dirty="0" smtClean="0">
                <a:solidFill>
                  <a:schemeClr val="tx1"/>
                </a:solidFill>
                <a:latin typeface="Century Gothic" pitchFamily="34" charset="0"/>
              </a:rPr>
              <a:t>La </a:t>
            </a:r>
            <a:r>
              <a:rPr lang="fr-FR" sz="2400" dirty="0">
                <a:solidFill>
                  <a:schemeClr val="tx1"/>
                </a:solidFill>
                <a:latin typeface="Century Gothic" pitchFamily="34" charset="0"/>
              </a:rPr>
              <a:t>gestion  technique des données et des supports </a:t>
            </a:r>
          </a:p>
          <a:p>
            <a:pPr marL="342900" lvl="1" indent="-342900">
              <a:spcBef>
                <a:spcPts val="750"/>
              </a:spcBef>
              <a:buClrTx/>
              <a:buSzPct val="150000"/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entury Gothic" pitchFamily="34" charset="0"/>
              </a:rPr>
              <a:t>Remplissage (respect des instructions; écrire lisiblement  sans ratures)</a:t>
            </a:r>
          </a:p>
          <a:p>
            <a:pPr marL="342900" lvl="1" indent="-342900">
              <a:spcBef>
                <a:spcPts val="750"/>
              </a:spcBef>
              <a:buClrTx/>
              <a:buSzPct val="150000"/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entury Gothic" pitchFamily="34" charset="0"/>
              </a:rPr>
              <a:t>Transcription des données dans les rapports</a:t>
            </a:r>
          </a:p>
          <a:p>
            <a:pPr marL="342900" lvl="1" indent="-342900">
              <a:spcBef>
                <a:spcPts val="750"/>
              </a:spcBef>
              <a:buClrTx/>
              <a:buSzPct val="150000"/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entury Gothic" pitchFamily="34" charset="0"/>
              </a:rPr>
              <a:t>Rangement</a:t>
            </a:r>
          </a:p>
          <a:p>
            <a:pPr marL="342900" lvl="1" indent="-342900">
              <a:spcBef>
                <a:spcPts val="750"/>
              </a:spcBef>
              <a:buClrTx/>
              <a:buSzPct val="150000"/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entury Gothic" pitchFamily="34" charset="0"/>
              </a:rPr>
              <a:t>Disponibilité/Accessibilité.</a:t>
            </a:r>
            <a:endParaRPr lang="en-US" sz="2400" dirty="0">
              <a:solidFill>
                <a:schemeClr val="tx1"/>
              </a:solidFill>
              <a:latin typeface="Century Gothic" pitchFamily="34" charset="0"/>
            </a:endParaRPr>
          </a:p>
          <a:p>
            <a:pPr marL="0" indent="0">
              <a:buSzPct val="150000"/>
              <a:buNone/>
            </a:pPr>
            <a:endParaRPr lang="en-US" dirty="0"/>
          </a:p>
        </p:txBody>
      </p:sp>
      <p:sp>
        <p:nvSpPr>
          <p:cNvPr id="4" name="Rectangle 27"/>
          <p:cNvSpPr/>
          <p:nvPr/>
        </p:nvSpPr>
        <p:spPr>
          <a:xfrm>
            <a:off x="5820" y="-8754"/>
            <a:ext cx="9138179" cy="278276"/>
          </a:xfrm>
          <a:custGeom>
            <a:avLst/>
            <a:gdLst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44000 w 9144000"/>
              <a:gd name="connsiteY2" fmla="*/ 3627718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6439 w 9144000"/>
              <a:gd name="connsiteY0" fmla="*/ 2113749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2113749 h 3627718"/>
              <a:gd name="connsiteX0" fmla="*/ 6439 w 9144000"/>
              <a:gd name="connsiteY0" fmla="*/ 1808246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1808246 h 3627718"/>
              <a:gd name="connsiteX0" fmla="*/ 6439 w 9144000"/>
              <a:gd name="connsiteY0" fmla="*/ 0 h 1819472"/>
              <a:gd name="connsiteX1" fmla="*/ 9144000 w 9144000"/>
              <a:gd name="connsiteY1" fmla="*/ 82568 h 1819472"/>
              <a:gd name="connsiteX2" fmla="*/ 9137560 w 9144000"/>
              <a:gd name="connsiteY2" fmla="*/ 1297877 h 1819472"/>
              <a:gd name="connsiteX3" fmla="*/ 0 w 9144000"/>
              <a:gd name="connsiteY3" fmla="*/ 1819472 h 1819472"/>
              <a:gd name="connsiteX4" fmla="*/ 6439 w 9144000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33026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16514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264217 h 1802958"/>
              <a:gd name="connsiteX1" fmla="*/ 9131121 w 9137845"/>
              <a:gd name="connsiteY1" fmla="*/ 0 h 1802958"/>
              <a:gd name="connsiteX2" fmla="*/ 9137560 w 9137845"/>
              <a:gd name="connsiteY2" fmla="*/ 1281363 h 1802958"/>
              <a:gd name="connsiteX3" fmla="*/ 0 w 9137845"/>
              <a:gd name="connsiteY3" fmla="*/ 1802958 h 1802958"/>
              <a:gd name="connsiteX4" fmla="*/ 6439 w 9137845"/>
              <a:gd name="connsiteY4" fmla="*/ 264217 h 1802958"/>
              <a:gd name="connsiteX0" fmla="*/ 6439 w 9137845"/>
              <a:gd name="connsiteY0" fmla="*/ 16511 h 1555252"/>
              <a:gd name="connsiteX1" fmla="*/ 9131121 w 9137845"/>
              <a:gd name="connsiteY1" fmla="*/ 0 h 1555252"/>
              <a:gd name="connsiteX2" fmla="*/ 9137560 w 9137845"/>
              <a:gd name="connsiteY2" fmla="*/ 1033657 h 1555252"/>
              <a:gd name="connsiteX3" fmla="*/ 0 w 9137845"/>
              <a:gd name="connsiteY3" fmla="*/ 1555252 h 1555252"/>
              <a:gd name="connsiteX4" fmla="*/ 6439 w 9137845"/>
              <a:gd name="connsiteY4" fmla="*/ 16511 h 1555252"/>
              <a:gd name="connsiteX0" fmla="*/ 620 w 9132026"/>
              <a:gd name="connsiteY0" fmla="*/ 16511 h 1855872"/>
              <a:gd name="connsiteX1" fmla="*/ 9125302 w 9132026"/>
              <a:gd name="connsiteY1" fmla="*/ 0 h 1855872"/>
              <a:gd name="connsiteX2" fmla="*/ 9131741 w 9132026"/>
              <a:gd name="connsiteY2" fmla="*/ 1033657 h 1855872"/>
              <a:gd name="connsiteX3" fmla="*/ 621 w 9132026"/>
              <a:gd name="connsiteY3" fmla="*/ 1855872 h 1855872"/>
              <a:gd name="connsiteX4" fmla="*/ 620 w 9132026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1033657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733036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181" h="1855872">
                <a:moveTo>
                  <a:pt x="620" y="16511"/>
                </a:moveTo>
                <a:lnTo>
                  <a:pt x="9138181" y="0"/>
                </a:lnTo>
                <a:cubicBezTo>
                  <a:pt x="9136034" y="1035374"/>
                  <a:pt x="9133888" y="-302338"/>
                  <a:pt x="9131741" y="733036"/>
                </a:cubicBezTo>
                <a:lnTo>
                  <a:pt x="621" y="1855872"/>
                </a:lnTo>
                <a:cubicBezTo>
                  <a:pt x="2767" y="1351216"/>
                  <a:pt x="-1526" y="521167"/>
                  <a:pt x="620" y="16511"/>
                </a:cubicBezTo>
                <a:close/>
              </a:path>
            </a:pathLst>
          </a:custGeom>
          <a:solidFill>
            <a:schemeClr val="accent5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3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74" y="445467"/>
            <a:ext cx="8164476" cy="604161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BIENVENUE A L’UNIVERSITE DU TCI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Challenge Initiative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0" name="Rectangle 27"/>
          <p:cNvSpPr/>
          <p:nvPr/>
        </p:nvSpPr>
        <p:spPr>
          <a:xfrm>
            <a:off x="5820" y="-8754"/>
            <a:ext cx="9138179" cy="278276"/>
          </a:xfrm>
          <a:custGeom>
            <a:avLst/>
            <a:gdLst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44000 w 9144000"/>
              <a:gd name="connsiteY2" fmla="*/ 3627718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6439 w 9144000"/>
              <a:gd name="connsiteY0" fmla="*/ 2113749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2113749 h 3627718"/>
              <a:gd name="connsiteX0" fmla="*/ 6439 w 9144000"/>
              <a:gd name="connsiteY0" fmla="*/ 1808246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1808246 h 3627718"/>
              <a:gd name="connsiteX0" fmla="*/ 6439 w 9144000"/>
              <a:gd name="connsiteY0" fmla="*/ 0 h 1819472"/>
              <a:gd name="connsiteX1" fmla="*/ 9144000 w 9144000"/>
              <a:gd name="connsiteY1" fmla="*/ 82568 h 1819472"/>
              <a:gd name="connsiteX2" fmla="*/ 9137560 w 9144000"/>
              <a:gd name="connsiteY2" fmla="*/ 1297877 h 1819472"/>
              <a:gd name="connsiteX3" fmla="*/ 0 w 9144000"/>
              <a:gd name="connsiteY3" fmla="*/ 1819472 h 1819472"/>
              <a:gd name="connsiteX4" fmla="*/ 6439 w 9144000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33026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16514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264217 h 1802958"/>
              <a:gd name="connsiteX1" fmla="*/ 9131121 w 9137845"/>
              <a:gd name="connsiteY1" fmla="*/ 0 h 1802958"/>
              <a:gd name="connsiteX2" fmla="*/ 9137560 w 9137845"/>
              <a:gd name="connsiteY2" fmla="*/ 1281363 h 1802958"/>
              <a:gd name="connsiteX3" fmla="*/ 0 w 9137845"/>
              <a:gd name="connsiteY3" fmla="*/ 1802958 h 1802958"/>
              <a:gd name="connsiteX4" fmla="*/ 6439 w 9137845"/>
              <a:gd name="connsiteY4" fmla="*/ 264217 h 1802958"/>
              <a:gd name="connsiteX0" fmla="*/ 6439 w 9137845"/>
              <a:gd name="connsiteY0" fmla="*/ 16511 h 1555252"/>
              <a:gd name="connsiteX1" fmla="*/ 9131121 w 9137845"/>
              <a:gd name="connsiteY1" fmla="*/ 0 h 1555252"/>
              <a:gd name="connsiteX2" fmla="*/ 9137560 w 9137845"/>
              <a:gd name="connsiteY2" fmla="*/ 1033657 h 1555252"/>
              <a:gd name="connsiteX3" fmla="*/ 0 w 9137845"/>
              <a:gd name="connsiteY3" fmla="*/ 1555252 h 1555252"/>
              <a:gd name="connsiteX4" fmla="*/ 6439 w 9137845"/>
              <a:gd name="connsiteY4" fmla="*/ 16511 h 1555252"/>
              <a:gd name="connsiteX0" fmla="*/ 620 w 9132026"/>
              <a:gd name="connsiteY0" fmla="*/ 16511 h 1855872"/>
              <a:gd name="connsiteX1" fmla="*/ 9125302 w 9132026"/>
              <a:gd name="connsiteY1" fmla="*/ 0 h 1855872"/>
              <a:gd name="connsiteX2" fmla="*/ 9131741 w 9132026"/>
              <a:gd name="connsiteY2" fmla="*/ 1033657 h 1855872"/>
              <a:gd name="connsiteX3" fmla="*/ 621 w 9132026"/>
              <a:gd name="connsiteY3" fmla="*/ 1855872 h 1855872"/>
              <a:gd name="connsiteX4" fmla="*/ 620 w 9132026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1033657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733036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181" h="1855872">
                <a:moveTo>
                  <a:pt x="620" y="16511"/>
                </a:moveTo>
                <a:lnTo>
                  <a:pt x="9138181" y="0"/>
                </a:lnTo>
                <a:cubicBezTo>
                  <a:pt x="9136034" y="1035374"/>
                  <a:pt x="9133888" y="-302338"/>
                  <a:pt x="9131741" y="733036"/>
                </a:cubicBezTo>
                <a:lnTo>
                  <a:pt x="621" y="1855872"/>
                </a:lnTo>
                <a:cubicBezTo>
                  <a:pt x="2767" y="1351216"/>
                  <a:pt x="-1526" y="521167"/>
                  <a:pt x="620" y="16511"/>
                </a:cubicBezTo>
                <a:close/>
              </a:path>
            </a:pathLst>
          </a:custGeom>
          <a:solidFill>
            <a:schemeClr val="accent2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 Regular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7" y="1124608"/>
            <a:ext cx="8064693" cy="35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432588"/>
            <a:ext cx="8064588" cy="604161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Atteindre les femmes en milieu urbain est essentiel</a:t>
            </a:r>
            <a:endParaRPr lang="fr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567543"/>
            <a:ext cx="7971064" cy="3065180"/>
          </a:xfrm>
        </p:spPr>
        <p:txBody>
          <a:bodyPr>
            <a:noAutofit/>
          </a:bodyPr>
          <a:lstStyle/>
          <a:p>
            <a:r>
              <a:rPr lang="fr-CA" sz="2400" dirty="0" smtClean="0"/>
              <a:t>Donner la possibilité à la femme de faire la planification familiale permet :</a:t>
            </a:r>
          </a:p>
          <a:p>
            <a:pPr lvl="1"/>
            <a:r>
              <a:rPr lang="fr-CA" sz="1800" b="1" dirty="0" smtClean="0">
                <a:solidFill>
                  <a:schemeClr val="accent3"/>
                </a:solidFill>
              </a:rPr>
              <a:t>une meilleure santé pour les enfants, les femmes et les familles</a:t>
            </a:r>
          </a:p>
          <a:p>
            <a:pPr lvl="1"/>
            <a:r>
              <a:rPr lang="fr-CA" sz="1800" b="1" dirty="0">
                <a:solidFill>
                  <a:schemeClr val="accent3"/>
                </a:solidFill>
              </a:rPr>
              <a:t>De plus bas coûts de santé</a:t>
            </a:r>
          </a:p>
          <a:p>
            <a:pPr lvl="1"/>
            <a:r>
              <a:rPr lang="fr-CA" sz="1800" b="1" dirty="0" smtClean="0">
                <a:solidFill>
                  <a:schemeClr val="accent3"/>
                </a:solidFill>
              </a:rPr>
              <a:t>Une plus grande scolarisation et de meilleurs résultats scolaires  pour les femmes et les enfants</a:t>
            </a:r>
          </a:p>
          <a:p>
            <a:pPr lvl="1"/>
            <a:r>
              <a:rPr lang="fr-CA" sz="1800" b="1" dirty="0" smtClean="0">
                <a:solidFill>
                  <a:schemeClr val="accent3"/>
                </a:solidFill>
              </a:rPr>
              <a:t>De meilleures conditions économiques pour les communautés</a:t>
            </a:r>
          </a:p>
          <a:p>
            <a:pPr lvl="1"/>
            <a:r>
              <a:rPr lang="fr-CA" sz="1800" b="1" dirty="0" smtClean="0">
                <a:solidFill>
                  <a:schemeClr val="accent3"/>
                </a:solidFill>
              </a:rPr>
              <a:t>Moins de pression sur l’infrastructure urbaine</a:t>
            </a:r>
            <a:endParaRPr lang="fr-CA" sz="1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Challenge Initiative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3" name="Rectangle 27"/>
          <p:cNvSpPr/>
          <p:nvPr/>
        </p:nvSpPr>
        <p:spPr>
          <a:xfrm>
            <a:off x="5820" y="-8754"/>
            <a:ext cx="9138179" cy="278276"/>
          </a:xfrm>
          <a:custGeom>
            <a:avLst/>
            <a:gdLst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44000 w 9144000"/>
              <a:gd name="connsiteY2" fmla="*/ 3627718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6439 w 9144000"/>
              <a:gd name="connsiteY0" fmla="*/ 2113749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2113749 h 3627718"/>
              <a:gd name="connsiteX0" fmla="*/ 6439 w 9144000"/>
              <a:gd name="connsiteY0" fmla="*/ 1808246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1808246 h 3627718"/>
              <a:gd name="connsiteX0" fmla="*/ 6439 w 9144000"/>
              <a:gd name="connsiteY0" fmla="*/ 0 h 1819472"/>
              <a:gd name="connsiteX1" fmla="*/ 9144000 w 9144000"/>
              <a:gd name="connsiteY1" fmla="*/ 82568 h 1819472"/>
              <a:gd name="connsiteX2" fmla="*/ 9137560 w 9144000"/>
              <a:gd name="connsiteY2" fmla="*/ 1297877 h 1819472"/>
              <a:gd name="connsiteX3" fmla="*/ 0 w 9144000"/>
              <a:gd name="connsiteY3" fmla="*/ 1819472 h 1819472"/>
              <a:gd name="connsiteX4" fmla="*/ 6439 w 9144000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33026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16514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264217 h 1802958"/>
              <a:gd name="connsiteX1" fmla="*/ 9131121 w 9137845"/>
              <a:gd name="connsiteY1" fmla="*/ 0 h 1802958"/>
              <a:gd name="connsiteX2" fmla="*/ 9137560 w 9137845"/>
              <a:gd name="connsiteY2" fmla="*/ 1281363 h 1802958"/>
              <a:gd name="connsiteX3" fmla="*/ 0 w 9137845"/>
              <a:gd name="connsiteY3" fmla="*/ 1802958 h 1802958"/>
              <a:gd name="connsiteX4" fmla="*/ 6439 w 9137845"/>
              <a:gd name="connsiteY4" fmla="*/ 264217 h 1802958"/>
              <a:gd name="connsiteX0" fmla="*/ 6439 w 9137845"/>
              <a:gd name="connsiteY0" fmla="*/ 16511 h 1555252"/>
              <a:gd name="connsiteX1" fmla="*/ 9131121 w 9137845"/>
              <a:gd name="connsiteY1" fmla="*/ 0 h 1555252"/>
              <a:gd name="connsiteX2" fmla="*/ 9137560 w 9137845"/>
              <a:gd name="connsiteY2" fmla="*/ 1033657 h 1555252"/>
              <a:gd name="connsiteX3" fmla="*/ 0 w 9137845"/>
              <a:gd name="connsiteY3" fmla="*/ 1555252 h 1555252"/>
              <a:gd name="connsiteX4" fmla="*/ 6439 w 9137845"/>
              <a:gd name="connsiteY4" fmla="*/ 16511 h 1555252"/>
              <a:gd name="connsiteX0" fmla="*/ 620 w 9132026"/>
              <a:gd name="connsiteY0" fmla="*/ 16511 h 1855872"/>
              <a:gd name="connsiteX1" fmla="*/ 9125302 w 9132026"/>
              <a:gd name="connsiteY1" fmla="*/ 0 h 1855872"/>
              <a:gd name="connsiteX2" fmla="*/ 9131741 w 9132026"/>
              <a:gd name="connsiteY2" fmla="*/ 1033657 h 1855872"/>
              <a:gd name="connsiteX3" fmla="*/ 621 w 9132026"/>
              <a:gd name="connsiteY3" fmla="*/ 1855872 h 1855872"/>
              <a:gd name="connsiteX4" fmla="*/ 620 w 9132026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1033657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733036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181" h="1855872">
                <a:moveTo>
                  <a:pt x="620" y="16511"/>
                </a:moveTo>
                <a:lnTo>
                  <a:pt x="9138181" y="0"/>
                </a:lnTo>
                <a:cubicBezTo>
                  <a:pt x="9136034" y="1035374"/>
                  <a:pt x="9133888" y="-302338"/>
                  <a:pt x="9131741" y="733036"/>
                </a:cubicBezTo>
                <a:lnTo>
                  <a:pt x="621" y="1855872"/>
                </a:lnTo>
                <a:cubicBezTo>
                  <a:pt x="2767" y="1351216"/>
                  <a:pt x="-1526" y="521167"/>
                  <a:pt x="620" y="16511"/>
                </a:cubicBezTo>
                <a:close/>
              </a:path>
            </a:pathLst>
          </a:custGeom>
          <a:solidFill>
            <a:schemeClr val="accent5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936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77" t="14788" r="43591" b="44654"/>
          <a:stretch/>
        </p:blipFill>
        <p:spPr>
          <a:xfrm>
            <a:off x="-18146" y="6263"/>
            <a:ext cx="9155883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18986" y="0"/>
            <a:ext cx="2125014" cy="5143500"/>
          </a:xfrm>
          <a:custGeom>
            <a:avLst/>
            <a:gdLst>
              <a:gd name="connsiteX0" fmla="*/ 0 w 1564783"/>
              <a:gd name="connsiteY0" fmla="*/ 0 h 5143500"/>
              <a:gd name="connsiteX1" fmla="*/ 1564783 w 1564783"/>
              <a:gd name="connsiteY1" fmla="*/ 0 h 5143500"/>
              <a:gd name="connsiteX2" fmla="*/ 1564783 w 1564783"/>
              <a:gd name="connsiteY2" fmla="*/ 5143500 h 5143500"/>
              <a:gd name="connsiteX3" fmla="*/ 0 w 1564783"/>
              <a:gd name="connsiteY3" fmla="*/ 5143500 h 5143500"/>
              <a:gd name="connsiteX4" fmla="*/ 0 w 1564783"/>
              <a:gd name="connsiteY4" fmla="*/ 0 h 5143500"/>
              <a:gd name="connsiteX0" fmla="*/ 560231 w 2125014"/>
              <a:gd name="connsiteY0" fmla="*/ 0 h 5143500"/>
              <a:gd name="connsiteX1" fmla="*/ 2125014 w 2125014"/>
              <a:gd name="connsiteY1" fmla="*/ 0 h 5143500"/>
              <a:gd name="connsiteX2" fmla="*/ 2125014 w 2125014"/>
              <a:gd name="connsiteY2" fmla="*/ 5143500 h 5143500"/>
              <a:gd name="connsiteX3" fmla="*/ 0 w 2125014"/>
              <a:gd name="connsiteY3" fmla="*/ 5143500 h 5143500"/>
              <a:gd name="connsiteX4" fmla="*/ 560231 w 2125014"/>
              <a:gd name="connsiteY4" fmla="*/ 0 h 5143500"/>
              <a:gd name="connsiteX0" fmla="*/ 727656 w 2125014"/>
              <a:gd name="connsiteY0" fmla="*/ 0 h 5156379"/>
              <a:gd name="connsiteX1" fmla="*/ 2125014 w 2125014"/>
              <a:gd name="connsiteY1" fmla="*/ 12879 h 5156379"/>
              <a:gd name="connsiteX2" fmla="*/ 2125014 w 2125014"/>
              <a:gd name="connsiteY2" fmla="*/ 5156379 h 5156379"/>
              <a:gd name="connsiteX3" fmla="*/ 0 w 2125014"/>
              <a:gd name="connsiteY3" fmla="*/ 5156379 h 5156379"/>
              <a:gd name="connsiteX4" fmla="*/ 727656 w 2125014"/>
              <a:gd name="connsiteY4" fmla="*/ 0 h 5156379"/>
              <a:gd name="connsiteX0" fmla="*/ 727656 w 2125014"/>
              <a:gd name="connsiteY0" fmla="*/ 0 h 5143500"/>
              <a:gd name="connsiteX1" fmla="*/ 2125014 w 2125014"/>
              <a:gd name="connsiteY1" fmla="*/ 0 h 5143500"/>
              <a:gd name="connsiteX2" fmla="*/ 2125014 w 2125014"/>
              <a:gd name="connsiteY2" fmla="*/ 5143500 h 5143500"/>
              <a:gd name="connsiteX3" fmla="*/ 0 w 2125014"/>
              <a:gd name="connsiteY3" fmla="*/ 5143500 h 5143500"/>
              <a:gd name="connsiteX4" fmla="*/ 727656 w 2125014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5014" h="5143500">
                <a:moveTo>
                  <a:pt x="727656" y="0"/>
                </a:moveTo>
                <a:lnTo>
                  <a:pt x="2125014" y="0"/>
                </a:lnTo>
                <a:lnTo>
                  <a:pt x="2125014" y="5143500"/>
                </a:lnTo>
                <a:lnTo>
                  <a:pt x="0" y="5143500"/>
                </a:lnTo>
                <a:lnTo>
                  <a:pt x="72765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/>
          <p:cNvSpPr/>
          <p:nvPr/>
        </p:nvSpPr>
        <p:spPr>
          <a:xfrm flipH="1">
            <a:off x="12233" y="6263"/>
            <a:ext cx="3472534" cy="5303333"/>
          </a:xfrm>
          <a:custGeom>
            <a:avLst/>
            <a:gdLst>
              <a:gd name="connsiteX0" fmla="*/ 0 w 1564783"/>
              <a:gd name="connsiteY0" fmla="*/ 0 h 5143500"/>
              <a:gd name="connsiteX1" fmla="*/ 1564783 w 1564783"/>
              <a:gd name="connsiteY1" fmla="*/ 0 h 5143500"/>
              <a:gd name="connsiteX2" fmla="*/ 1564783 w 1564783"/>
              <a:gd name="connsiteY2" fmla="*/ 5143500 h 5143500"/>
              <a:gd name="connsiteX3" fmla="*/ 0 w 1564783"/>
              <a:gd name="connsiteY3" fmla="*/ 5143500 h 5143500"/>
              <a:gd name="connsiteX4" fmla="*/ 0 w 1564783"/>
              <a:gd name="connsiteY4" fmla="*/ 0 h 5143500"/>
              <a:gd name="connsiteX0" fmla="*/ 560231 w 2125014"/>
              <a:gd name="connsiteY0" fmla="*/ 0 h 5143500"/>
              <a:gd name="connsiteX1" fmla="*/ 2125014 w 2125014"/>
              <a:gd name="connsiteY1" fmla="*/ 0 h 5143500"/>
              <a:gd name="connsiteX2" fmla="*/ 2125014 w 2125014"/>
              <a:gd name="connsiteY2" fmla="*/ 5143500 h 5143500"/>
              <a:gd name="connsiteX3" fmla="*/ 0 w 2125014"/>
              <a:gd name="connsiteY3" fmla="*/ 5143500 h 5143500"/>
              <a:gd name="connsiteX4" fmla="*/ 560231 w 2125014"/>
              <a:gd name="connsiteY4" fmla="*/ 0 h 5143500"/>
              <a:gd name="connsiteX0" fmla="*/ 727656 w 2125014"/>
              <a:gd name="connsiteY0" fmla="*/ 0 h 5156379"/>
              <a:gd name="connsiteX1" fmla="*/ 2125014 w 2125014"/>
              <a:gd name="connsiteY1" fmla="*/ 12879 h 5156379"/>
              <a:gd name="connsiteX2" fmla="*/ 2125014 w 2125014"/>
              <a:gd name="connsiteY2" fmla="*/ 5156379 h 5156379"/>
              <a:gd name="connsiteX3" fmla="*/ 0 w 2125014"/>
              <a:gd name="connsiteY3" fmla="*/ 5156379 h 5156379"/>
              <a:gd name="connsiteX4" fmla="*/ 727656 w 2125014"/>
              <a:gd name="connsiteY4" fmla="*/ 0 h 5156379"/>
              <a:gd name="connsiteX0" fmla="*/ 727656 w 2125014"/>
              <a:gd name="connsiteY0" fmla="*/ 0 h 5143500"/>
              <a:gd name="connsiteX1" fmla="*/ 2125014 w 2125014"/>
              <a:gd name="connsiteY1" fmla="*/ 0 h 5143500"/>
              <a:gd name="connsiteX2" fmla="*/ 2125014 w 2125014"/>
              <a:gd name="connsiteY2" fmla="*/ 5143500 h 5143500"/>
              <a:gd name="connsiteX3" fmla="*/ 0 w 2125014"/>
              <a:gd name="connsiteY3" fmla="*/ 5143500 h 5143500"/>
              <a:gd name="connsiteX4" fmla="*/ 727656 w 2125014"/>
              <a:gd name="connsiteY4" fmla="*/ 0 h 5143500"/>
              <a:gd name="connsiteX0" fmla="*/ 727656 w 3509493"/>
              <a:gd name="connsiteY0" fmla="*/ 0 h 5143500"/>
              <a:gd name="connsiteX1" fmla="*/ 3509493 w 3509493"/>
              <a:gd name="connsiteY1" fmla="*/ 0 h 5143500"/>
              <a:gd name="connsiteX2" fmla="*/ 2125014 w 3509493"/>
              <a:gd name="connsiteY2" fmla="*/ 5143500 h 5143500"/>
              <a:gd name="connsiteX3" fmla="*/ 0 w 3509493"/>
              <a:gd name="connsiteY3" fmla="*/ 5143500 h 5143500"/>
              <a:gd name="connsiteX4" fmla="*/ 727656 w 3509493"/>
              <a:gd name="connsiteY4" fmla="*/ 0 h 5143500"/>
              <a:gd name="connsiteX0" fmla="*/ 727656 w 3515933"/>
              <a:gd name="connsiteY0" fmla="*/ 0 h 5143500"/>
              <a:gd name="connsiteX1" fmla="*/ 3509493 w 3515933"/>
              <a:gd name="connsiteY1" fmla="*/ 0 h 5143500"/>
              <a:gd name="connsiteX2" fmla="*/ 3515933 w 3515933"/>
              <a:gd name="connsiteY2" fmla="*/ 5137061 h 5143500"/>
              <a:gd name="connsiteX3" fmla="*/ 0 w 3515933"/>
              <a:gd name="connsiteY3" fmla="*/ 5143500 h 5143500"/>
              <a:gd name="connsiteX4" fmla="*/ 727656 w 3515933"/>
              <a:gd name="connsiteY4" fmla="*/ 0 h 5143500"/>
              <a:gd name="connsiteX0" fmla="*/ 437881 w 3515933"/>
              <a:gd name="connsiteY0" fmla="*/ 6440 h 5143500"/>
              <a:gd name="connsiteX1" fmla="*/ 3509493 w 3515933"/>
              <a:gd name="connsiteY1" fmla="*/ 0 h 5143500"/>
              <a:gd name="connsiteX2" fmla="*/ 3515933 w 3515933"/>
              <a:gd name="connsiteY2" fmla="*/ 5137061 h 5143500"/>
              <a:gd name="connsiteX3" fmla="*/ 0 w 3515933"/>
              <a:gd name="connsiteY3" fmla="*/ 5143500 h 5143500"/>
              <a:gd name="connsiteX4" fmla="*/ 437881 w 3515933"/>
              <a:gd name="connsiteY4" fmla="*/ 6440 h 5143500"/>
              <a:gd name="connsiteX0" fmla="*/ 0 w 3078052"/>
              <a:gd name="connsiteY0" fmla="*/ 6440 h 5137061"/>
              <a:gd name="connsiteX1" fmla="*/ 3071612 w 3078052"/>
              <a:gd name="connsiteY1" fmla="*/ 0 h 5137061"/>
              <a:gd name="connsiteX2" fmla="*/ 3078052 w 3078052"/>
              <a:gd name="connsiteY2" fmla="*/ 5137061 h 5137061"/>
              <a:gd name="connsiteX3" fmla="*/ 399245 w 3078052"/>
              <a:gd name="connsiteY3" fmla="*/ 5137061 h 5137061"/>
              <a:gd name="connsiteX4" fmla="*/ 0 w 3078052"/>
              <a:gd name="connsiteY4" fmla="*/ 6440 h 5137061"/>
              <a:gd name="connsiteX0" fmla="*/ 0 w 2833354"/>
              <a:gd name="connsiteY0" fmla="*/ 1 h 5137061"/>
              <a:gd name="connsiteX1" fmla="*/ 2826914 w 2833354"/>
              <a:gd name="connsiteY1" fmla="*/ 0 h 5137061"/>
              <a:gd name="connsiteX2" fmla="*/ 2833354 w 2833354"/>
              <a:gd name="connsiteY2" fmla="*/ 5137061 h 5137061"/>
              <a:gd name="connsiteX3" fmla="*/ 154547 w 2833354"/>
              <a:gd name="connsiteY3" fmla="*/ 5137061 h 5137061"/>
              <a:gd name="connsiteX4" fmla="*/ 0 w 2833354"/>
              <a:gd name="connsiteY4" fmla="*/ 1 h 5137061"/>
              <a:gd name="connsiteX0" fmla="*/ 463639 w 3296993"/>
              <a:gd name="connsiteY0" fmla="*/ 1 h 5149939"/>
              <a:gd name="connsiteX1" fmla="*/ 3290553 w 3296993"/>
              <a:gd name="connsiteY1" fmla="*/ 0 h 5149939"/>
              <a:gd name="connsiteX2" fmla="*/ 3296993 w 3296993"/>
              <a:gd name="connsiteY2" fmla="*/ 5137061 h 5149939"/>
              <a:gd name="connsiteX3" fmla="*/ 0 w 3296993"/>
              <a:gd name="connsiteY3" fmla="*/ 5149939 h 5149939"/>
              <a:gd name="connsiteX4" fmla="*/ 463639 w 3296993"/>
              <a:gd name="connsiteY4" fmla="*/ 1 h 5149939"/>
              <a:gd name="connsiteX0" fmla="*/ 470079 w 3303433"/>
              <a:gd name="connsiteY0" fmla="*/ 1 h 5149939"/>
              <a:gd name="connsiteX1" fmla="*/ 3296993 w 3303433"/>
              <a:gd name="connsiteY1" fmla="*/ 0 h 5149939"/>
              <a:gd name="connsiteX2" fmla="*/ 3303433 w 3303433"/>
              <a:gd name="connsiteY2" fmla="*/ 5137061 h 5149939"/>
              <a:gd name="connsiteX3" fmla="*/ 0 w 3303433"/>
              <a:gd name="connsiteY3" fmla="*/ 5149939 h 5149939"/>
              <a:gd name="connsiteX4" fmla="*/ 470079 w 3303433"/>
              <a:gd name="connsiteY4" fmla="*/ 1 h 5149939"/>
              <a:gd name="connsiteX0" fmla="*/ 470079 w 3447328"/>
              <a:gd name="connsiteY0" fmla="*/ 1 h 5149939"/>
              <a:gd name="connsiteX1" fmla="*/ 3447305 w 3447328"/>
              <a:gd name="connsiteY1" fmla="*/ 0 h 5149939"/>
              <a:gd name="connsiteX2" fmla="*/ 3303433 w 3447328"/>
              <a:gd name="connsiteY2" fmla="*/ 5137061 h 5149939"/>
              <a:gd name="connsiteX3" fmla="*/ 0 w 3447328"/>
              <a:gd name="connsiteY3" fmla="*/ 5149939 h 5149939"/>
              <a:gd name="connsiteX4" fmla="*/ 470079 w 3447328"/>
              <a:gd name="connsiteY4" fmla="*/ 1 h 5149939"/>
              <a:gd name="connsiteX0" fmla="*/ 470079 w 3478797"/>
              <a:gd name="connsiteY0" fmla="*/ 1 h 5149939"/>
              <a:gd name="connsiteX1" fmla="*/ 3447305 w 3478797"/>
              <a:gd name="connsiteY1" fmla="*/ 0 h 5149939"/>
              <a:gd name="connsiteX2" fmla="*/ 3478797 w 3478797"/>
              <a:gd name="connsiteY2" fmla="*/ 5149587 h 5149939"/>
              <a:gd name="connsiteX3" fmla="*/ 0 w 3478797"/>
              <a:gd name="connsiteY3" fmla="*/ 5149939 h 5149939"/>
              <a:gd name="connsiteX4" fmla="*/ 470079 w 3478797"/>
              <a:gd name="connsiteY4" fmla="*/ 1 h 5149939"/>
              <a:gd name="connsiteX0" fmla="*/ 470079 w 3466271"/>
              <a:gd name="connsiteY0" fmla="*/ 1 h 5155850"/>
              <a:gd name="connsiteX1" fmla="*/ 3447305 w 3466271"/>
              <a:gd name="connsiteY1" fmla="*/ 0 h 5155850"/>
              <a:gd name="connsiteX2" fmla="*/ 3466271 w 3466271"/>
              <a:gd name="connsiteY2" fmla="*/ 5155850 h 5155850"/>
              <a:gd name="connsiteX3" fmla="*/ 0 w 3466271"/>
              <a:gd name="connsiteY3" fmla="*/ 5149939 h 5155850"/>
              <a:gd name="connsiteX4" fmla="*/ 470079 w 3466271"/>
              <a:gd name="connsiteY4" fmla="*/ 1 h 5155850"/>
              <a:gd name="connsiteX0" fmla="*/ 470079 w 3466271"/>
              <a:gd name="connsiteY0" fmla="*/ 0 h 5155849"/>
              <a:gd name="connsiteX1" fmla="*/ 3459831 w 3466271"/>
              <a:gd name="connsiteY1" fmla="*/ 6262 h 5155849"/>
              <a:gd name="connsiteX2" fmla="*/ 3466271 w 3466271"/>
              <a:gd name="connsiteY2" fmla="*/ 5155849 h 5155849"/>
              <a:gd name="connsiteX3" fmla="*/ 0 w 3466271"/>
              <a:gd name="connsiteY3" fmla="*/ 5149938 h 5155849"/>
              <a:gd name="connsiteX4" fmla="*/ 470079 w 3466271"/>
              <a:gd name="connsiteY4" fmla="*/ 0 h 5155849"/>
              <a:gd name="connsiteX0" fmla="*/ 470079 w 3472534"/>
              <a:gd name="connsiteY0" fmla="*/ 0 h 5149938"/>
              <a:gd name="connsiteX1" fmla="*/ 3459831 w 3472534"/>
              <a:gd name="connsiteY1" fmla="*/ 6262 h 5149938"/>
              <a:gd name="connsiteX2" fmla="*/ 3472534 w 3472534"/>
              <a:gd name="connsiteY2" fmla="*/ 5149586 h 5149938"/>
              <a:gd name="connsiteX3" fmla="*/ 0 w 3472534"/>
              <a:gd name="connsiteY3" fmla="*/ 5149938 h 5149938"/>
              <a:gd name="connsiteX4" fmla="*/ 470079 w 3472534"/>
              <a:gd name="connsiteY4" fmla="*/ 0 h 514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2534" h="5149938">
                <a:moveTo>
                  <a:pt x="470079" y="0"/>
                </a:moveTo>
                <a:lnTo>
                  <a:pt x="3459831" y="6262"/>
                </a:lnTo>
                <a:cubicBezTo>
                  <a:pt x="3461978" y="1718616"/>
                  <a:pt x="3470387" y="3437232"/>
                  <a:pt x="3472534" y="5149586"/>
                </a:cubicBezTo>
                <a:lnTo>
                  <a:pt x="0" y="5149938"/>
                </a:lnTo>
                <a:lnTo>
                  <a:pt x="4700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13139" y="770842"/>
            <a:ext cx="2367431" cy="189590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fr-CA" sz="2800" dirty="0">
                <a:solidFill>
                  <a:schemeClr val="bg1"/>
                </a:solidFill>
              </a:rPr>
              <a:t>Merci de votre participation à l’Université du TCI</a:t>
            </a:r>
            <a:endParaRPr lang="en-US" sz="28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70433" y="-70834"/>
            <a:ext cx="491244" cy="5293217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154" y="3975840"/>
            <a:ext cx="1510677" cy="79110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5314" y="4170811"/>
            <a:ext cx="3150741" cy="930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492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/>
        </p:nvSpPr>
        <p:spPr>
          <a:xfrm flipH="1" flipV="1">
            <a:off x="-1" y="-6440"/>
            <a:ext cx="3899773" cy="5407779"/>
          </a:xfrm>
          <a:custGeom>
            <a:avLst/>
            <a:gdLst>
              <a:gd name="connsiteX0" fmla="*/ 0 w 1564783"/>
              <a:gd name="connsiteY0" fmla="*/ 0 h 5143500"/>
              <a:gd name="connsiteX1" fmla="*/ 1564783 w 1564783"/>
              <a:gd name="connsiteY1" fmla="*/ 0 h 5143500"/>
              <a:gd name="connsiteX2" fmla="*/ 1564783 w 1564783"/>
              <a:gd name="connsiteY2" fmla="*/ 5143500 h 5143500"/>
              <a:gd name="connsiteX3" fmla="*/ 0 w 1564783"/>
              <a:gd name="connsiteY3" fmla="*/ 5143500 h 5143500"/>
              <a:gd name="connsiteX4" fmla="*/ 0 w 1564783"/>
              <a:gd name="connsiteY4" fmla="*/ 0 h 5143500"/>
              <a:gd name="connsiteX0" fmla="*/ 560231 w 2125014"/>
              <a:gd name="connsiteY0" fmla="*/ 0 h 5143500"/>
              <a:gd name="connsiteX1" fmla="*/ 2125014 w 2125014"/>
              <a:gd name="connsiteY1" fmla="*/ 0 h 5143500"/>
              <a:gd name="connsiteX2" fmla="*/ 2125014 w 2125014"/>
              <a:gd name="connsiteY2" fmla="*/ 5143500 h 5143500"/>
              <a:gd name="connsiteX3" fmla="*/ 0 w 2125014"/>
              <a:gd name="connsiteY3" fmla="*/ 5143500 h 5143500"/>
              <a:gd name="connsiteX4" fmla="*/ 560231 w 2125014"/>
              <a:gd name="connsiteY4" fmla="*/ 0 h 5143500"/>
              <a:gd name="connsiteX0" fmla="*/ 727656 w 2125014"/>
              <a:gd name="connsiteY0" fmla="*/ 0 h 5156379"/>
              <a:gd name="connsiteX1" fmla="*/ 2125014 w 2125014"/>
              <a:gd name="connsiteY1" fmla="*/ 12879 h 5156379"/>
              <a:gd name="connsiteX2" fmla="*/ 2125014 w 2125014"/>
              <a:gd name="connsiteY2" fmla="*/ 5156379 h 5156379"/>
              <a:gd name="connsiteX3" fmla="*/ 0 w 2125014"/>
              <a:gd name="connsiteY3" fmla="*/ 5156379 h 5156379"/>
              <a:gd name="connsiteX4" fmla="*/ 727656 w 2125014"/>
              <a:gd name="connsiteY4" fmla="*/ 0 h 5156379"/>
              <a:gd name="connsiteX0" fmla="*/ 727656 w 2125014"/>
              <a:gd name="connsiteY0" fmla="*/ 0 h 5143500"/>
              <a:gd name="connsiteX1" fmla="*/ 2125014 w 2125014"/>
              <a:gd name="connsiteY1" fmla="*/ 0 h 5143500"/>
              <a:gd name="connsiteX2" fmla="*/ 2125014 w 2125014"/>
              <a:gd name="connsiteY2" fmla="*/ 5143500 h 5143500"/>
              <a:gd name="connsiteX3" fmla="*/ 0 w 2125014"/>
              <a:gd name="connsiteY3" fmla="*/ 5143500 h 5143500"/>
              <a:gd name="connsiteX4" fmla="*/ 727656 w 2125014"/>
              <a:gd name="connsiteY4" fmla="*/ 0 h 5143500"/>
              <a:gd name="connsiteX0" fmla="*/ 727656 w 3509493"/>
              <a:gd name="connsiteY0" fmla="*/ 0 h 5143500"/>
              <a:gd name="connsiteX1" fmla="*/ 3509493 w 3509493"/>
              <a:gd name="connsiteY1" fmla="*/ 0 h 5143500"/>
              <a:gd name="connsiteX2" fmla="*/ 2125014 w 3509493"/>
              <a:gd name="connsiteY2" fmla="*/ 5143500 h 5143500"/>
              <a:gd name="connsiteX3" fmla="*/ 0 w 3509493"/>
              <a:gd name="connsiteY3" fmla="*/ 5143500 h 5143500"/>
              <a:gd name="connsiteX4" fmla="*/ 727656 w 3509493"/>
              <a:gd name="connsiteY4" fmla="*/ 0 h 5143500"/>
              <a:gd name="connsiteX0" fmla="*/ 727656 w 3515933"/>
              <a:gd name="connsiteY0" fmla="*/ 0 h 5143500"/>
              <a:gd name="connsiteX1" fmla="*/ 3509493 w 3515933"/>
              <a:gd name="connsiteY1" fmla="*/ 0 h 5143500"/>
              <a:gd name="connsiteX2" fmla="*/ 3515933 w 3515933"/>
              <a:gd name="connsiteY2" fmla="*/ 5137061 h 5143500"/>
              <a:gd name="connsiteX3" fmla="*/ 0 w 3515933"/>
              <a:gd name="connsiteY3" fmla="*/ 5143500 h 5143500"/>
              <a:gd name="connsiteX4" fmla="*/ 727656 w 3515933"/>
              <a:gd name="connsiteY4" fmla="*/ 0 h 5143500"/>
              <a:gd name="connsiteX0" fmla="*/ 437881 w 3515933"/>
              <a:gd name="connsiteY0" fmla="*/ 6440 h 5143500"/>
              <a:gd name="connsiteX1" fmla="*/ 3509493 w 3515933"/>
              <a:gd name="connsiteY1" fmla="*/ 0 h 5143500"/>
              <a:gd name="connsiteX2" fmla="*/ 3515933 w 3515933"/>
              <a:gd name="connsiteY2" fmla="*/ 5137061 h 5143500"/>
              <a:gd name="connsiteX3" fmla="*/ 0 w 3515933"/>
              <a:gd name="connsiteY3" fmla="*/ 5143500 h 5143500"/>
              <a:gd name="connsiteX4" fmla="*/ 437881 w 3515933"/>
              <a:gd name="connsiteY4" fmla="*/ 6440 h 5143500"/>
              <a:gd name="connsiteX0" fmla="*/ 0 w 3078052"/>
              <a:gd name="connsiteY0" fmla="*/ 6440 h 5137061"/>
              <a:gd name="connsiteX1" fmla="*/ 3071612 w 3078052"/>
              <a:gd name="connsiteY1" fmla="*/ 0 h 5137061"/>
              <a:gd name="connsiteX2" fmla="*/ 3078052 w 3078052"/>
              <a:gd name="connsiteY2" fmla="*/ 5137061 h 5137061"/>
              <a:gd name="connsiteX3" fmla="*/ 399245 w 3078052"/>
              <a:gd name="connsiteY3" fmla="*/ 5137061 h 5137061"/>
              <a:gd name="connsiteX4" fmla="*/ 0 w 3078052"/>
              <a:gd name="connsiteY4" fmla="*/ 6440 h 5137061"/>
              <a:gd name="connsiteX0" fmla="*/ 0 w 2833354"/>
              <a:gd name="connsiteY0" fmla="*/ 1 h 5137061"/>
              <a:gd name="connsiteX1" fmla="*/ 2826914 w 2833354"/>
              <a:gd name="connsiteY1" fmla="*/ 0 h 5137061"/>
              <a:gd name="connsiteX2" fmla="*/ 2833354 w 2833354"/>
              <a:gd name="connsiteY2" fmla="*/ 5137061 h 5137061"/>
              <a:gd name="connsiteX3" fmla="*/ 154547 w 2833354"/>
              <a:gd name="connsiteY3" fmla="*/ 5137061 h 5137061"/>
              <a:gd name="connsiteX4" fmla="*/ 0 w 2833354"/>
              <a:gd name="connsiteY4" fmla="*/ 1 h 5137061"/>
              <a:gd name="connsiteX0" fmla="*/ 463639 w 3296993"/>
              <a:gd name="connsiteY0" fmla="*/ 1 h 5149939"/>
              <a:gd name="connsiteX1" fmla="*/ 3290553 w 3296993"/>
              <a:gd name="connsiteY1" fmla="*/ 0 h 5149939"/>
              <a:gd name="connsiteX2" fmla="*/ 3296993 w 3296993"/>
              <a:gd name="connsiteY2" fmla="*/ 5137061 h 5149939"/>
              <a:gd name="connsiteX3" fmla="*/ 0 w 3296993"/>
              <a:gd name="connsiteY3" fmla="*/ 5149939 h 5149939"/>
              <a:gd name="connsiteX4" fmla="*/ 463639 w 3296993"/>
              <a:gd name="connsiteY4" fmla="*/ 1 h 5149939"/>
              <a:gd name="connsiteX0" fmla="*/ 470079 w 3303433"/>
              <a:gd name="connsiteY0" fmla="*/ 1 h 5149939"/>
              <a:gd name="connsiteX1" fmla="*/ 3296993 w 3303433"/>
              <a:gd name="connsiteY1" fmla="*/ 0 h 5149939"/>
              <a:gd name="connsiteX2" fmla="*/ 3303433 w 3303433"/>
              <a:gd name="connsiteY2" fmla="*/ 5137061 h 5149939"/>
              <a:gd name="connsiteX3" fmla="*/ 0 w 3303433"/>
              <a:gd name="connsiteY3" fmla="*/ 5149939 h 5149939"/>
              <a:gd name="connsiteX4" fmla="*/ 470079 w 3303433"/>
              <a:gd name="connsiteY4" fmla="*/ 1 h 5149939"/>
              <a:gd name="connsiteX0" fmla="*/ 377349 w 3303433"/>
              <a:gd name="connsiteY0" fmla="*/ 6440 h 5149939"/>
              <a:gd name="connsiteX1" fmla="*/ 3296993 w 3303433"/>
              <a:gd name="connsiteY1" fmla="*/ 0 h 5149939"/>
              <a:gd name="connsiteX2" fmla="*/ 3303433 w 3303433"/>
              <a:gd name="connsiteY2" fmla="*/ 5137061 h 5149939"/>
              <a:gd name="connsiteX3" fmla="*/ 0 w 3303433"/>
              <a:gd name="connsiteY3" fmla="*/ 5149939 h 5149939"/>
              <a:gd name="connsiteX4" fmla="*/ 377349 w 3303433"/>
              <a:gd name="connsiteY4" fmla="*/ 6440 h 5149939"/>
              <a:gd name="connsiteX0" fmla="*/ 377349 w 3303433"/>
              <a:gd name="connsiteY0" fmla="*/ 0 h 5156378"/>
              <a:gd name="connsiteX1" fmla="*/ 3296993 w 3303433"/>
              <a:gd name="connsiteY1" fmla="*/ 6439 h 5156378"/>
              <a:gd name="connsiteX2" fmla="*/ 3303433 w 3303433"/>
              <a:gd name="connsiteY2" fmla="*/ 5143500 h 5156378"/>
              <a:gd name="connsiteX3" fmla="*/ 0 w 3303433"/>
              <a:gd name="connsiteY3" fmla="*/ 5156378 h 5156378"/>
              <a:gd name="connsiteX4" fmla="*/ 377349 w 3303433"/>
              <a:gd name="connsiteY4" fmla="*/ 0 h 5156378"/>
              <a:gd name="connsiteX0" fmla="*/ 404623 w 3303433"/>
              <a:gd name="connsiteY0" fmla="*/ 0 h 5156378"/>
              <a:gd name="connsiteX1" fmla="*/ 3296993 w 3303433"/>
              <a:gd name="connsiteY1" fmla="*/ 6439 h 5156378"/>
              <a:gd name="connsiteX2" fmla="*/ 3303433 w 3303433"/>
              <a:gd name="connsiteY2" fmla="*/ 5143500 h 5156378"/>
              <a:gd name="connsiteX3" fmla="*/ 0 w 3303433"/>
              <a:gd name="connsiteY3" fmla="*/ 5156378 h 5156378"/>
              <a:gd name="connsiteX4" fmla="*/ 404623 w 3303433"/>
              <a:gd name="connsiteY4" fmla="*/ 0 h 515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3433" h="5156378">
                <a:moveTo>
                  <a:pt x="404623" y="0"/>
                </a:moveTo>
                <a:lnTo>
                  <a:pt x="3296993" y="6439"/>
                </a:lnTo>
                <a:cubicBezTo>
                  <a:pt x="3299140" y="1718793"/>
                  <a:pt x="3301286" y="3431146"/>
                  <a:pt x="3303433" y="5143500"/>
                </a:cubicBezTo>
                <a:lnTo>
                  <a:pt x="0" y="5156378"/>
                </a:lnTo>
                <a:lnTo>
                  <a:pt x="4046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2932" y="379063"/>
            <a:ext cx="3133318" cy="12001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Formation sur </a:t>
            </a:r>
            <a:r>
              <a:rPr lang="en-US" sz="2400" dirty="0" err="1" smtClean="0">
                <a:solidFill>
                  <a:schemeClr val="bg1"/>
                </a:solidFill>
              </a:rPr>
              <a:t>l’Identification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Systématique</a:t>
            </a:r>
            <a:r>
              <a:rPr lang="en-US" sz="2400" dirty="0" smtClean="0">
                <a:solidFill>
                  <a:schemeClr val="bg1"/>
                </a:solidFill>
              </a:rPr>
              <a:t> des </a:t>
            </a:r>
            <a:r>
              <a:rPr lang="en-US" sz="2400" dirty="0" err="1" smtClean="0">
                <a:solidFill>
                  <a:schemeClr val="bg1"/>
                </a:solidFill>
              </a:rPr>
              <a:t>Besoins</a:t>
            </a:r>
            <a:r>
              <a:rPr lang="en-US" sz="2400" dirty="0" smtClean="0">
                <a:solidFill>
                  <a:schemeClr val="bg1"/>
                </a:solidFill>
              </a:rPr>
              <a:t> de la </a:t>
            </a:r>
            <a:r>
              <a:rPr lang="en-US" sz="2400" dirty="0" err="1" smtClean="0">
                <a:solidFill>
                  <a:schemeClr val="bg1"/>
                </a:solidFill>
              </a:rPr>
              <a:t>Cliente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Planification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Familiale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(ISBC/PF)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899773" y="4125433"/>
            <a:ext cx="5244227" cy="1018068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fld id="{D60D1EDE-7116-2443-9BDD-368CE5B37660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416250" y="-71684"/>
            <a:ext cx="491244" cy="5293217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pour une image  2"/>
          <p:cNvSpPr>
            <a:spLocks noGrp="1"/>
          </p:cNvSpPr>
          <p:nvPr>
            <p:ph type="pic" sz="quarter" idx="12"/>
          </p:nvPr>
        </p:nvSpPr>
        <p:spPr>
          <a:xfrm>
            <a:off x="3494826" y="0"/>
            <a:ext cx="5808662" cy="5149850"/>
          </a:xfrm>
        </p:spPr>
      </p:sp>
      <p:pic>
        <p:nvPicPr>
          <p:cNvPr id="2051" name="Picture 3" descr="C:\Users\andiaye\Pictures\resized_1024x768\photo ISBC Keur mass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250" y="-6440"/>
            <a:ext cx="697175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264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432588"/>
            <a:ext cx="7886700" cy="418017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>
                <a:solidFill>
                  <a:srgbClr val="3C5A9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But</a:t>
            </a:r>
            <a:endParaRPr lang="fr-FR" sz="3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3C5A9B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16" y="928687"/>
            <a:ext cx="8730572" cy="380330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Tx/>
              <a:buSzPct val="150000"/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 Réduction des besoins non satisfaits en PF des FAR  </a:t>
            </a:r>
          </a:p>
          <a:p>
            <a:pPr marL="342900" indent="-342900">
              <a:buClrTx/>
              <a:buSzPct val="150000"/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une augmentation des </a:t>
            </a:r>
            <a:r>
              <a:rPr lang="fr-FR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recrutements</a:t>
            </a:r>
            <a:endParaRPr lang="fr-FR" sz="2400" dirty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342900" indent="-342900">
              <a:buClrTx/>
              <a:buSzPct val="150000"/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 Exposition des FAR aux messages de PF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8097407" y="1455164"/>
            <a:ext cx="835885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27"/>
          <p:cNvSpPr/>
          <p:nvPr/>
        </p:nvSpPr>
        <p:spPr>
          <a:xfrm>
            <a:off x="5820" y="-8754"/>
            <a:ext cx="9138179" cy="278276"/>
          </a:xfrm>
          <a:custGeom>
            <a:avLst/>
            <a:gdLst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44000 w 9144000"/>
              <a:gd name="connsiteY2" fmla="*/ 3627718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6439 w 9144000"/>
              <a:gd name="connsiteY0" fmla="*/ 2113749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2113749 h 3627718"/>
              <a:gd name="connsiteX0" fmla="*/ 6439 w 9144000"/>
              <a:gd name="connsiteY0" fmla="*/ 1808246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1808246 h 3627718"/>
              <a:gd name="connsiteX0" fmla="*/ 6439 w 9144000"/>
              <a:gd name="connsiteY0" fmla="*/ 0 h 1819472"/>
              <a:gd name="connsiteX1" fmla="*/ 9144000 w 9144000"/>
              <a:gd name="connsiteY1" fmla="*/ 82568 h 1819472"/>
              <a:gd name="connsiteX2" fmla="*/ 9137560 w 9144000"/>
              <a:gd name="connsiteY2" fmla="*/ 1297877 h 1819472"/>
              <a:gd name="connsiteX3" fmla="*/ 0 w 9144000"/>
              <a:gd name="connsiteY3" fmla="*/ 1819472 h 1819472"/>
              <a:gd name="connsiteX4" fmla="*/ 6439 w 9144000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33026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16514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264217 h 1802958"/>
              <a:gd name="connsiteX1" fmla="*/ 9131121 w 9137845"/>
              <a:gd name="connsiteY1" fmla="*/ 0 h 1802958"/>
              <a:gd name="connsiteX2" fmla="*/ 9137560 w 9137845"/>
              <a:gd name="connsiteY2" fmla="*/ 1281363 h 1802958"/>
              <a:gd name="connsiteX3" fmla="*/ 0 w 9137845"/>
              <a:gd name="connsiteY3" fmla="*/ 1802958 h 1802958"/>
              <a:gd name="connsiteX4" fmla="*/ 6439 w 9137845"/>
              <a:gd name="connsiteY4" fmla="*/ 264217 h 1802958"/>
              <a:gd name="connsiteX0" fmla="*/ 6439 w 9137845"/>
              <a:gd name="connsiteY0" fmla="*/ 16511 h 1555252"/>
              <a:gd name="connsiteX1" fmla="*/ 9131121 w 9137845"/>
              <a:gd name="connsiteY1" fmla="*/ 0 h 1555252"/>
              <a:gd name="connsiteX2" fmla="*/ 9137560 w 9137845"/>
              <a:gd name="connsiteY2" fmla="*/ 1033657 h 1555252"/>
              <a:gd name="connsiteX3" fmla="*/ 0 w 9137845"/>
              <a:gd name="connsiteY3" fmla="*/ 1555252 h 1555252"/>
              <a:gd name="connsiteX4" fmla="*/ 6439 w 9137845"/>
              <a:gd name="connsiteY4" fmla="*/ 16511 h 1555252"/>
              <a:gd name="connsiteX0" fmla="*/ 620 w 9132026"/>
              <a:gd name="connsiteY0" fmla="*/ 16511 h 1855872"/>
              <a:gd name="connsiteX1" fmla="*/ 9125302 w 9132026"/>
              <a:gd name="connsiteY1" fmla="*/ 0 h 1855872"/>
              <a:gd name="connsiteX2" fmla="*/ 9131741 w 9132026"/>
              <a:gd name="connsiteY2" fmla="*/ 1033657 h 1855872"/>
              <a:gd name="connsiteX3" fmla="*/ 621 w 9132026"/>
              <a:gd name="connsiteY3" fmla="*/ 1855872 h 1855872"/>
              <a:gd name="connsiteX4" fmla="*/ 620 w 9132026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1033657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733036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181" h="1855872">
                <a:moveTo>
                  <a:pt x="620" y="16511"/>
                </a:moveTo>
                <a:lnTo>
                  <a:pt x="9138181" y="0"/>
                </a:lnTo>
                <a:cubicBezTo>
                  <a:pt x="9136034" y="1035374"/>
                  <a:pt x="9133888" y="-302338"/>
                  <a:pt x="9131741" y="733036"/>
                </a:cubicBezTo>
                <a:lnTo>
                  <a:pt x="621" y="1855872"/>
                </a:lnTo>
                <a:cubicBezTo>
                  <a:pt x="2767" y="1351216"/>
                  <a:pt x="-1526" y="521167"/>
                  <a:pt x="620" y="16511"/>
                </a:cubicBezTo>
                <a:close/>
              </a:path>
            </a:pathLst>
          </a:custGeom>
          <a:solidFill>
            <a:schemeClr val="accent2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3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b="1" dirty="0" smtClean="0">
                <a:solidFill>
                  <a:srgbClr val="3C5A9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Objectif général</a:t>
            </a:r>
            <a:endParaRPr lang="fr-FR" sz="3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3C5A9B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9489" y="928687"/>
            <a:ext cx="8867554" cy="393039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400" dirty="0">
                <a:latin typeface="Century Gothic" panose="020B0502020202020204" pitchFamily="34" charset="0"/>
                <a:cs typeface="Arial" panose="020B0604020202020204" pitchFamily="34" charset="0"/>
              </a:rPr>
              <a:t>Renforcer les compétences </a:t>
            </a:r>
            <a:r>
              <a:rPr lang="fr-FR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du personnel qualifié sur </a:t>
            </a:r>
            <a:r>
              <a:rPr lang="fr-FR" sz="2400" dirty="0">
                <a:latin typeface="Century Gothic" panose="020B0502020202020204" pitchFamily="34" charset="0"/>
                <a:cs typeface="Arial" panose="020B0604020202020204" pitchFamily="34" charset="0"/>
              </a:rPr>
              <a:t>l’Institutionnalisation </a:t>
            </a:r>
            <a:r>
              <a:rPr lang="fr-FR" sz="2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 </a:t>
            </a:r>
            <a:r>
              <a:rPr lang="fr-FR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l’ISBC/PF</a:t>
            </a:r>
            <a:endParaRPr lang="fr-FR" sz="24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7"/>
          <p:cNvSpPr/>
          <p:nvPr/>
        </p:nvSpPr>
        <p:spPr>
          <a:xfrm>
            <a:off x="5820" y="-8754"/>
            <a:ext cx="9138179" cy="278276"/>
          </a:xfrm>
          <a:custGeom>
            <a:avLst/>
            <a:gdLst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44000 w 9144000"/>
              <a:gd name="connsiteY2" fmla="*/ 3627718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6439 w 9144000"/>
              <a:gd name="connsiteY0" fmla="*/ 2113749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2113749 h 3627718"/>
              <a:gd name="connsiteX0" fmla="*/ 6439 w 9144000"/>
              <a:gd name="connsiteY0" fmla="*/ 1808246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1808246 h 3627718"/>
              <a:gd name="connsiteX0" fmla="*/ 6439 w 9144000"/>
              <a:gd name="connsiteY0" fmla="*/ 0 h 1819472"/>
              <a:gd name="connsiteX1" fmla="*/ 9144000 w 9144000"/>
              <a:gd name="connsiteY1" fmla="*/ 82568 h 1819472"/>
              <a:gd name="connsiteX2" fmla="*/ 9137560 w 9144000"/>
              <a:gd name="connsiteY2" fmla="*/ 1297877 h 1819472"/>
              <a:gd name="connsiteX3" fmla="*/ 0 w 9144000"/>
              <a:gd name="connsiteY3" fmla="*/ 1819472 h 1819472"/>
              <a:gd name="connsiteX4" fmla="*/ 6439 w 9144000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33026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16514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264217 h 1802958"/>
              <a:gd name="connsiteX1" fmla="*/ 9131121 w 9137845"/>
              <a:gd name="connsiteY1" fmla="*/ 0 h 1802958"/>
              <a:gd name="connsiteX2" fmla="*/ 9137560 w 9137845"/>
              <a:gd name="connsiteY2" fmla="*/ 1281363 h 1802958"/>
              <a:gd name="connsiteX3" fmla="*/ 0 w 9137845"/>
              <a:gd name="connsiteY3" fmla="*/ 1802958 h 1802958"/>
              <a:gd name="connsiteX4" fmla="*/ 6439 w 9137845"/>
              <a:gd name="connsiteY4" fmla="*/ 264217 h 1802958"/>
              <a:gd name="connsiteX0" fmla="*/ 6439 w 9137845"/>
              <a:gd name="connsiteY0" fmla="*/ 16511 h 1555252"/>
              <a:gd name="connsiteX1" fmla="*/ 9131121 w 9137845"/>
              <a:gd name="connsiteY1" fmla="*/ 0 h 1555252"/>
              <a:gd name="connsiteX2" fmla="*/ 9137560 w 9137845"/>
              <a:gd name="connsiteY2" fmla="*/ 1033657 h 1555252"/>
              <a:gd name="connsiteX3" fmla="*/ 0 w 9137845"/>
              <a:gd name="connsiteY3" fmla="*/ 1555252 h 1555252"/>
              <a:gd name="connsiteX4" fmla="*/ 6439 w 9137845"/>
              <a:gd name="connsiteY4" fmla="*/ 16511 h 1555252"/>
              <a:gd name="connsiteX0" fmla="*/ 620 w 9132026"/>
              <a:gd name="connsiteY0" fmla="*/ 16511 h 1855872"/>
              <a:gd name="connsiteX1" fmla="*/ 9125302 w 9132026"/>
              <a:gd name="connsiteY1" fmla="*/ 0 h 1855872"/>
              <a:gd name="connsiteX2" fmla="*/ 9131741 w 9132026"/>
              <a:gd name="connsiteY2" fmla="*/ 1033657 h 1855872"/>
              <a:gd name="connsiteX3" fmla="*/ 621 w 9132026"/>
              <a:gd name="connsiteY3" fmla="*/ 1855872 h 1855872"/>
              <a:gd name="connsiteX4" fmla="*/ 620 w 9132026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1033657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733036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181" h="1855872">
                <a:moveTo>
                  <a:pt x="620" y="16511"/>
                </a:moveTo>
                <a:lnTo>
                  <a:pt x="9138181" y="0"/>
                </a:lnTo>
                <a:cubicBezTo>
                  <a:pt x="9136034" y="1035374"/>
                  <a:pt x="9133888" y="-302338"/>
                  <a:pt x="9131741" y="733036"/>
                </a:cubicBezTo>
                <a:lnTo>
                  <a:pt x="621" y="1855872"/>
                </a:lnTo>
                <a:cubicBezTo>
                  <a:pt x="2767" y="1351216"/>
                  <a:pt x="-1526" y="521167"/>
                  <a:pt x="620" y="16511"/>
                </a:cubicBezTo>
                <a:close/>
              </a:path>
            </a:pathLst>
          </a:custGeom>
          <a:solidFill>
            <a:schemeClr val="accent2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6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1559" y="287440"/>
            <a:ext cx="7886700" cy="604161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>
                <a:solidFill>
                  <a:srgbClr val="3C5A9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Objectifs spécifiques</a:t>
            </a:r>
            <a:endParaRPr lang="fr-FR" sz="3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3C5A9B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060" y="890067"/>
            <a:ext cx="8879428" cy="380330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 hangingPunct="0">
              <a:lnSpc>
                <a:spcPct val="110000"/>
              </a:lnSpc>
              <a:buSzPct val="150000"/>
            </a:pPr>
            <a:r>
              <a:rPr lang="fr-FR" sz="2400" dirty="0">
                <a:solidFill>
                  <a:srgbClr val="000000"/>
                </a:solidFill>
              </a:rPr>
              <a:t>A la fin de la session, le participant sera capable de :</a:t>
            </a:r>
          </a:p>
          <a:p>
            <a:pPr marL="1085850" lvl="1" indent="-457200" hangingPunct="0">
              <a:lnSpc>
                <a:spcPct val="110000"/>
              </a:lnSpc>
              <a:buClr>
                <a:schemeClr val="tx1"/>
              </a:buClr>
              <a:buSzPct val="150000"/>
              <a:buFont typeface="Arial" pitchFamily="34" charset="0"/>
              <a:buChar char="•"/>
            </a:pPr>
            <a:r>
              <a:rPr lang="fr-FR" sz="2600" dirty="0">
                <a:solidFill>
                  <a:srgbClr val="000000"/>
                </a:solidFill>
              </a:rPr>
              <a:t>définir </a:t>
            </a:r>
            <a:r>
              <a:rPr lang="fr-SN" sz="2600" dirty="0" smtClean="0">
                <a:solidFill>
                  <a:srgbClr val="000000"/>
                </a:solidFill>
              </a:rPr>
              <a:t>l’ISBC/PF</a:t>
            </a:r>
            <a:endParaRPr lang="fr-SN" sz="2600" dirty="0">
              <a:solidFill>
                <a:srgbClr val="000000"/>
              </a:solidFill>
            </a:endParaRPr>
          </a:p>
          <a:p>
            <a:pPr marL="1085850" lvl="1" indent="-457200" hangingPunct="0">
              <a:lnSpc>
                <a:spcPct val="110000"/>
              </a:lnSpc>
              <a:buClr>
                <a:schemeClr val="tx1"/>
              </a:buClr>
              <a:buSzPct val="150000"/>
              <a:buFont typeface="Arial" pitchFamily="34" charset="0"/>
              <a:buChar char="•"/>
            </a:pPr>
            <a:r>
              <a:rPr lang="fr-SN" sz="2600" dirty="0">
                <a:solidFill>
                  <a:srgbClr val="000000"/>
                </a:solidFill>
              </a:rPr>
              <a:t>c</a:t>
            </a:r>
            <a:r>
              <a:rPr lang="fr-SN" sz="2600" dirty="0" smtClean="0">
                <a:solidFill>
                  <a:srgbClr val="000000"/>
                </a:solidFill>
              </a:rPr>
              <a:t>iter les avantages et les portes d’entrée de l’ISBC/PF</a:t>
            </a:r>
          </a:p>
          <a:p>
            <a:pPr marL="1085850" lvl="1" indent="-457200" hangingPunct="0">
              <a:lnSpc>
                <a:spcPct val="110000"/>
              </a:lnSpc>
              <a:buClr>
                <a:schemeClr val="tx1"/>
              </a:buClr>
              <a:buSzPct val="150000"/>
              <a:buFont typeface="Arial" pitchFamily="34" charset="0"/>
              <a:buChar char="•"/>
            </a:pPr>
            <a:r>
              <a:rPr lang="fr-SN" sz="2600" dirty="0">
                <a:solidFill>
                  <a:srgbClr val="000000"/>
                </a:solidFill>
              </a:rPr>
              <a:t>i</a:t>
            </a:r>
            <a:r>
              <a:rPr lang="fr-SN" sz="2600" dirty="0" smtClean="0">
                <a:solidFill>
                  <a:srgbClr val="000000"/>
                </a:solidFill>
              </a:rPr>
              <a:t>dentifier les différents supports utilisés dans l’ISBC/PF</a:t>
            </a:r>
            <a:endParaRPr lang="fr-SN" sz="2600" dirty="0">
              <a:solidFill>
                <a:srgbClr val="000000"/>
              </a:solidFill>
            </a:endParaRPr>
          </a:p>
          <a:p>
            <a:pPr marL="1085850" lvl="1" indent="-457200" hangingPunct="0">
              <a:lnSpc>
                <a:spcPct val="110000"/>
              </a:lnSpc>
              <a:buClr>
                <a:schemeClr val="tx1"/>
              </a:buClr>
              <a:buSzPct val="150000"/>
              <a:buFont typeface="Arial" pitchFamily="34" charset="0"/>
              <a:buChar char="•"/>
            </a:pPr>
            <a:r>
              <a:rPr lang="fr-SN" sz="2600" dirty="0">
                <a:solidFill>
                  <a:srgbClr val="000000"/>
                </a:solidFill>
              </a:rPr>
              <a:t>i</a:t>
            </a:r>
            <a:r>
              <a:rPr lang="fr-SN" sz="2600" dirty="0" smtClean="0">
                <a:solidFill>
                  <a:srgbClr val="000000"/>
                </a:solidFill>
              </a:rPr>
              <a:t>dentifier les besoins PF de la cliente à l’aide du job </a:t>
            </a:r>
            <a:r>
              <a:rPr lang="fr-SN" sz="2600" dirty="0" err="1">
                <a:solidFill>
                  <a:srgbClr val="000000"/>
                </a:solidFill>
              </a:rPr>
              <a:t>a</a:t>
            </a:r>
            <a:r>
              <a:rPr lang="fr-SN" sz="2600" dirty="0" err="1" smtClean="0">
                <a:solidFill>
                  <a:srgbClr val="000000"/>
                </a:solidFill>
              </a:rPr>
              <a:t>id</a:t>
            </a:r>
            <a:endParaRPr lang="fr-FR" sz="2600" dirty="0">
              <a:solidFill>
                <a:srgbClr val="000000"/>
              </a:solidFill>
            </a:endParaRPr>
          </a:p>
          <a:p>
            <a:pPr marL="1085850" lvl="1" indent="-457200" hangingPunct="0">
              <a:lnSpc>
                <a:spcPct val="110000"/>
              </a:lnSpc>
              <a:buClr>
                <a:schemeClr val="tx1"/>
              </a:buClr>
              <a:buSzPct val="150000"/>
              <a:buFont typeface="Arial" pitchFamily="34" charset="0"/>
              <a:buChar char="•"/>
            </a:pPr>
            <a:r>
              <a:rPr lang="fr-SN" sz="2600" dirty="0">
                <a:solidFill>
                  <a:srgbClr val="000000"/>
                </a:solidFill>
              </a:rPr>
              <a:t>i</a:t>
            </a:r>
            <a:r>
              <a:rPr lang="fr-SN" sz="2600" dirty="0" smtClean="0">
                <a:solidFill>
                  <a:srgbClr val="000000"/>
                </a:solidFill>
              </a:rPr>
              <a:t>dentifier le mode de prise en charge des besoins de la cliente</a:t>
            </a:r>
            <a:endParaRPr lang="fr-FR" sz="2600" dirty="0">
              <a:solidFill>
                <a:srgbClr val="000000"/>
              </a:solidFill>
            </a:endParaRPr>
          </a:p>
          <a:p>
            <a:pPr marL="1085850" lvl="1" indent="-457200" hangingPunct="0">
              <a:lnSpc>
                <a:spcPct val="110000"/>
              </a:lnSpc>
              <a:buClr>
                <a:schemeClr val="tx1"/>
              </a:buClr>
              <a:buSzPct val="150000"/>
              <a:buFont typeface="Arial" pitchFamily="34" charset="0"/>
              <a:buChar char="•"/>
            </a:pPr>
            <a:r>
              <a:rPr lang="fr-SN" sz="2600" dirty="0">
                <a:solidFill>
                  <a:srgbClr val="000000"/>
                </a:solidFill>
              </a:rPr>
              <a:t>e</a:t>
            </a:r>
            <a:r>
              <a:rPr lang="fr-SN" sz="2600" dirty="0" smtClean="0">
                <a:solidFill>
                  <a:srgbClr val="000000"/>
                </a:solidFill>
              </a:rPr>
              <a:t>xpliquer l’utilisation des supports</a:t>
            </a:r>
          </a:p>
          <a:p>
            <a:pPr marL="1085850" lvl="1" indent="-457200" hangingPunct="0">
              <a:lnSpc>
                <a:spcPct val="110000"/>
              </a:lnSpc>
              <a:buClr>
                <a:schemeClr val="tx1"/>
              </a:buClr>
              <a:buSzPct val="150000"/>
              <a:buFont typeface="Arial" pitchFamily="34" charset="0"/>
              <a:buChar char="•"/>
            </a:pPr>
            <a:r>
              <a:rPr lang="fr-SN" sz="2600" dirty="0">
                <a:solidFill>
                  <a:srgbClr val="000000"/>
                </a:solidFill>
              </a:rPr>
              <a:t>e</a:t>
            </a:r>
            <a:r>
              <a:rPr lang="fr-SN" sz="2600" dirty="0" smtClean="0">
                <a:solidFill>
                  <a:srgbClr val="000000"/>
                </a:solidFill>
              </a:rPr>
              <a:t>xpliquer la gestion des supports</a:t>
            </a:r>
          </a:p>
          <a:p>
            <a:pPr marL="1085850" lvl="1" indent="-457200" hangingPunct="0">
              <a:lnSpc>
                <a:spcPct val="110000"/>
              </a:lnSpc>
              <a:buClr>
                <a:schemeClr val="tx1"/>
              </a:buClr>
              <a:buSzPct val="150000"/>
              <a:buFont typeface="Arial" pitchFamily="34" charset="0"/>
              <a:buChar char="•"/>
            </a:pPr>
            <a:endParaRPr lang="fr-FR" sz="2600" dirty="0">
              <a:solidFill>
                <a:srgbClr val="000000"/>
              </a:solidFill>
            </a:endParaRPr>
          </a:p>
          <a:p>
            <a:pPr lvl="1" hangingPunct="0">
              <a:lnSpc>
                <a:spcPct val="110000"/>
              </a:lnSpc>
              <a:buClr>
                <a:schemeClr val="tx1"/>
              </a:buClr>
              <a:buSzPct val="150000"/>
              <a:buFont typeface="Arial" pitchFamily="34" charset="0"/>
              <a:buChar char="•"/>
            </a:pPr>
            <a:endParaRPr lang="fr-FR" sz="2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7"/>
          <p:cNvSpPr/>
          <p:nvPr/>
        </p:nvSpPr>
        <p:spPr>
          <a:xfrm>
            <a:off x="5820" y="-8754"/>
            <a:ext cx="9138179" cy="278276"/>
          </a:xfrm>
          <a:custGeom>
            <a:avLst/>
            <a:gdLst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44000 w 9144000"/>
              <a:gd name="connsiteY2" fmla="*/ 3627718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6439 w 9144000"/>
              <a:gd name="connsiteY0" fmla="*/ 2113749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2113749 h 3627718"/>
              <a:gd name="connsiteX0" fmla="*/ 6439 w 9144000"/>
              <a:gd name="connsiteY0" fmla="*/ 1808246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1808246 h 3627718"/>
              <a:gd name="connsiteX0" fmla="*/ 6439 w 9144000"/>
              <a:gd name="connsiteY0" fmla="*/ 0 h 1819472"/>
              <a:gd name="connsiteX1" fmla="*/ 9144000 w 9144000"/>
              <a:gd name="connsiteY1" fmla="*/ 82568 h 1819472"/>
              <a:gd name="connsiteX2" fmla="*/ 9137560 w 9144000"/>
              <a:gd name="connsiteY2" fmla="*/ 1297877 h 1819472"/>
              <a:gd name="connsiteX3" fmla="*/ 0 w 9144000"/>
              <a:gd name="connsiteY3" fmla="*/ 1819472 h 1819472"/>
              <a:gd name="connsiteX4" fmla="*/ 6439 w 9144000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33026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16514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264217 h 1802958"/>
              <a:gd name="connsiteX1" fmla="*/ 9131121 w 9137845"/>
              <a:gd name="connsiteY1" fmla="*/ 0 h 1802958"/>
              <a:gd name="connsiteX2" fmla="*/ 9137560 w 9137845"/>
              <a:gd name="connsiteY2" fmla="*/ 1281363 h 1802958"/>
              <a:gd name="connsiteX3" fmla="*/ 0 w 9137845"/>
              <a:gd name="connsiteY3" fmla="*/ 1802958 h 1802958"/>
              <a:gd name="connsiteX4" fmla="*/ 6439 w 9137845"/>
              <a:gd name="connsiteY4" fmla="*/ 264217 h 1802958"/>
              <a:gd name="connsiteX0" fmla="*/ 6439 w 9137845"/>
              <a:gd name="connsiteY0" fmla="*/ 16511 h 1555252"/>
              <a:gd name="connsiteX1" fmla="*/ 9131121 w 9137845"/>
              <a:gd name="connsiteY1" fmla="*/ 0 h 1555252"/>
              <a:gd name="connsiteX2" fmla="*/ 9137560 w 9137845"/>
              <a:gd name="connsiteY2" fmla="*/ 1033657 h 1555252"/>
              <a:gd name="connsiteX3" fmla="*/ 0 w 9137845"/>
              <a:gd name="connsiteY3" fmla="*/ 1555252 h 1555252"/>
              <a:gd name="connsiteX4" fmla="*/ 6439 w 9137845"/>
              <a:gd name="connsiteY4" fmla="*/ 16511 h 1555252"/>
              <a:gd name="connsiteX0" fmla="*/ 620 w 9132026"/>
              <a:gd name="connsiteY0" fmla="*/ 16511 h 1855872"/>
              <a:gd name="connsiteX1" fmla="*/ 9125302 w 9132026"/>
              <a:gd name="connsiteY1" fmla="*/ 0 h 1855872"/>
              <a:gd name="connsiteX2" fmla="*/ 9131741 w 9132026"/>
              <a:gd name="connsiteY2" fmla="*/ 1033657 h 1855872"/>
              <a:gd name="connsiteX3" fmla="*/ 621 w 9132026"/>
              <a:gd name="connsiteY3" fmla="*/ 1855872 h 1855872"/>
              <a:gd name="connsiteX4" fmla="*/ 620 w 9132026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1033657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733036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181" h="1855872">
                <a:moveTo>
                  <a:pt x="620" y="16511"/>
                </a:moveTo>
                <a:lnTo>
                  <a:pt x="9138181" y="0"/>
                </a:lnTo>
                <a:cubicBezTo>
                  <a:pt x="9136034" y="1035374"/>
                  <a:pt x="9133888" y="-302338"/>
                  <a:pt x="9131741" y="733036"/>
                </a:cubicBezTo>
                <a:lnTo>
                  <a:pt x="621" y="1855872"/>
                </a:lnTo>
                <a:cubicBezTo>
                  <a:pt x="2767" y="1351216"/>
                  <a:pt x="-1526" y="521167"/>
                  <a:pt x="620" y="16511"/>
                </a:cubicBezTo>
                <a:close/>
              </a:path>
            </a:pathLst>
          </a:custGeom>
          <a:solidFill>
            <a:schemeClr val="accent2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rgbClr val="3C5A9B"/>
                </a:solidFill>
              </a:rPr>
              <a:t>Introduction</a:t>
            </a:r>
            <a:endParaRPr lang="en-US" b="1" dirty="0">
              <a:solidFill>
                <a:srgbClr val="3C5A9B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399" y="893135"/>
            <a:ext cx="8747051" cy="385370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endParaRPr lang="fr-FR" sz="4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7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 recherche de besoins PF est une stratégie qui consiste </a:t>
            </a:r>
            <a:r>
              <a:rPr lang="fr-FR" sz="7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à </a:t>
            </a:r>
            <a:r>
              <a:rPr lang="fr-FR" sz="7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identifier, </a:t>
            </a:r>
            <a:r>
              <a:rPr lang="fr-FR" sz="7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à l’aide </a:t>
            </a:r>
            <a:r>
              <a:rPr lang="fr-FR" sz="7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d’une fiche </a:t>
            </a:r>
            <a:r>
              <a:rPr lang="fr-FR" sz="8000" b="1" dirty="0">
                <a:latin typeface="Century Gothic" panose="020B0502020202020204" pitchFamily="34" charset="0"/>
                <a:cs typeface="Arial" pitchFamily="34" charset="0"/>
              </a:rPr>
              <a:t>(Aide mémoire)</a:t>
            </a:r>
          </a:p>
          <a:p>
            <a:r>
              <a:rPr lang="fr-FR" sz="7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les </a:t>
            </a:r>
            <a:r>
              <a:rPr lang="fr-FR" sz="7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besoins en planification familiale (PF</a:t>
            </a:r>
            <a:r>
              <a:rPr lang="fr-FR" sz="7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 </a:t>
            </a:r>
            <a:r>
              <a:rPr lang="fr-FR" sz="7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 femmes en âge de reproduction (FAR) qui se présentent au niveau des unités de soins pour un motif autre que la PF, en vue de les satisfaire</a:t>
            </a:r>
            <a:r>
              <a:rPr lang="fr-FR" sz="7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fr-FR" sz="74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fr-FR" sz="7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Ces unités de </a:t>
            </a:r>
            <a:r>
              <a:rPr lang="fr-FR" sz="7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soins sont appelées, dans </a:t>
            </a:r>
            <a:r>
              <a:rPr lang="fr-FR" sz="7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 cadre de </a:t>
            </a:r>
            <a:r>
              <a:rPr lang="fr-FR" sz="7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 stratégie, </a:t>
            </a:r>
            <a:r>
              <a:rPr lang="fr-FR" sz="7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 </a:t>
            </a:r>
            <a:r>
              <a:rPr lang="fr-FR" sz="7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portes </a:t>
            </a:r>
            <a:r>
              <a:rPr lang="fr-FR" sz="7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d’entrée</a:t>
            </a:r>
            <a:r>
              <a:rPr lang="fr-FR" sz="7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  <a:endParaRPr lang="fr-FR" sz="74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fr-FR" sz="51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Généralité sur l’intégration des</a:t>
            </a:r>
            <a:r>
              <a:rPr lang="fr-F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se</a:t>
            </a:r>
            <a:r>
              <a:rPr lang="fr-FR" sz="4400" b="1" dirty="0" smtClean="0">
                <a:latin typeface="+mj-lt"/>
                <a:cs typeface="Arial" pitchFamily="34" charset="0"/>
              </a:rPr>
              <a:t> </a:t>
            </a:r>
          </a:p>
          <a:p>
            <a:endParaRPr lang="fr-FR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7"/>
          <p:cNvSpPr/>
          <p:nvPr/>
        </p:nvSpPr>
        <p:spPr>
          <a:xfrm>
            <a:off x="5820" y="-8754"/>
            <a:ext cx="9138179" cy="278276"/>
          </a:xfrm>
          <a:custGeom>
            <a:avLst/>
            <a:gdLst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44000 w 9144000"/>
              <a:gd name="connsiteY2" fmla="*/ 3627718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6439 w 9144000"/>
              <a:gd name="connsiteY0" fmla="*/ 2113749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2113749 h 3627718"/>
              <a:gd name="connsiteX0" fmla="*/ 6439 w 9144000"/>
              <a:gd name="connsiteY0" fmla="*/ 1808246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1808246 h 3627718"/>
              <a:gd name="connsiteX0" fmla="*/ 6439 w 9144000"/>
              <a:gd name="connsiteY0" fmla="*/ 0 h 1819472"/>
              <a:gd name="connsiteX1" fmla="*/ 9144000 w 9144000"/>
              <a:gd name="connsiteY1" fmla="*/ 82568 h 1819472"/>
              <a:gd name="connsiteX2" fmla="*/ 9137560 w 9144000"/>
              <a:gd name="connsiteY2" fmla="*/ 1297877 h 1819472"/>
              <a:gd name="connsiteX3" fmla="*/ 0 w 9144000"/>
              <a:gd name="connsiteY3" fmla="*/ 1819472 h 1819472"/>
              <a:gd name="connsiteX4" fmla="*/ 6439 w 9144000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33026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16514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264217 h 1802958"/>
              <a:gd name="connsiteX1" fmla="*/ 9131121 w 9137845"/>
              <a:gd name="connsiteY1" fmla="*/ 0 h 1802958"/>
              <a:gd name="connsiteX2" fmla="*/ 9137560 w 9137845"/>
              <a:gd name="connsiteY2" fmla="*/ 1281363 h 1802958"/>
              <a:gd name="connsiteX3" fmla="*/ 0 w 9137845"/>
              <a:gd name="connsiteY3" fmla="*/ 1802958 h 1802958"/>
              <a:gd name="connsiteX4" fmla="*/ 6439 w 9137845"/>
              <a:gd name="connsiteY4" fmla="*/ 264217 h 1802958"/>
              <a:gd name="connsiteX0" fmla="*/ 6439 w 9137845"/>
              <a:gd name="connsiteY0" fmla="*/ 16511 h 1555252"/>
              <a:gd name="connsiteX1" fmla="*/ 9131121 w 9137845"/>
              <a:gd name="connsiteY1" fmla="*/ 0 h 1555252"/>
              <a:gd name="connsiteX2" fmla="*/ 9137560 w 9137845"/>
              <a:gd name="connsiteY2" fmla="*/ 1033657 h 1555252"/>
              <a:gd name="connsiteX3" fmla="*/ 0 w 9137845"/>
              <a:gd name="connsiteY3" fmla="*/ 1555252 h 1555252"/>
              <a:gd name="connsiteX4" fmla="*/ 6439 w 9137845"/>
              <a:gd name="connsiteY4" fmla="*/ 16511 h 1555252"/>
              <a:gd name="connsiteX0" fmla="*/ 620 w 9132026"/>
              <a:gd name="connsiteY0" fmla="*/ 16511 h 1855872"/>
              <a:gd name="connsiteX1" fmla="*/ 9125302 w 9132026"/>
              <a:gd name="connsiteY1" fmla="*/ 0 h 1855872"/>
              <a:gd name="connsiteX2" fmla="*/ 9131741 w 9132026"/>
              <a:gd name="connsiteY2" fmla="*/ 1033657 h 1855872"/>
              <a:gd name="connsiteX3" fmla="*/ 621 w 9132026"/>
              <a:gd name="connsiteY3" fmla="*/ 1855872 h 1855872"/>
              <a:gd name="connsiteX4" fmla="*/ 620 w 9132026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1033657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733036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181" h="1855872">
                <a:moveTo>
                  <a:pt x="620" y="16511"/>
                </a:moveTo>
                <a:lnTo>
                  <a:pt x="9138181" y="0"/>
                </a:lnTo>
                <a:cubicBezTo>
                  <a:pt x="9136034" y="1035374"/>
                  <a:pt x="9133888" y="-302338"/>
                  <a:pt x="9131741" y="733036"/>
                </a:cubicBezTo>
                <a:lnTo>
                  <a:pt x="621" y="1855872"/>
                </a:lnTo>
                <a:cubicBezTo>
                  <a:pt x="2767" y="1351216"/>
                  <a:pt x="-1526" y="521167"/>
                  <a:pt x="620" y="16511"/>
                </a:cubicBezTo>
                <a:close/>
              </a:path>
            </a:pathLst>
          </a:custGeom>
          <a:solidFill>
            <a:schemeClr val="accent2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6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432588"/>
            <a:ext cx="7886700" cy="758259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rgbClr val="3C5A9B"/>
                </a:solidFill>
              </a:rPr>
              <a:t>Définition</a:t>
            </a:r>
            <a:endParaRPr lang="fr-FR" sz="3200" b="1" dirty="0">
              <a:solidFill>
                <a:srgbClr val="3C5A9B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4043" y="1190847"/>
            <a:ext cx="8644268" cy="4257675"/>
          </a:xfrm>
        </p:spPr>
        <p:txBody>
          <a:bodyPr>
            <a:normAutofit/>
          </a:bodyPr>
          <a:lstStyle/>
          <a:p>
            <a:pPr marL="342900" indent="-342900">
              <a:buClrTx/>
              <a:buSzPct val="150000"/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Century Gothic" panose="020B0502020202020204" pitchFamily="34" charset="0"/>
                <a:cs typeface="Arial" pitchFamily="34" charset="0"/>
              </a:rPr>
              <a:t>Il </a:t>
            </a:r>
            <a:r>
              <a:rPr lang="fr-FR" sz="2400" dirty="0">
                <a:latin typeface="Century Gothic" panose="020B0502020202020204" pitchFamily="34" charset="0"/>
                <a:cs typeface="Arial" pitchFamily="34" charset="0"/>
              </a:rPr>
              <a:t>consiste à prendre en charge un besoin en PF </a:t>
            </a:r>
            <a:r>
              <a:rPr lang="fr-FR" sz="2400" dirty="0" smtClean="0">
                <a:latin typeface="Century Gothic" panose="020B0502020202020204" pitchFamily="34" charset="0"/>
                <a:cs typeface="Arial" pitchFamily="34" charset="0"/>
              </a:rPr>
              <a:t>exprimé </a:t>
            </a:r>
            <a:r>
              <a:rPr lang="fr-FR" sz="2400" dirty="0">
                <a:latin typeface="Century Gothic" panose="020B0502020202020204" pitchFamily="34" charset="0"/>
                <a:cs typeface="Arial" pitchFamily="34" charset="0"/>
              </a:rPr>
              <a:t>ou non exprimé dans toutes les </a:t>
            </a:r>
            <a:r>
              <a:rPr lang="fr-FR" sz="2400" dirty="0" smtClean="0">
                <a:latin typeface="Century Gothic" panose="020B0502020202020204" pitchFamily="34" charset="0"/>
                <a:cs typeface="Arial" pitchFamily="34" charset="0"/>
              </a:rPr>
              <a:t>circonstances </a:t>
            </a:r>
            <a:r>
              <a:rPr lang="fr-FR" sz="2400" dirty="0">
                <a:latin typeface="Century Gothic" panose="020B0502020202020204" pitchFamily="34" charset="0"/>
                <a:cs typeface="Arial" pitchFamily="34" charset="0"/>
              </a:rPr>
              <a:t>d’offre de </a:t>
            </a:r>
            <a:r>
              <a:rPr lang="fr-FR" sz="2400" dirty="0" smtClean="0">
                <a:latin typeface="Century Gothic" panose="020B0502020202020204" pitchFamily="34" charset="0"/>
                <a:cs typeface="Arial" pitchFamily="34" charset="0"/>
              </a:rPr>
              <a:t>services </a:t>
            </a:r>
            <a:r>
              <a:rPr lang="fr-FR" sz="2400" dirty="0">
                <a:latin typeface="Century Gothic" panose="020B0502020202020204" pitchFamily="34" charset="0"/>
                <a:cs typeface="Arial" pitchFamily="34" charset="0"/>
              </a:rPr>
              <a:t>de </a:t>
            </a:r>
            <a:r>
              <a:rPr lang="fr-FR" sz="2400" dirty="0" smtClean="0">
                <a:latin typeface="Century Gothic" panose="020B0502020202020204" pitchFamily="34" charset="0"/>
                <a:cs typeface="Arial" pitchFamily="34" charset="0"/>
              </a:rPr>
              <a:t>SR</a:t>
            </a:r>
            <a:endParaRPr lang="fr-FR" sz="2400" dirty="0">
              <a:latin typeface="Century Gothic" panose="020B0502020202020204" pitchFamily="34" charset="0"/>
              <a:cs typeface="Arial" pitchFamily="34" charset="0"/>
            </a:endParaRPr>
          </a:p>
          <a:p>
            <a:pPr marL="342900" indent="-342900">
              <a:buClrTx/>
              <a:buSzPct val="150000"/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Century Gothic" panose="020B0502020202020204" pitchFamily="34" charset="0"/>
              </a:rPr>
              <a:t>C’est une réponse aux besoins des clients en matière de santé et de traitement</a:t>
            </a:r>
            <a:r>
              <a:rPr lang="fr-FR" sz="2400" dirty="0">
                <a:latin typeface="Century Gothic" panose="020B0502020202020204" pitchFamily="34" charset="0"/>
              </a:rPr>
              <a:t>. </a:t>
            </a:r>
            <a:r>
              <a:rPr lang="fr-FR" sz="2400" dirty="0" smtClean="0">
                <a:latin typeface="Century Gothic" panose="020B0502020202020204" pitchFamily="34" charset="0"/>
              </a:rPr>
              <a:t>Sa finalité rentre dans le cadre du renforcement </a:t>
            </a:r>
            <a:r>
              <a:rPr lang="fr-FR" sz="2400" dirty="0">
                <a:latin typeface="Century Gothic" panose="020B0502020202020204" pitchFamily="34" charset="0"/>
              </a:rPr>
              <a:t>des systèmes de </a:t>
            </a:r>
            <a:r>
              <a:rPr lang="fr-FR" sz="2400" dirty="0" smtClean="0">
                <a:latin typeface="Century Gothic" panose="020B0502020202020204" pitchFamily="34" charset="0"/>
              </a:rPr>
              <a:t>santé.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800" dirty="0"/>
          </a:p>
        </p:txBody>
      </p:sp>
      <p:sp>
        <p:nvSpPr>
          <p:cNvPr id="4" name="Rectangle 27"/>
          <p:cNvSpPr/>
          <p:nvPr/>
        </p:nvSpPr>
        <p:spPr>
          <a:xfrm>
            <a:off x="5820" y="-8754"/>
            <a:ext cx="9138179" cy="278276"/>
          </a:xfrm>
          <a:custGeom>
            <a:avLst/>
            <a:gdLst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44000 w 9144000"/>
              <a:gd name="connsiteY2" fmla="*/ 3627718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6439 w 9144000"/>
              <a:gd name="connsiteY0" fmla="*/ 2113749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2113749 h 3627718"/>
              <a:gd name="connsiteX0" fmla="*/ 6439 w 9144000"/>
              <a:gd name="connsiteY0" fmla="*/ 1808246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1808246 h 3627718"/>
              <a:gd name="connsiteX0" fmla="*/ 6439 w 9144000"/>
              <a:gd name="connsiteY0" fmla="*/ 0 h 1819472"/>
              <a:gd name="connsiteX1" fmla="*/ 9144000 w 9144000"/>
              <a:gd name="connsiteY1" fmla="*/ 82568 h 1819472"/>
              <a:gd name="connsiteX2" fmla="*/ 9137560 w 9144000"/>
              <a:gd name="connsiteY2" fmla="*/ 1297877 h 1819472"/>
              <a:gd name="connsiteX3" fmla="*/ 0 w 9144000"/>
              <a:gd name="connsiteY3" fmla="*/ 1819472 h 1819472"/>
              <a:gd name="connsiteX4" fmla="*/ 6439 w 9144000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33026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16514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264217 h 1802958"/>
              <a:gd name="connsiteX1" fmla="*/ 9131121 w 9137845"/>
              <a:gd name="connsiteY1" fmla="*/ 0 h 1802958"/>
              <a:gd name="connsiteX2" fmla="*/ 9137560 w 9137845"/>
              <a:gd name="connsiteY2" fmla="*/ 1281363 h 1802958"/>
              <a:gd name="connsiteX3" fmla="*/ 0 w 9137845"/>
              <a:gd name="connsiteY3" fmla="*/ 1802958 h 1802958"/>
              <a:gd name="connsiteX4" fmla="*/ 6439 w 9137845"/>
              <a:gd name="connsiteY4" fmla="*/ 264217 h 1802958"/>
              <a:gd name="connsiteX0" fmla="*/ 6439 w 9137845"/>
              <a:gd name="connsiteY0" fmla="*/ 16511 h 1555252"/>
              <a:gd name="connsiteX1" fmla="*/ 9131121 w 9137845"/>
              <a:gd name="connsiteY1" fmla="*/ 0 h 1555252"/>
              <a:gd name="connsiteX2" fmla="*/ 9137560 w 9137845"/>
              <a:gd name="connsiteY2" fmla="*/ 1033657 h 1555252"/>
              <a:gd name="connsiteX3" fmla="*/ 0 w 9137845"/>
              <a:gd name="connsiteY3" fmla="*/ 1555252 h 1555252"/>
              <a:gd name="connsiteX4" fmla="*/ 6439 w 9137845"/>
              <a:gd name="connsiteY4" fmla="*/ 16511 h 1555252"/>
              <a:gd name="connsiteX0" fmla="*/ 620 w 9132026"/>
              <a:gd name="connsiteY0" fmla="*/ 16511 h 1855872"/>
              <a:gd name="connsiteX1" fmla="*/ 9125302 w 9132026"/>
              <a:gd name="connsiteY1" fmla="*/ 0 h 1855872"/>
              <a:gd name="connsiteX2" fmla="*/ 9131741 w 9132026"/>
              <a:gd name="connsiteY2" fmla="*/ 1033657 h 1855872"/>
              <a:gd name="connsiteX3" fmla="*/ 621 w 9132026"/>
              <a:gd name="connsiteY3" fmla="*/ 1855872 h 1855872"/>
              <a:gd name="connsiteX4" fmla="*/ 620 w 9132026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1033657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733036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181" h="1855872">
                <a:moveTo>
                  <a:pt x="620" y="16511"/>
                </a:moveTo>
                <a:lnTo>
                  <a:pt x="9138181" y="0"/>
                </a:lnTo>
                <a:cubicBezTo>
                  <a:pt x="9136034" y="1035374"/>
                  <a:pt x="9133888" y="-302338"/>
                  <a:pt x="9131741" y="733036"/>
                </a:cubicBezTo>
                <a:lnTo>
                  <a:pt x="621" y="1855872"/>
                </a:lnTo>
                <a:cubicBezTo>
                  <a:pt x="2767" y="1351216"/>
                  <a:pt x="-1526" y="521167"/>
                  <a:pt x="620" y="16511"/>
                </a:cubicBezTo>
                <a:close/>
              </a:path>
            </a:pathLst>
          </a:custGeom>
          <a:solidFill>
            <a:schemeClr val="accent2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432588"/>
            <a:ext cx="7886700" cy="758259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3C5A9B"/>
                </a:solidFill>
              </a:rPr>
              <a:t>A</a:t>
            </a:r>
            <a:r>
              <a:rPr lang="fr-FR" sz="3200" b="1" dirty="0" smtClean="0">
                <a:solidFill>
                  <a:srgbClr val="3C5A9B"/>
                </a:solidFill>
              </a:rPr>
              <a:t>vantages </a:t>
            </a:r>
            <a:endParaRPr lang="fr-FR" sz="3200" b="1" dirty="0">
              <a:solidFill>
                <a:srgbClr val="3C5A9B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2775" y="1077212"/>
            <a:ext cx="8644268" cy="4257675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750"/>
              </a:spcBef>
              <a:buClrTx/>
              <a:buSzPct val="150000"/>
              <a:buFont typeface="Arial" panose="020B0604020202020204" pitchFamily="34" charset="0"/>
              <a:buChar char="•"/>
            </a:pPr>
            <a:r>
              <a:rPr lang="fr-FR" sz="2400" dirty="0">
                <a:latin typeface="Century Gothic" pitchFamily="34" charset="0"/>
                <a:cs typeface="Arial" pitchFamily="34" charset="0"/>
              </a:rPr>
              <a:t>R</a:t>
            </a:r>
            <a:r>
              <a:rPr lang="fr-FR" sz="2400" dirty="0" smtClean="0">
                <a:latin typeface="Century Gothic" pitchFamily="34" charset="0"/>
                <a:cs typeface="Arial" pitchFamily="34" charset="0"/>
              </a:rPr>
              <a:t>enforce </a:t>
            </a:r>
            <a:r>
              <a:rPr lang="fr-FR" sz="2400" dirty="0">
                <a:latin typeface="Century Gothic" pitchFamily="34" charset="0"/>
                <a:cs typeface="Arial" pitchFamily="34" charset="0"/>
              </a:rPr>
              <a:t>le degré de qualité et d’utilisation des services</a:t>
            </a:r>
          </a:p>
          <a:p>
            <a:pPr marL="342900" lvl="1" indent="-342900">
              <a:spcBef>
                <a:spcPts val="750"/>
              </a:spcBef>
              <a:buClrTx/>
              <a:buSzPct val="150000"/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Century Gothic" pitchFamily="34" charset="0"/>
                <a:cs typeface="Arial" pitchFamily="34" charset="0"/>
              </a:rPr>
              <a:t>Combine </a:t>
            </a:r>
            <a:r>
              <a:rPr lang="fr-FR" sz="2400" dirty="0">
                <a:latin typeface="Century Gothic" pitchFamily="34" charset="0"/>
                <a:cs typeface="Arial" pitchFamily="34" charset="0"/>
              </a:rPr>
              <a:t>des </a:t>
            </a:r>
            <a:r>
              <a:rPr lang="fr-FR" sz="2400" dirty="0" smtClean="0">
                <a:latin typeface="Century Gothic" pitchFamily="34" charset="0"/>
                <a:cs typeface="Arial" pitchFamily="34" charset="0"/>
              </a:rPr>
              <a:t>programmes/services </a:t>
            </a:r>
            <a:r>
              <a:rPr lang="fr-FR" sz="2400" dirty="0" smtClean="0">
                <a:latin typeface="Century Gothic" pitchFamily="34" charset="0"/>
                <a:cs typeface="Arial" pitchFamily="34" charset="0"/>
              </a:rPr>
              <a:t>jusqu’ici </a:t>
            </a:r>
            <a:r>
              <a:rPr lang="fr-FR" sz="2400" dirty="0">
                <a:latin typeface="Century Gothic" pitchFamily="34" charset="0"/>
                <a:cs typeface="Arial" pitchFamily="34" charset="0"/>
              </a:rPr>
              <a:t>séparés </a:t>
            </a:r>
            <a:r>
              <a:rPr lang="fr-FR" sz="2400" dirty="0" smtClean="0">
                <a:latin typeface="Century Gothic" pitchFamily="34" charset="0"/>
                <a:cs typeface="Arial" pitchFamily="34" charset="0"/>
              </a:rPr>
              <a:t>au plan </a:t>
            </a:r>
            <a:r>
              <a:rPr lang="fr-FR" sz="2400" dirty="0">
                <a:latin typeface="Century Gothic" pitchFamily="34" charset="0"/>
                <a:cs typeface="Arial" pitchFamily="34" charset="0"/>
              </a:rPr>
              <a:t>physique, financier </a:t>
            </a:r>
            <a:r>
              <a:rPr lang="fr-FR" sz="2400" dirty="0" smtClean="0">
                <a:latin typeface="Century Gothic" pitchFamily="34" charset="0"/>
                <a:cs typeface="Arial" pitchFamily="34" charset="0"/>
              </a:rPr>
              <a:t>et </a:t>
            </a:r>
            <a:r>
              <a:rPr lang="fr-FR" sz="2400" dirty="0">
                <a:latin typeface="Century Gothic" pitchFamily="34" charset="0"/>
                <a:cs typeface="Arial" pitchFamily="34" charset="0"/>
              </a:rPr>
              <a:t>gestion</a:t>
            </a:r>
          </a:p>
          <a:p>
            <a:pPr marL="342900" lvl="1" indent="-342900">
              <a:spcBef>
                <a:spcPts val="750"/>
              </a:spcBef>
              <a:buClrTx/>
              <a:buSzPct val="150000"/>
              <a:buFont typeface="Arial" panose="020B0604020202020204" pitchFamily="34" charset="0"/>
              <a:buChar char="•"/>
            </a:pPr>
            <a:r>
              <a:rPr lang="fr-FR" sz="2400" dirty="0">
                <a:latin typeface="Century Gothic" pitchFamily="34" charset="0"/>
                <a:cs typeface="Arial" pitchFamily="34" charset="0"/>
              </a:rPr>
              <a:t>Contribue à la réduction de la stigmatisation</a:t>
            </a:r>
          </a:p>
        </p:txBody>
      </p:sp>
      <p:sp>
        <p:nvSpPr>
          <p:cNvPr id="4" name="Rectangle 27"/>
          <p:cNvSpPr/>
          <p:nvPr/>
        </p:nvSpPr>
        <p:spPr>
          <a:xfrm>
            <a:off x="5820" y="-8754"/>
            <a:ext cx="9138179" cy="278276"/>
          </a:xfrm>
          <a:custGeom>
            <a:avLst/>
            <a:gdLst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44000 w 9144000"/>
              <a:gd name="connsiteY2" fmla="*/ 3627718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0 w 9144000"/>
              <a:gd name="connsiteY0" fmla="*/ 0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0 w 9144000"/>
              <a:gd name="connsiteY4" fmla="*/ 0 h 3627718"/>
              <a:gd name="connsiteX0" fmla="*/ 6439 w 9144000"/>
              <a:gd name="connsiteY0" fmla="*/ 2113749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2113749 h 3627718"/>
              <a:gd name="connsiteX0" fmla="*/ 6439 w 9144000"/>
              <a:gd name="connsiteY0" fmla="*/ 1808246 h 3627718"/>
              <a:gd name="connsiteX1" fmla="*/ 9144000 w 9144000"/>
              <a:gd name="connsiteY1" fmla="*/ 0 h 3627718"/>
              <a:gd name="connsiteX2" fmla="*/ 9137560 w 9144000"/>
              <a:gd name="connsiteY2" fmla="*/ 3106123 h 3627718"/>
              <a:gd name="connsiteX3" fmla="*/ 0 w 9144000"/>
              <a:gd name="connsiteY3" fmla="*/ 3627718 h 3627718"/>
              <a:gd name="connsiteX4" fmla="*/ 6439 w 9144000"/>
              <a:gd name="connsiteY4" fmla="*/ 1808246 h 3627718"/>
              <a:gd name="connsiteX0" fmla="*/ 6439 w 9144000"/>
              <a:gd name="connsiteY0" fmla="*/ 0 h 1819472"/>
              <a:gd name="connsiteX1" fmla="*/ 9144000 w 9144000"/>
              <a:gd name="connsiteY1" fmla="*/ 82568 h 1819472"/>
              <a:gd name="connsiteX2" fmla="*/ 9137560 w 9144000"/>
              <a:gd name="connsiteY2" fmla="*/ 1297877 h 1819472"/>
              <a:gd name="connsiteX3" fmla="*/ 0 w 9144000"/>
              <a:gd name="connsiteY3" fmla="*/ 1819472 h 1819472"/>
              <a:gd name="connsiteX4" fmla="*/ 6439 w 9144000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33026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0 h 1819472"/>
              <a:gd name="connsiteX1" fmla="*/ 9131121 w 9137845"/>
              <a:gd name="connsiteY1" fmla="*/ 16514 h 1819472"/>
              <a:gd name="connsiteX2" fmla="*/ 9137560 w 9137845"/>
              <a:gd name="connsiteY2" fmla="*/ 1297877 h 1819472"/>
              <a:gd name="connsiteX3" fmla="*/ 0 w 9137845"/>
              <a:gd name="connsiteY3" fmla="*/ 1819472 h 1819472"/>
              <a:gd name="connsiteX4" fmla="*/ 6439 w 9137845"/>
              <a:gd name="connsiteY4" fmla="*/ 0 h 1819472"/>
              <a:gd name="connsiteX0" fmla="*/ 6439 w 9137845"/>
              <a:gd name="connsiteY0" fmla="*/ 264217 h 1802958"/>
              <a:gd name="connsiteX1" fmla="*/ 9131121 w 9137845"/>
              <a:gd name="connsiteY1" fmla="*/ 0 h 1802958"/>
              <a:gd name="connsiteX2" fmla="*/ 9137560 w 9137845"/>
              <a:gd name="connsiteY2" fmla="*/ 1281363 h 1802958"/>
              <a:gd name="connsiteX3" fmla="*/ 0 w 9137845"/>
              <a:gd name="connsiteY3" fmla="*/ 1802958 h 1802958"/>
              <a:gd name="connsiteX4" fmla="*/ 6439 w 9137845"/>
              <a:gd name="connsiteY4" fmla="*/ 264217 h 1802958"/>
              <a:gd name="connsiteX0" fmla="*/ 6439 w 9137845"/>
              <a:gd name="connsiteY0" fmla="*/ 16511 h 1555252"/>
              <a:gd name="connsiteX1" fmla="*/ 9131121 w 9137845"/>
              <a:gd name="connsiteY1" fmla="*/ 0 h 1555252"/>
              <a:gd name="connsiteX2" fmla="*/ 9137560 w 9137845"/>
              <a:gd name="connsiteY2" fmla="*/ 1033657 h 1555252"/>
              <a:gd name="connsiteX3" fmla="*/ 0 w 9137845"/>
              <a:gd name="connsiteY3" fmla="*/ 1555252 h 1555252"/>
              <a:gd name="connsiteX4" fmla="*/ 6439 w 9137845"/>
              <a:gd name="connsiteY4" fmla="*/ 16511 h 1555252"/>
              <a:gd name="connsiteX0" fmla="*/ 620 w 9132026"/>
              <a:gd name="connsiteY0" fmla="*/ 16511 h 1855872"/>
              <a:gd name="connsiteX1" fmla="*/ 9125302 w 9132026"/>
              <a:gd name="connsiteY1" fmla="*/ 0 h 1855872"/>
              <a:gd name="connsiteX2" fmla="*/ 9131741 w 9132026"/>
              <a:gd name="connsiteY2" fmla="*/ 1033657 h 1855872"/>
              <a:gd name="connsiteX3" fmla="*/ 621 w 9132026"/>
              <a:gd name="connsiteY3" fmla="*/ 1855872 h 1855872"/>
              <a:gd name="connsiteX4" fmla="*/ 620 w 9132026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1033657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  <a:gd name="connsiteX0" fmla="*/ 620 w 9138181"/>
              <a:gd name="connsiteY0" fmla="*/ 16511 h 1855872"/>
              <a:gd name="connsiteX1" fmla="*/ 9138181 w 9138181"/>
              <a:gd name="connsiteY1" fmla="*/ 0 h 1855872"/>
              <a:gd name="connsiteX2" fmla="*/ 9131741 w 9138181"/>
              <a:gd name="connsiteY2" fmla="*/ 733036 h 1855872"/>
              <a:gd name="connsiteX3" fmla="*/ 621 w 9138181"/>
              <a:gd name="connsiteY3" fmla="*/ 1855872 h 1855872"/>
              <a:gd name="connsiteX4" fmla="*/ 620 w 9138181"/>
              <a:gd name="connsiteY4" fmla="*/ 16511 h 185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181" h="1855872">
                <a:moveTo>
                  <a:pt x="620" y="16511"/>
                </a:moveTo>
                <a:lnTo>
                  <a:pt x="9138181" y="0"/>
                </a:lnTo>
                <a:cubicBezTo>
                  <a:pt x="9136034" y="1035374"/>
                  <a:pt x="9133888" y="-302338"/>
                  <a:pt x="9131741" y="733036"/>
                </a:cubicBezTo>
                <a:lnTo>
                  <a:pt x="621" y="1855872"/>
                </a:lnTo>
                <a:cubicBezTo>
                  <a:pt x="2767" y="1351216"/>
                  <a:pt x="-1526" y="521167"/>
                  <a:pt x="620" y="16511"/>
                </a:cubicBezTo>
                <a:close/>
              </a:path>
            </a:pathLst>
          </a:custGeom>
          <a:solidFill>
            <a:schemeClr val="accent2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3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CI FINA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42278"/>
      </a:accent1>
      <a:accent2>
        <a:srgbClr val="95248B"/>
      </a:accent2>
      <a:accent3>
        <a:srgbClr val="185FAD"/>
      </a:accent3>
      <a:accent4>
        <a:srgbClr val="EF4836"/>
      </a:accent4>
      <a:accent5>
        <a:srgbClr val="00AD96"/>
      </a:accent5>
      <a:accent6>
        <a:srgbClr val="F6DD4F"/>
      </a:accent6>
      <a:hlink>
        <a:srgbClr val="95248B"/>
      </a:hlink>
      <a:folHlink>
        <a:srgbClr val="5F666D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CI FINAL">
    <a:dk1>
      <a:srgbClr val="000000"/>
    </a:dk1>
    <a:lt1>
      <a:srgbClr val="FFFFFF"/>
    </a:lt1>
    <a:dk2>
      <a:srgbClr val="44546A"/>
    </a:dk2>
    <a:lt2>
      <a:srgbClr val="E7E6E6"/>
    </a:lt2>
    <a:accent1>
      <a:srgbClr val="242278"/>
    </a:accent1>
    <a:accent2>
      <a:srgbClr val="95248B"/>
    </a:accent2>
    <a:accent3>
      <a:srgbClr val="185FAD"/>
    </a:accent3>
    <a:accent4>
      <a:srgbClr val="EF4836"/>
    </a:accent4>
    <a:accent5>
      <a:srgbClr val="00AD96"/>
    </a:accent5>
    <a:accent6>
      <a:srgbClr val="F6DD4F"/>
    </a:accent6>
    <a:hlink>
      <a:srgbClr val="95248B"/>
    </a:hlink>
    <a:folHlink>
      <a:srgbClr val="5F666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26409</TotalTime>
  <Words>825</Words>
  <Application>Microsoft Office PowerPoint</Application>
  <PresentationFormat>Affichage à l'écran (16:9)</PresentationFormat>
  <Paragraphs>138</Paragraphs>
  <Slides>21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Office Theme</vt:lpstr>
      <vt:lpstr>Présentation PowerPoint</vt:lpstr>
      <vt:lpstr>BIENVENUE A L’UNIVERSITE DU TCI</vt:lpstr>
      <vt:lpstr>Formation sur l’Identification Systématique des Besoins de la Cliente en Planification Familiale (ISBC/PF)</vt:lpstr>
      <vt:lpstr>But</vt:lpstr>
      <vt:lpstr>Objectif général</vt:lpstr>
      <vt:lpstr>Objectifs spécifiques</vt:lpstr>
      <vt:lpstr>Introduction</vt:lpstr>
      <vt:lpstr>Définition</vt:lpstr>
      <vt:lpstr>Avantages </vt:lpstr>
      <vt:lpstr>Portes d’entrée</vt:lpstr>
      <vt:lpstr>Supports à utiliser</vt:lpstr>
      <vt:lpstr>Méthodologie de recherche de besoin en PF  d’identification systématique des besoins du client </vt:lpstr>
      <vt:lpstr>Exemple d’aide mémoire</vt:lpstr>
      <vt:lpstr>Enregistrement des données (1) </vt:lpstr>
      <vt:lpstr>Enregistrement des données (2) </vt:lpstr>
      <vt:lpstr>Exemple (registre CPC) </vt:lpstr>
      <vt:lpstr>Exemple registre CPC </vt:lpstr>
      <vt:lpstr>Enregistrement des données (3) </vt:lpstr>
      <vt:lpstr>Gestion des supports </vt:lpstr>
      <vt:lpstr>Atteindre les femmes en milieu urbain est essentiel</vt:lpstr>
      <vt:lpstr>Présentation PowerPoint</vt:lpstr>
    </vt:vector>
  </TitlesOfParts>
  <Company>Ergun Kayis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PLATEFORME D’ACCELERATION DE LA PLANIFICATION FAMILIALE EN AFRIQUE DE L’OUEST FRANCOPHONE</dc:creator>
  <cp:lastModifiedBy>Awa Cheikh Seye Ndiaye</cp:lastModifiedBy>
  <cp:revision>1571</cp:revision>
  <cp:lastPrinted>2015-03-02T20:38:25Z</cp:lastPrinted>
  <dcterms:created xsi:type="dcterms:W3CDTF">2017-02-16T19:39:07Z</dcterms:created>
  <dcterms:modified xsi:type="dcterms:W3CDTF">2017-06-22T10:23:04Z</dcterms:modified>
</cp:coreProperties>
</file>