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  <p:sldMasterId id="2147483682" r:id="rId5"/>
  </p:sldMasterIdLst>
  <p:sldIdLst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686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69484"/>
            <a:ext cx="9144000" cy="489560"/>
          </a:xfrm>
          <a:prstGeom prst="rect">
            <a:avLst/>
          </a:prstGeom>
          <a:solidFill>
            <a:srgbClr val="33A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FF52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81376"/>
            <a:ext cx="9144000" cy="914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060504" y="6369484"/>
            <a:ext cx="1947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</a:rPr>
              <a:t>Imarisha Maisha</a:t>
            </a:r>
            <a:endParaRPr lang="en-GB" b="1" dirty="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13" y="80693"/>
            <a:ext cx="1363401" cy="146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1791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89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7BD28-F14C-4BCD-8E5E-C93A3DD2D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17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091554"/>
            <a:ext cx="7886700" cy="285273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971279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526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6369484"/>
            <a:ext cx="9144000" cy="489560"/>
          </a:xfrm>
          <a:prstGeom prst="rect">
            <a:avLst/>
          </a:prstGeom>
          <a:solidFill>
            <a:srgbClr val="33A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FF52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2" cstate="print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81376"/>
            <a:ext cx="9144000" cy="914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060504" y="6369484"/>
            <a:ext cx="19479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prstClr val="white"/>
                </a:solidFill>
              </a:rPr>
              <a:t>Imarisha Maisha</a:t>
            </a:r>
            <a:endParaRPr lang="en-GB" b="1" dirty="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13" y="80693"/>
            <a:ext cx="1363401" cy="146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607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3429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31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rgbClr val="0EA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06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74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9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830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438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3429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3429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3A23D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53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4881C-B182-4CEC-9713-23057FF6216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56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E2EFD-51DD-405B-AA79-4E61163F68C3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72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7BD28-F14C-4BCD-8E5E-C93A3DD2D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6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rgbClr val="0EA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9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3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9144000" cy="14127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11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56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5791200"/>
            <a:ext cx="838200" cy="91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20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4881C-B182-4CEC-9713-23057FF6216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29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E2EFD-51DD-405B-AA79-4E61163F68C3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6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67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Wingdings" pitchFamily="2" charset="2"/>
        <a:buChar char="§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marR="0" indent="-338138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30288" marR="0" indent="-346075" algn="l" defTabSz="1030288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Calibri" pitchFamily="34" charset="0"/>
        <a:buChar char="—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363" marR="0" indent="-3460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Arial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37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Wingdings" pitchFamily="2" charset="2"/>
        <a:buChar char="§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marR="0" indent="-338138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30288" marR="0" indent="-346075" algn="l" defTabSz="1030288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Calibri" pitchFamily="34" charset="0"/>
        <a:buChar char="—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6363" marR="0" indent="-3460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33A23D"/>
        </a:buClr>
        <a:buSzTx/>
        <a:buFont typeface="Arial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00808"/>
            <a:ext cx="9144000" cy="23762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174999"/>
            <a:ext cx="7920880" cy="1470025"/>
          </a:xfrm>
        </p:spPr>
        <p:txBody>
          <a:bodyPr>
            <a:noAutofit/>
          </a:bodyPr>
          <a:lstStyle/>
          <a:p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 Cond" pitchFamily="34" charset="0"/>
              </a:rPr>
              <a:t>Family Planning Integration</a:t>
            </a:r>
            <a:endParaRPr lang="en-US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 Cond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412" y="3645024"/>
            <a:ext cx="5171759" cy="27063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88640"/>
            <a:ext cx="1253056" cy="139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7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Overview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79512" y="1809023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What is FP Integration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Why Integration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What are the benefits of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Who get/can offer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What will Tupange </a:t>
            </a:r>
            <a:r>
              <a:rPr lang="en-US" sz="3600" dirty="0" smtClean="0"/>
              <a:t>Pamoja do </a:t>
            </a:r>
            <a:r>
              <a:rPr lang="en-US" sz="3600" dirty="0"/>
              <a:t>to scale up Integration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9868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What is FP Integration </a:t>
            </a:r>
            <a:r>
              <a:rPr lang="en-US" b="1" dirty="0" smtClean="0">
                <a:solidFill>
                  <a:schemeClr val="bg1"/>
                </a:solidFill>
              </a:rPr>
              <a:t>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2872" y="1331263"/>
            <a:ext cx="85072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Integration refers to the incorporation  of aspects of 2 or more services as a single, coordinated, combined service.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It involves offering FP and other services at the same facility, with the provider of each service actively encouraging clients to consider using the other service during the same visit.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If services are not offered in the same room, strong referrals are required.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6976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Benefits of Integrating FP/HIV Services for Programs and Clients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1589181"/>
            <a:ext cx="8699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Maximized productive use of scarce resources.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Enhanced ability to prevent unwanted pregnancies.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Improved access to and better-quality FP/RH/HIV and other services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Greater support for dual protection against unintended pregnancy and disease.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Reduced care-seeking burden for individuals.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Enhanced community involvement and </a:t>
            </a:r>
            <a:r>
              <a:rPr lang="en-US" sz="3000" dirty="0" smtClean="0"/>
              <a:t>participation.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657169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Challenges of Integration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1589181"/>
            <a:ext cx="8699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May require financial resources to establish additional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May overburden staff—shortage of staff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May increase client waiting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Requires additional training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Counselors without clinical training may be too intimidated to discuss contraceptive methods and how they work</a:t>
            </a:r>
          </a:p>
        </p:txBody>
      </p:sp>
    </p:spTree>
    <p:extLst>
      <p:ext uri="{BB962C8B-B14F-4D97-AF65-F5344CB8AC3E}">
        <p14:creationId xmlns:p14="http://schemas.microsoft.com/office/powerpoint/2010/main" val="3412041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Challenges of Integration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1589181"/>
            <a:ext cx="86996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Requires additional records  FP and other services which are often implemented and funded by different 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Shortage of contraceptive commodities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Provider bias against providing contraception to certain client types (e.g., prenuptial and newly married couples, adolescents)</a:t>
            </a:r>
          </a:p>
        </p:txBody>
      </p:sp>
    </p:spTree>
    <p:extLst>
      <p:ext uri="{BB962C8B-B14F-4D97-AF65-F5344CB8AC3E}">
        <p14:creationId xmlns:p14="http://schemas.microsoft.com/office/powerpoint/2010/main" val="757099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Tupange scale up for FP Integration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29408" y="1191842"/>
            <a:ext cx="80350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Introduce provider initiated FP (PIFP) in all relevant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Conduct competency based training on FP for MNCH, HIV , PAC and youth friendly service providers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Provide whole-site orientation (for all staff working in the health facility)  to ensure no missed opportunity for FP services </a:t>
            </a: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Provide service provider job-aids, posters, signage and client brochures to support integration of FP messages to other clinical </a:t>
            </a:r>
            <a:r>
              <a:rPr lang="en-US" sz="3000" dirty="0" smtClean="0"/>
              <a:t>areas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60933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7E852-FB8C-4240-878C-2BF2D7B33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026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Tupange scale up for FP Integration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C7ADE-F811-4C10-B340-3D06CFC5423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solidFill>
            <a:srgbClr val="0070C0"/>
          </a:solid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E3C88B-0B07-41A5-BB84-4BB2F9F0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0D1EDE-7116-2443-9BDD-368CE5B3766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978182"/>
            <a:ext cx="676992" cy="756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9512" y="1484784"/>
            <a:ext cx="80350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Support "Visiting FP Mentors " to strengthen integrated FP services and LAPM provision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Test of SMS messaging to reinforce provider knowledge  on family planning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Promote and facilitate referrals for LAPMs </a:t>
            </a:r>
          </a:p>
        </p:txBody>
      </p:sp>
    </p:spTree>
    <p:extLst>
      <p:ext uri="{BB962C8B-B14F-4D97-AF65-F5344CB8AC3E}">
        <p14:creationId xmlns:p14="http://schemas.microsoft.com/office/powerpoint/2010/main" val="33508804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rgbClr val="0070C0"/>
        </a:solidFill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17D786B49B3D44A4346452AC9DE0F1" ma:contentTypeVersion="10" ma:contentTypeDescription="Create a new document." ma:contentTypeScope="" ma:versionID="c662a3f0febc74b61d5691983e5a40ac">
  <xsd:schema xmlns:xsd="http://www.w3.org/2001/XMLSchema" xmlns:xs="http://www.w3.org/2001/XMLSchema" xmlns:p="http://schemas.microsoft.com/office/2006/metadata/properties" xmlns:ns2="78247bf3-eafd-4769-b2d5-591e3b2d8d0a" xmlns:ns3="b0a07bbb-f677-4195-a7fb-3af911d17306" targetNamespace="http://schemas.microsoft.com/office/2006/metadata/properties" ma:root="true" ma:fieldsID="d760ae254fe3a457f2b6c30226460841" ns2:_="" ns3:_="">
    <xsd:import namespace="78247bf3-eafd-4769-b2d5-591e3b2d8d0a"/>
    <xsd:import namespace="b0a07bbb-f677-4195-a7fb-3af911d173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247bf3-eafd-4769-b2d5-591e3b2d8d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a07bbb-f677-4195-a7fb-3af911d1730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17337C-3864-478B-91E1-79866F0CD6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247bf3-eafd-4769-b2d5-591e3b2d8d0a"/>
    <ds:schemaRef ds:uri="b0a07bbb-f677-4195-a7fb-3af911d173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F27E51-4795-45A7-AADD-48633864F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8007E6-BFB2-4026-90A5-422BD81A4962}">
  <ds:schemaRefs>
    <ds:schemaRef ds:uri="http://purl.org/dc/elements/1.1/"/>
    <ds:schemaRef ds:uri="http://schemas.microsoft.com/office/2006/metadata/properties"/>
    <ds:schemaRef ds:uri="78247bf3-eafd-4769-b2d5-591e3b2d8d0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0a07bbb-f677-4195-a7fb-3af911d1730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Tupange Program Update - Aug 2011</Template>
  <TotalTime>21</TotalTime>
  <Words>361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Tekton Pro Cond</vt:lpstr>
      <vt:lpstr>Wingdings</vt:lpstr>
      <vt:lpstr>1_Custom Design</vt:lpstr>
      <vt:lpstr>2_Custom Design</vt:lpstr>
      <vt:lpstr>Family Planning Integration</vt:lpstr>
      <vt:lpstr>Overview</vt:lpstr>
      <vt:lpstr>What is FP Integration ?</vt:lpstr>
      <vt:lpstr>Benefits of Integrating FP/HIV Services for Programs and Clients </vt:lpstr>
      <vt:lpstr>Challenges of Integration</vt:lpstr>
      <vt:lpstr>Challenges of Integration</vt:lpstr>
      <vt:lpstr>Tupange scale up for FP Integration</vt:lpstr>
      <vt:lpstr>Tupange scale up for FP Integration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Planning Integration</dc:title>
  <dc:creator>Paul Nyachae</dc:creator>
  <cp:lastModifiedBy>Njeri Mbugua</cp:lastModifiedBy>
  <cp:revision>4</cp:revision>
  <dcterms:created xsi:type="dcterms:W3CDTF">2011-08-06T11:14:52Z</dcterms:created>
  <dcterms:modified xsi:type="dcterms:W3CDTF">2018-12-11T14:53:32Z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0x0101001717D786B49B3D44A4346452AC9DE0F1</vt:lpwstr>
  </property>
</Properties>
</file>