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 id="2147483660" r:id="rId2"/>
    <p:sldMasterId id="2147483672" r:id="rId3"/>
  </p:sldMasterIdLst>
  <p:notesMasterIdLst>
    <p:notesMasterId r:id="rId62"/>
  </p:notesMasterIdLst>
  <p:sldIdLst>
    <p:sldId id="264" r:id="rId4"/>
    <p:sldId id="265" r:id="rId5"/>
    <p:sldId id="266" r:id="rId6"/>
    <p:sldId id="383" r:id="rId7"/>
    <p:sldId id="384" r:id="rId8"/>
    <p:sldId id="385" r:id="rId9"/>
    <p:sldId id="386" r:id="rId10"/>
    <p:sldId id="387" r:id="rId11"/>
    <p:sldId id="388" r:id="rId12"/>
    <p:sldId id="393" r:id="rId13"/>
    <p:sldId id="321" r:id="rId14"/>
    <p:sldId id="322" r:id="rId15"/>
    <p:sldId id="323" r:id="rId16"/>
    <p:sldId id="319" r:id="rId17"/>
    <p:sldId id="290" r:id="rId18"/>
    <p:sldId id="339" r:id="rId19"/>
    <p:sldId id="340" r:id="rId20"/>
    <p:sldId id="341" r:id="rId21"/>
    <p:sldId id="342" r:id="rId22"/>
    <p:sldId id="343" r:id="rId23"/>
    <p:sldId id="344" r:id="rId24"/>
    <p:sldId id="345" r:id="rId25"/>
    <p:sldId id="346" r:id="rId26"/>
    <p:sldId id="347" r:id="rId27"/>
    <p:sldId id="348" r:id="rId28"/>
    <p:sldId id="314" r:id="rId29"/>
    <p:sldId id="351" r:id="rId30"/>
    <p:sldId id="291" r:id="rId31"/>
    <p:sldId id="292" r:id="rId32"/>
    <p:sldId id="394" r:id="rId33"/>
    <p:sldId id="395" r:id="rId34"/>
    <p:sldId id="293" r:id="rId35"/>
    <p:sldId id="357" r:id="rId36"/>
    <p:sldId id="358" r:id="rId37"/>
    <p:sldId id="295" r:id="rId38"/>
    <p:sldId id="396" r:id="rId39"/>
    <p:sldId id="296" r:id="rId40"/>
    <p:sldId id="297" r:id="rId41"/>
    <p:sldId id="299" r:id="rId42"/>
    <p:sldId id="298" r:id="rId43"/>
    <p:sldId id="300" r:id="rId44"/>
    <p:sldId id="301" r:id="rId45"/>
    <p:sldId id="302" r:id="rId46"/>
    <p:sldId id="303" r:id="rId47"/>
    <p:sldId id="304" r:id="rId48"/>
    <p:sldId id="368" r:id="rId49"/>
    <p:sldId id="369" r:id="rId50"/>
    <p:sldId id="370" r:id="rId51"/>
    <p:sldId id="371" r:id="rId52"/>
    <p:sldId id="372" r:id="rId53"/>
    <p:sldId id="373" r:id="rId54"/>
    <p:sldId id="374" r:id="rId55"/>
    <p:sldId id="375" r:id="rId56"/>
    <p:sldId id="376" r:id="rId57"/>
    <p:sldId id="377" r:id="rId58"/>
    <p:sldId id="378" r:id="rId59"/>
    <p:sldId id="352" r:id="rId60"/>
    <p:sldId id="263"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CB9"/>
    <a:srgbClr val="D0D0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018" autoAdjust="0"/>
    <p:restoredTop sz="89049" autoAdjust="0"/>
  </p:normalViewPr>
  <p:slideViewPr>
    <p:cSldViewPr snapToGrid="0" snapToObjects="1">
      <p:cViewPr varScale="1">
        <p:scale>
          <a:sx n="62" d="100"/>
          <a:sy n="62" d="100"/>
        </p:scale>
        <p:origin x="221" y="43"/>
      </p:cViewPr>
      <p:guideLst/>
    </p:cSldViewPr>
  </p:slideViewPr>
  <p:outlineViewPr>
    <p:cViewPr>
      <p:scale>
        <a:sx n="33" d="100"/>
        <a:sy n="33" d="100"/>
      </p:scale>
      <p:origin x="0" y="-228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22221B-01FE-634B-88B6-1C098424EA28}" type="datetimeFigureOut">
              <a:rPr lang="en-US" smtClean="0"/>
              <a:t>2/14/2018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7DA57D-0303-ED42-B0BE-F3B7C5147D51}" type="slidenum">
              <a:rPr lang="en-US" smtClean="0"/>
              <a:t>‹#›</a:t>
            </a:fld>
            <a:endParaRPr lang="en-US"/>
          </a:p>
        </p:txBody>
      </p:sp>
    </p:spTree>
    <p:extLst>
      <p:ext uri="{BB962C8B-B14F-4D97-AF65-F5344CB8AC3E}">
        <p14:creationId xmlns:p14="http://schemas.microsoft.com/office/powerpoint/2010/main" val="1307593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everyone, and thanks for coming. I’m pleased to be participating in this training about using Net-Map. Thank you for having me.</a:t>
            </a:r>
          </a:p>
          <a:p>
            <a:endParaRPr lang="en-US" dirty="0" smtClean="0"/>
          </a:p>
          <a:p>
            <a:r>
              <a:rPr lang="en-US" dirty="0" smtClean="0"/>
              <a:t>My</a:t>
            </a:r>
            <a:r>
              <a:rPr lang="en-US" baseline="0" dirty="0" smtClean="0"/>
              <a:t> name is Jarret Cassaniti, and I am with the Johns Hopkins Center for Communication Programs in Baltimore. I have been with USAID’s flagship knowledge management project, Knowledge for Health (K4Health) Project, for the last five years. Part of this time was spent working with medical laboratory scientists here in Nigeria to produce eLearning courses. Last year I joined USAID’s flagship behavior change project, Breakthrough ACTION.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37DA57D-0303-ED42-B0BE-F3B7C5147D51}" type="slidenum">
              <a:rPr lang="en-US" smtClean="0"/>
              <a:t>0</a:t>
            </a:fld>
            <a:endParaRPr lang="en-US"/>
          </a:p>
        </p:txBody>
      </p:sp>
    </p:spTree>
    <p:extLst>
      <p:ext uri="{BB962C8B-B14F-4D97-AF65-F5344CB8AC3E}">
        <p14:creationId xmlns:p14="http://schemas.microsoft.com/office/powerpoint/2010/main" val="2863794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Malawi,</a:t>
            </a:r>
            <a:r>
              <a:rPr lang="en-US" baseline="0" dirty="0" smtClean="0"/>
              <a:t> maternal and child health indicators are generally poor, and there are high rates of HIV/AIDS. Also, there is poor health infrastructure and a lack of sharing health knowledge among different stakeholders.</a:t>
            </a:r>
            <a:endParaRPr lang="en-US" dirty="0"/>
          </a:p>
        </p:txBody>
      </p:sp>
      <p:sp>
        <p:nvSpPr>
          <p:cNvPr id="4" name="Slide Number Placeholder 3"/>
          <p:cNvSpPr>
            <a:spLocks noGrp="1"/>
          </p:cNvSpPr>
          <p:nvPr>
            <p:ph type="sldNum" sz="quarter" idx="10"/>
          </p:nvPr>
        </p:nvSpPr>
        <p:spPr/>
        <p:txBody>
          <a:bodyPr/>
          <a:lstStyle/>
          <a:p>
            <a:fld id="{74FDA142-A788-4F81-9BC8-E50520191BF8}" type="slidenum">
              <a:rPr lang="en-US" smtClean="0"/>
              <a:t>16</a:t>
            </a:fld>
            <a:endParaRPr lang="en-US"/>
          </a:p>
        </p:txBody>
      </p:sp>
    </p:spTree>
    <p:extLst>
      <p:ext uri="{BB962C8B-B14F-4D97-AF65-F5344CB8AC3E}">
        <p14:creationId xmlns:p14="http://schemas.microsoft.com/office/powerpoint/2010/main" val="1224671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2010, K4Health launched the Malawi Pilot Project, which worked</a:t>
            </a:r>
            <a:r>
              <a:rPr lang="en-US" baseline="0" dirty="0" smtClean="0"/>
              <a:t> </a:t>
            </a:r>
            <a:r>
              <a:rPr lang="en-US" dirty="0" smtClean="0"/>
              <a:t>at the national, district, and community levels to provide access to and promote the use of information for Family Planning and Reproductive Health and HIV/AIDS health workers, managers, and service providers to improve service delivery.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Main goal: Improving access to and use of FP/RH and HIV/AIDS information among program managers and health providers.</a:t>
            </a:r>
          </a:p>
          <a:p>
            <a:endParaRPr lang="en-US" dirty="0" smtClean="0"/>
          </a:p>
          <a:p>
            <a:r>
              <a:rPr lang="en-US" dirty="0" smtClean="0"/>
              <a:t>Because most health care providers, even those in rural areas, have access to mobile phones, K4Health worked with Frontline SMS and the Malawi Ministry of Health to create an SMS-based mobile phone network between district health centers and community-based distribution agents.</a:t>
            </a:r>
          </a:p>
          <a:p>
            <a:endParaRPr lang="en-US" dirty="0"/>
          </a:p>
        </p:txBody>
      </p:sp>
      <p:sp>
        <p:nvSpPr>
          <p:cNvPr id="4" name="Slide Number Placeholder 3"/>
          <p:cNvSpPr>
            <a:spLocks noGrp="1"/>
          </p:cNvSpPr>
          <p:nvPr>
            <p:ph type="sldNum" sz="quarter" idx="10"/>
          </p:nvPr>
        </p:nvSpPr>
        <p:spPr/>
        <p:txBody>
          <a:bodyPr/>
          <a:lstStyle/>
          <a:p>
            <a:fld id="{74FDA142-A788-4F81-9BC8-E50520191BF8}" type="slidenum">
              <a:rPr lang="en-US" smtClean="0"/>
              <a:t>17</a:t>
            </a:fld>
            <a:endParaRPr lang="en-US"/>
          </a:p>
        </p:txBody>
      </p:sp>
    </p:spTree>
    <p:extLst>
      <p:ext uri="{BB962C8B-B14F-4D97-AF65-F5344CB8AC3E}">
        <p14:creationId xmlns:p14="http://schemas.microsoft.com/office/powerpoint/2010/main" val="3124641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an effort to include key stakeholders in the assessment and design of this project, the K4Health team conducted two district-level Net-Map</a:t>
            </a:r>
            <a:r>
              <a:rPr lang="en-US" sz="1200" kern="1200" baseline="0" dirty="0" smtClean="0">
                <a:solidFill>
                  <a:schemeClr val="tx1"/>
                </a:solidFill>
                <a:effectLst/>
                <a:latin typeface="+mn-lt"/>
                <a:ea typeface="+mn-ea"/>
                <a:cs typeface="+mn-cs"/>
              </a:rPr>
              <a:t> exercises. This was to </a:t>
            </a:r>
            <a:r>
              <a:rPr lang="en-US" sz="1200" dirty="0" smtClean="0"/>
              <a:t>help implement the program and monitor its progress/success.</a:t>
            </a:r>
            <a:r>
              <a:rPr lang="en-US" sz="1200" baseline="0" dirty="0" smtClean="0"/>
              <a:t> The </a:t>
            </a:r>
            <a:r>
              <a:rPr lang="en-US" sz="1200" kern="1200" dirty="0" smtClean="0">
                <a:solidFill>
                  <a:schemeClr val="tx1"/>
                </a:solidFill>
                <a:effectLst/>
                <a:latin typeface="+mn-lt"/>
                <a:ea typeface="+mn-ea"/>
                <a:cs typeface="+mn-cs"/>
              </a:rPr>
              <a:t>first  was in May 2010 and a follow-up Net-Map was done in June 2011 to evaluate the impact of K4Health interventions.</a:t>
            </a:r>
          </a:p>
          <a:p>
            <a:endParaRPr lang="en-US"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74FDA142-A788-4F81-9BC8-E50520191BF8}" type="slidenum">
              <a:rPr lang="en-US" smtClean="0"/>
              <a:t>18</a:t>
            </a:fld>
            <a:endParaRPr lang="en-US"/>
          </a:p>
        </p:txBody>
      </p:sp>
    </p:spTree>
    <p:extLst>
      <p:ext uri="{BB962C8B-B14F-4D97-AF65-F5344CB8AC3E}">
        <p14:creationId xmlns:p14="http://schemas.microsoft.com/office/powerpoint/2010/main" val="3148673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Resource</a:t>
            </a:r>
            <a:r>
              <a:rPr lang="en-US" baseline="0" dirty="0" smtClean="0"/>
              <a:t> People for this exercise were: district health officers, NGO district managers, health facility staff, and community health workers in two districts.</a:t>
            </a:r>
            <a:endParaRPr lang="en-US" dirty="0"/>
          </a:p>
        </p:txBody>
      </p:sp>
      <p:sp>
        <p:nvSpPr>
          <p:cNvPr id="4" name="Slide Number Placeholder 3"/>
          <p:cNvSpPr>
            <a:spLocks noGrp="1"/>
          </p:cNvSpPr>
          <p:nvPr>
            <p:ph type="sldNum" sz="quarter" idx="10"/>
          </p:nvPr>
        </p:nvSpPr>
        <p:spPr/>
        <p:txBody>
          <a:bodyPr/>
          <a:lstStyle/>
          <a:p>
            <a:fld id="{74FDA142-A788-4F81-9BC8-E50520191BF8}" type="slidenum">
              <a:rPr lang="en-US" smtClean="0"/>
              <a:t>19</a:t>
            </a:fld>
            <a:endParaRPr lang="en-US"/>
          </a:p>
        </p:txBody>
      </p:sp>
    </p:spTree>
    <p:extLst>
      <p:ext uri="{BB962C8B-B14F-4D97-AF65-F5344CB8AC3E}">
        <p14:creationId xmlns:p14="http://schemas.microsoft.com/office/powerpoint/2010/main" val="545536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a:t>
            </a:r>
            <a:r>
              <a:rPr lang="en-US" sz="1200" kern="1200" baseline="0" dirty="0" smtClean="0">
                <a:solidFill>
                  <a:schemeClr val="tx1"/>
                </a:solidFill>
                <a:effectLst/>
                <a:latin typeface="+mn-lt"/>
                <a:ea typeface="+mn-ea"/>
                <a:cs typeface="+mn-cs"/>
              </a:rPr>
              <a:t>Net-Maps were beneficial to the project. </a:t>
            </a:r>
            <a:r>
              <a:rPr lang="en-US" sz="1200" kern="1200" dirty="0" smtClean="0">
                <a:solidFill>
                  <a:schemeClr val="tx1"/>
                </a:solidFill>
                <a:effectLst/>
                <a:latin typeface="+mn-lt"/>
                <a:ea typeface="+mn-ea"/>
                <a:cs typeface="+mn-cs"/>
              </a:rPr>
              <a:t>They allowed the K4Health Malawi team to tailor the activities better to address information needs in Malawi. The K4Health Malawi team discovered really valuable information through the Net-Map process that would not have been revealed through an interview. For example, by drawing information-sharing maps, the team learned about the key role of NGOs in the flow of health information in Malawi. Participants explained that district hospitals get overloaded with information, which causes a bottleneck. As a result, local NGOs step in and play a large role in the distribution of information to health workers. After learning this during the 2010 Net-Map, the Malawi K4Health team involved NGOs heavily in its dissemination and promotions efforts.</a:t>
            </a:r>
          </a:p>
        </p:txBody>
      </p:sp>
      <p:sp>
        <p:nvSpPr>
          <p:cNvPr id="4" name="Slide Number Placeholder 3"/>
          <p:cNvSpPr>
            <a:spLocks noGrp="1"/>
          </p:cNvSpPr>
          <p:nvPr>
            <p:ph type="sldNum" sz="quarter" idx="10"/>
          </p:nvPr>
        </p:nvSpPr>
        <p:spPr/>
        <p:txBody>
          <a:bodyPr/>
          <a:lstStyle/>
          <a:p>
            <a:fld id="{74FDA142-A788-4F81-9BC8-E50520191BF8}" type="slidenum">
              <a:rPr lang="en-US" smtClean="0"/>
              <a:t>20</a:t>
            </a:fld>
            <a:endParaRPr lang="en-US"/>
          </a:p>
        </p:txBody>
      </p:sp>
    </p:spTree>
    <p:extLst>
      <p:ext uri="{BB962C8B-B14F-4D97-AF65-F5344CB8AC3E}">
        <p14:creationId xmlns:p14="http://schemas.microsoft.com/office/powerpoint/2010/main" val="3707157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Here is a quote from the K4Health Malawi Project Manager, Natalie Campbell, who said that </a:t>
            </a:r>
            <a:r>
              <a:rPr lang="en-US" i="0" dirty="0" smtClean="0"/>
              <a:t>“The Net-Map results revealed the high level of influence held by NGOs in the community. This information led us to include NGOs in many of our project interventions and dissemination work, which we may not have done– if we hadn’t known this.”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4FDA142-A788-4F81-9BC8-E50520191BF8}" type="slidenum">
              <a:rPr lang="en-US" smtClean="0"/>
              <a:t>21</a:t>
            </a:fld>
            <a:endParaRPr lang="en-US"/>
          </a:p>
        </p:txBody>
      </p:sp>
    </p:spTree>
    <p:extLst>
      <p:ext uri="{BB962C8B-B14F-4D97-AF65-F5344CB8AC3E}">
        <p14:creationId xmlns:p14="http://schemas.microsoft.com/office/powerpoint/2010/main" val="881043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process of Net-Map encourages active participation, and allows for a wide range of contributors, from community health care workers to national health officials. Net-Map participants can suggest solutions to address challenges and can provide key information regarding local context and the relative influences of various actors.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According to Natalie Campbell, who led the Net-Map exercise in June 2011, “Net-Map provides us with the </a:t>
            </a:r>
            <a:r>
              <a:rPr lang="en-US" sz="1200" i="1" kern="1200" dirty="0" smtClean="0">
                <a:solidFill>
                  <a:schemeClr val="tx1"/>
                </a:solidFill>
                <a:effectLst/>
                <a:latin typeface="+mn-lt"/>
                <a:ea typeface="+mn-ea"/>
                <a:cs typeface="+mn-cs"/>
              </a:rPr>
              <a:t>participants’</a:t>
            </a:r>
            <a:r>
              <a:rPr lang="en-US" sz="1200" kern="1200" dirty="0" smtClean="0">
                <a:solidFill>
                  <a:schemeClr val="tx1"/>
                </a:solidFill>
                <a:effectLst/>
                <a:latin typeface="+mn-lt"/>
                <a:ea typeface="+mn-ea"/>
                <a:cs typeface="+mn-cs"/>
              </a:rPr>
              <a:t> view of what’s going on the ground and where </a:t>
            </a:r>
            <a:r>
              <a:rPr lang="en-US" sz="1200" i="1" kern="1200" dirty="0" smtClean="0">
                <a:solidFill>
                  <a:schemeClr val="tx1"/>
                </a:solidFill>
                <a:effectLst/>
                <a:latin typeface="+mn-lt"/>
                <a:ea typeface="+mn-ea"/>
                <a:cs typeface="+mn-cs"/>
              </a:rPr>
              <a:t>they</a:t>
            </a:r>
            <a:r>
              <a:rPr lang="en-US" sz="1200" kern="1200" dirty="0" smtClean="0">
                <a:solidFill>
                  <a:schemeClr val="tx1"/>
                </a:solidFill>
                <a:effectLst/>
                <a:latin typeface="+mn-lt"/>
                <a:ea typeface="+mn-ea"/>
                <a:cs typeface="+mn-cs"/>
              </a:rPr>
              <a:t> feel the influence and leverage points are. Every known actor involved in the flow of HIV testing and counseling and FP information is identified through the mapping process. And sometimes the influence lies with the person that you least expect.” </a:t>
            </a:r>
          </a:p>
        </p:txBody>
      </p:sp>
      <p:sp>
        <p:nvSpPr>
          <p:cNvPr id="4" name="Slide Number Placeholder 3"/>
          <p:cNvSpPr>
            <a:spLocks noGrp="1"/>
          </p:cNvSpPr>
          <p:nvPr>
            <p:ph type="sldNum" sz="quarter" idx="10"/>
          </p:nvPr>
        </p:nvSpPr>
        <p:spPr/>
        <p:txBody>
          <a:bodyPr/>
          <a:lstStyle/>
          <a:p>
            <a:fld id="{74FDA142-A788-4F81-9BC8-E50520191BF8}" type="slidenum">
              <a:rPr lang="en-US" smtClean="0"/>
              <a:t>22</a:t>
            </a:fld>
            <a:endParaRPr lang="en-US"/>
          </a:p>
        </p:txBody>
      </p:sp>
    </p:spTree>
    <p:extLst>
      <p:ext uri="{BB962C8B-B14F-4D97-AF65-F5344CB8AC3E}">
        <p14:creationId xmlns:p14="http://schemas.microsoft.com/office/powerpoint/2010/main" val="657469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Net-Maps can also be used to evaluate the ways in which health information networks change over the course of a project. The two district level Net-Map exercises conducted by K4Health in Malawi (in May 2010 and June 2011) had identical formats. However, the outcomes were significantly different.  Not only were there several new actors identified during the follow-up Net-Map but </a:t>
            </a:r>
            <a:r>
              <a:rPr lang="en-US" sz="1200" i="1" kern="1200" dirty="0" smtClean="0">
                <a:solidFill>
                  <a:schemeClr val="tx1"/>
                </a:solidFill>
                <a:effectLst/>
                <a:latin typeface="+mn-lt"/>
                <a:ea typeface="+mn-ea"/>
                <a:cs typeface="+mn-cs"/>
              </a:rPr>
              <a:t>levels</a:t>
            </a:r>
            <a:r>
              <a:rPr lang="en-US" sz="1200" kern="1200" dirty="0" smtClean="0">
                <a:solidFill>
                  <a:schemeClr val="tx1"/>
                </a:solidFill>
                <a:effectLst/>
                <a:latin typeface="+mn-lt"/>
                <a:ea typeface="+mn-ea"/>
                <a:cs typeface="+mn-cs"/>
              </a:rPr>
              <a:t> of influences also had changed.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example, participants in the 2010 Net-Map did not mention CBDAs, health surveillance agents (HSAs), or clients as actors in health information flow.  In 2011, participants not only mentioned them but also reported that these actors played a prominent role in the flow of information back and forth with each other, as well as with other institutions. When asked which links may have been strengthened due to mobile devices, the participants were quick to point out several </a:t>
            </a:r>
            <a:r>
              <a:rPr lang="en-US" sz="1200" i="1" kern="1200" dirty="0" smtClean="0">
                <a:solidFill>
                  <a:schemeClr val="tx1"/>
                </a:solidFill>
                <a:effectLst/>
                <a:latin typeface="+mn-lt"/>
                <a:ea typeface="+mn-ea"/>
                <a:cs typeface="+mn-cs"/>
              </a:rPr>
              <a:t>new</a:t>
            </a:r>
            <a:r>
              <a:rPr lang="en-US" sz="1200" kern="1200" dirty="0" smtClean="0">
                <a:solidFill>
                  <a:schemeClr val="tx1"/>
                </a:solidFill>
                <a:effectLst/>
                <a:latin typeface="+mn-lt"/>
                <a:ea typeface="+mn-ea"/>
                <a:cs typeface="+mn-cs"/>
              </a:rPr>
              <a:t> links that existed due to these interventions, and previously existing links that had been strengthened.</a:t>
            </a:r>
          </a:p>
        </p:txBody>
      </p:sp>
      <p:sp>
        <p:nvSpPr>
          <p:cNvPr id="4" name="Slide Number Placeholder 3"/>
          <p:cNvSpPr>
            <a:spLocks noGrp="1"/>
          </p:cNvSpPr>
          <p:nvPr>
            <p:ph type="sldNum" sz="quarter" idx="10"/>
          </p:nvPr>
        </p:nvSpPr>
        <p:spPr/>
        <p:txBody>
          <a:bodyPr/>
          <a:lstStyle/>
          <a:p>
            <a:fld id="{74FDA142-A788-4F81-9BC8-E50520191BF8}" type="slidenum">
              <a:rPr lang="en-US" smtClean="0"/>
              <a:t>23</a:t>
            </a:fld>
            <a:endParaRPr lang="en-US"/>
          </a:p>
        </p:txBody>
      </p:sp>
    </p:spTree>
    <p:extLst>
      <p:ext uri="{BB962C8B-B14F-4D97-AF65-F5344CB8AC3E}">
        <p14:creationId xmlns:p14="http://schemas.microsoft.com/office/powerpoint/2010/main" val="715934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potential advantages to Net-Map:</a:t>
            </a:r>
          </a:p>
          <a:p>
            <a:pPr marL="171450" indent="-171450">
              <a:buFont typeface="Arial" pitchFamily="34" charset="0"/>
              <a:buChar char="•"/>
            </a:pPr>
            <a:r>
              <a:rPr lang="en-US" sz="1200" dirty="0" smtClean="0"/>
              <a:t>Net-Map can be a useful tool for research, program implementation, and evaluation</a:t>
            </a:r>
          </a:p>
          <a:p>
            <a:pPr marL="171450" indent="-171450">
              <a:buFont typeface="Arial" pitchFamily="34" charset="0"/>
              <a:buChar char="•"/>
            </a:pPr>
            <a:r>
              <a:rPr lang="en-US" sz="1200" dirty="0" smtClean="0"/>
              <a:t>Net-Map can provide rich data, and you may learn things through Net-Map that you would not have learned through an interview or other method</a:t>
            </a:r>
          </a:p>
          <a:p>
            <a:pPr marL="171450" indent="-171450">
              <a:buFont typeface="Arial" pitchFamily="34" charset="0"/>
              <a:buChar char="•"/>
            </a:pPr>
            <a:r>
              <a:rPr lang="en-US" sz="1200" dirty="0" smtClean="0"/>
              <a:t>Follow-up Net-Maps can encourage meaningful dialogue and help understand program achievements and develop solutions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You may find out information you never would have learned otherwise – due to the visual cues and discussion surrounding map creation.</a:t>
            </a:r>
          </a:p>
          <a:p>
            <a:endParaRPr lang="en-US" dirty="0"/>
          </a:p>
        </p:txBody>
      </p:sp>
      <p:sp>
        <p:nvSpPr>
          <p:cNvPr id="4" name="Slide Number Placeholder 3"/>
          <p:cNvSpPr>
            <a:spLocks noGrp="1"/>
          </p:cNvSpPr>
          <p:nvPr>
            <p:ph type="sldNum" sz="quarter" idx="10"/>
          </p:nvPr>
        </p:nvSpPr>
        <p:spPr/>
        <p:txBody>
          <a:bodyPr/>
          <a:lstStyle/>
          <a:p>
            <a:fld id="{74FDA142-A788-4F81-9BC8-E50520191BF8}" type="slidenum">
              <a:rPr lang="en-US" smtClean="0"/>
              <a:t>24</a:t>
            </a:fld>
            <a:endParaRPr lang="en-US"/>
          </a:p>
        </p:txBody>
      </p:sp>
    </p:spTree>
    <p:extLst>
      <p:ext uri="{BB962C8B-B14F-4D97-AF65-F5344CB8AC3E}">
        <p14:creationId xmlns:p14="http://schemas.microsoft.com/office/powerpoint/2010/main" val="1198206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think concretely</a:t>
            </a:r>
            <a:r>
              <a:rPr lang="en-US" baseline="0" dirty="0" smtClean="0"/>
              <a:t> about the practical in Ogun State</a:t>
            </a:r>
            <a:endParaRPr lang="en-US" dirty="0"/>
          </a:p>
        </p:txBody>
      </p:sp>
      <p:sp>
        <p:nvSpPr>
          <p:cNvPr id="4" name="Slide Number Placeholder 3"/>
          <p:cNvSpPr>
            <a:spLocks noGrp="1"/>
          </p:cNvSpPr>
          <p:nvPr>
            <p:ph type="sldNum" sz="quarter" idx="10"/>
          </p:nvPr>
        </p:nvSpPr>
        <p:spPr/>
        <p:txBody>
          <a:bodyPr/>
          <a:lstStyle/>
          <a:p>
            <a:fld id="{01220FBE-487C-42E2-9412-BA1592F0D503}" type="slidenum">
              <a:rPr lang="en-US" smtClean="0"/>
              <a:t>27</a:t>
            </a:fld>
            <a:endParaRPr lang="en-US"/>
          </a:p>
        </p:txBody>
      </p:sp>
    </p:spTree>
    <p:extLst>
      <p:ext uri="{BB962C8B-B14F-4D97-AF65-F5344CB8AC3E}">
        <p14:creationId xmlns:p14="http://schemas.microsoft.com/office/powerpoint/2010/main" val="2045373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hear from </a:t>
            </a:r>
            <a:endParaRPr lang="en-US" dirty="0"/>
          </a:p>
        </p:txBody>
      </p:sp>
      <p:sp>
        <p:nvSpPr>
          <p:cNvPr id="4" name="Slide Number Placeholder 3"/>
          <p:cNvSpPr>
            <a:spLocks noGrp="1"/>
          </p:cNvSpPr>
          <p:nvPr>
            <p:ph type="sldNum" sz="quarter" idx="10"/>
          </p:nvPr>
        </p:nvSpPr>
        <p:spPr/>
        <p:txBody>
          <a:bodyPr/>
          <a:lstStyle/>
          <a:p>
            <a:fld id="{437DA57D-0303-ED42-B0BE-F3B7C5147D51}" type="slidenum">
              <a:rPr lang="en-US" smtClean="0"/>
              <a:t>1</a:t>
            </a:fld>
            <a:endParaRPr lang="en-US"/>
          </a:p>
        </p:txBody>
      </p:sp>
    </p:spTree>
    <p:extLst>
      <p:ext uri="{BB962C8B-B14F-4D97-AF65-F5344CB8AC3E}">
        <p14:creationId xmlns:p14="http://schemas.microsoft.com/office/powerpoint/2010/main" val="3152198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a:t>
            </a:r>
            <a:r>
              <a:rPr lang="en-US" baseline="0" dirty="0" smtClean="0"/>
              <a:t> XY is</a:t>
            </a:r>
            <a:r>
              <a:rPr lang="en-US" dirty="0" smtClean="0"/>
              <a:t> “information flow”, then the links might include:</a:t>
            </a:r>
          </a:p>
          <a:p>
            <a:pPr marL="171450" indent="-171450">
              <a:buFont typeface="Arial" panose="020B0604020202020204" pitchFamily="34" charset="0"/>
              <a:buChar char="•"/>
            </a:pPr>
            <a:r>
              <a:rPr lang="en-US" baseline="0" dirty="0" smtClean="0"/>
              <a:t>Guidelines</a:t>
            </a:r>
          </a:p>
          <a:p>
            <a:pPr marL="171450" indent="-171450">
              <a:buFont typeface="Arial" panose="020B0604020202020204" pitchFamily="34" charset="0"/>
              <a:buChar char="•"/>
            </a:pPr>
            <a:r>
              <a:rPr lang="en-US" baseline="0" dirty="0" smtClean="0"/>
              <a:t>Report feedback</a:t>
            </a:r>
          </a:p>
          <a:p>
            <a:pPr marL="171450" indent="-171450">
              <a:buFont typeface="Arial" panose="020B0604020202020204" pitchFamily="34" charset="0"/>
              <a:buChar char="•"/>
            </a:pPr>
            <a:r>
              <a:rPr lang="en-US" baseline="0" dirty="0" smtClean="0"/>
              <a:t>Contact information</a:t>
            </a:r>
          </a:p>
          <a:p>
            <a:pPr marL="171450" indent="-171450">
              <a:buFont typeface="Arial" panose="020B0604020202020204" pitchFamily="34" charset="0"/>
              <a:buChar char="•"/>
            </a:pPr>
            <a:r>
              <a:rPr lang="en-US" baseline="0" dirty="0" smtClean="0"/>
              <a:t>Formative input </a:t>
            </a:r>
            <a:endParaRPr lang="en-US" dirty="0"/>
          </a:p>
        </p:txBody>
      </p:sp>
      <p:sp>
        <p:nvSpPr>
          <p:cNvPr id="4" name="Slide Number Placeholder 3"/>
          <p:cNvSpPr>
            <a:spLocks noGrp="1"/>
          </p:cNvSpPr>
          <p:nvPr>
            <p:ph type="sldNum" sz="quarter" idx="10"/>
          </p:nvPr>
        </p:nvSpPr>
        <p:spPr/>
        <p:txBody>
          <a:bodyPr/>
          <a:lstStyle/>
          <a:p>
            <a:fld id="{01220FBE-487C-42E2-9412-BA1592F0D503}" type="slidenum">
              <a:rPr lang="en-US" smtClean="0"/>
              <a:t>28</a:t>
            </a:fld>
            <a:endParaRPr lang="en-US"/>
          </a:p>
        </p:txBody>
      </p:sp>
    </p:spTree>
    <p:extLst>
      <p:ext uri="{BB962C8B-B14F-4D97-AF65-F5344CB8AC3E}">
        <p14:creationId xmlns:p14="http://schemas.microsoft.com/office/powerpoint/2010/main" val="2864995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220FBE-487C-42E2-9412-BA1592F0D503}" type="slidenum">
              <a:rPr lang="en-US" smtClean="0"/>
              <a:t>30</a:t>
            </a:fld>
            <a:endParaRPr lang="en-US"/>
          </a:p>
        </p:txBody>
      </p:sp>
    </p:spTree>
    <p:extLst>
      <p:ext uri="{BB962C8B-B14F-4D97-AF65-F5344CB8AC3E}">
        <p14:creationId xmlns:p14="http://schemas.microsoft.com/office/powerpoint/2010/main" val="918592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220FBE-487C-42E2-9412-BA1592F0D503}" type="slidenum">
              <a:rPr lang="en-US" smtClean="0"/>
              <a:t>31</a:t>
            </a:fld>
            <a:endParaRPr lang="en-US"/>
          </a:p>
        </p:txBody>
      </p:sp>
    </p:spTree>
    <p:extLst>
      <p:ext uri="{BB962C8B-B14F-4D97-AF65-F5344CB8AC3E}">
        <p14:creationId xmlns:p14="http://schemas.microsoft.com/office/powerpoint/2010/main" val="245271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working with illiterate interviewees, let them pick figurines</a:t>
            </a:r>
            <a:r>
              <a:rPr lang="en-US" baseline="0" dirty="0" smtClean="0"/>
              <a:t> f</a:t>
            </a:r>
            <a:r>
              <a:rPr lang="en-US" dirty="0" smtClean="0"/>
              <a:t>or each actor and place them next to the actor cards; this way, it will be easier for them to remember who is who. You might chose different colors of cards for different groups of actors (use pink cards for all governmental actors, for example, or green ones for all non governmental actors). This also helps to visually structure the map more clearly.</a:t>
            </a:r>
          </a:p>
          <a:p>
            <a:endParaRPr lang="en-US" dirty="0"/>
          </a:p>
        </p:txBody>
      </p:sp>
      <p:sp>
        <p:nvSpPr>
          <p:cNvPr id="4" name="Slide Number Placeholder 3"/>
          <p:cNvSpPr>
            <a:spLocks noGrp="1"/>
          </p:cNvSpPr>
          <p:nvPr>
            <p:ph type="sldNum" sz="quarter" idx="10"/>
          </p:nvPr>
        </p:nvSpPr>
        <p:spPr/>
        <p:txBody>
          <a:bodyPr/>
          <a:lstStyle/>
          <a:p>
            <a:fld id="{437DA57D-0303-ED42-B0BE-F3B7C5147D51}" type="slidenum">
              <a:rPr lang="en-US" smtClean="0"/>
              <a:t>32</a:t>
            </a:fld>
            <a:endParaRPr lang="en-US"/>
          </a:p>
        </p:txBody>
      </p:sp>
    </p:spTree>
    <p:extLst>
      <p:ext uri="{BB962C8B-B14F-4D97-AF65-F5344CB8AC3E}">
        <p14:creationId xmlns:p14="http://schemas.microsoft.com/office/powerpoint/2010/main" val="14187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Depending on your issue, you might want to look at different links, such as lines of conflict (verbal,</a:t>
            </a:r>
          </a:p>
          <a:p>
            <a:r>
              <a:rPr lang="en-US" sz="1200" b="0" i="0" u="none" strike="noStrike" kern="1200" baseline="0" dirty="0" smtClean="0">
                <a:solidFill>
                  <a:schemeClr val="tx1"/>
                </a:solidFill>
                <a:latin typeface="+mn-lt"/>
                <a:ea typeface="+mn-ea"/>
                <a:cs typeface="+mn-cs"/>
              </a:rPr>
              <a:t>physical), kinship and friendship links, or flow of specific products. </a:t>
            </a:r>
            <a:r>
              <a:rPr lang="en-US" sz="1200" b="0" i="0" u="none" strike="noStrike" kern="1200" baseline="0" dirty="0" smtClean="0">
                <a:solidFill>
                  <a:srgbClr val="FF0000"/>
                </a:solidFill>
                <a:latin typeface="+mn-lt"/>
                <a:ea typeface="+mn-ea"/>
                <a:cs typeface="+mn-cs"/>
              </a:rPr>
              <a:t>It may also make sense to focus on</a:t>
            </a:r>
          </a:p>
          <a:p>
            <a:r>
              <a:rPr lang="en-US" sz="1200" b="0" i="0" u="none" strike="noStrike" kern="1200" baseline="0" dirty="0" smtClean="0">
                <a:solidFill>
                  <a:srgbClr val="FF0000"/>
                </a:solidFill>
                <a:latin typeface="+mn-lt"/>
                <a:ea typeface="+mn-ea"/>
                <a:cs typeface="+mn-cs"/>
              </a:rPr>
              <a:t>one kind of link—such as information flow—but divide it into subcategories: information regarding</a:t>
            </a:r>
          </a:p>
          <a:p>
            <a:r>
              <a:rPr lang="en-US" sz="1200" b="0" i="0" u="none" strike="noStrike" kern="1200" baseline="0" dirty="0" smtClean="0">
                <a:solidFill>
                  <a:srgbClr val="FF0000"/>
                </a:solidFill>
                <a:latin typeface="+mn-lt"/>
                <a:ea typeface="+mn-ea"/>
                <a:cs typeface="+mn-cs"/>
              </a:rPr>
              <a:t>research results, information about business opportunities, and information about political processes, for</a:t>
            </a:r>
          </a:p>
          <a:p>
            <a:r>
              <a:rPr lang="en-US" sz="1200" b="0" i="0" u="none" strike="noStrike" kern="1200" baseline="0" dirty="0" smtClean="0">
                <a:solidFill>
                  <a:srgbClr val="FF0000"/>
                </a:solidFill>
                <a:latin typeface="+mn-lt"/>
                <a:ea typeface="+mn-ea"/>
                <a:cs typeface="+mn-cs"/>
              </a:rPr>
              <a:t>example. </a:t>
            </a:r>
            <a:r>
              <a:rPr lang="en-US" sz="1200" b="0" i="0" u="none" strike="noStrike" kern="1200" baseline="0" dirty="0" smtClean="0">
                <a:solidFill>
                  <a:schemeClr val="tx1"/>
                </a:solidFill>
                <a:latin typeface="+mn-lt"/>
                <a:ea typeface="+mn-ea"/>
                <a:cs typeface="+mn-cs"/>
              </a:rPr>
              <a:t>Try to focus on the most important links and to limit yourself to </a:t>
            </a:r>
            <a:r>
              <a:rPr lang="en-US" sz="1200" b="0" i="1" u="none" strike="noStrike" kern="1200" baseline="0" dirty="0" smtClean="0">
                <a:solidFill>
                  <a:schemeClr val="tx1"/>
                </a:solidFill>
                <a:latin typeface="+mn-lt"/>
                <a:ea typeface="+mn-ea"/>
                <a:cs typeface="+mn-cs"/>
              </a:rPr>
              <a:t>no more than five. </a:t>
            </a:r>
            <a:r>
              <a:rPr lang="en-US" sz="1200" b="0" i="0" u="none" strike="noStrike" kern="1200" baseline="0" dirty="0" smtClean="0">
                <a:solidFill>
                  <a:schemeClr val="tx1"/>
                </a:solidFill>
                <a:latin typeface="+mn-lt"/>
                <a:ea typeface="+mn-ea"/>
                <a:cs typeface="+mn-cs"/>
              </a:rPr>
              <a:t>Otherwise</a:t>
            </a:r>
          </a:p>
          <a:p>
            <a:r>
              <a:rPr lang="en-US" sz="1200" b="0" i="0" u="none" strike="noStrike" kern="1200" baseline="0" dirty="0" smtClean="0">
                <a:solidFill>
                  <a:schemeClr val="tx1"/>
                </a:solidFill>
                <a:latin typeface="+mn-lt"/>
                <a:ea typeface="+mn-ea"/>
                <a:cs typeface="+mn-cs"/>
              </a:rPr>
              <a:t>your network will be too cluttered. Make sure the links are very specific. If they are not, you will end up</a:t>
            </a:r>
          </a:p>
          <a:p>
            <a:r>
              <a:rPr lang="en-US" sz="1200" b="0" i="0" u="none" strike="noStrike" kern="1200" baseline="0" dirty="0" smtClean="0">
                <a:solidFill>
                  <a:schemeClr val="tx1"/>
                </a:solidFill>
                <a:latin typeface="+mn-lt"/>
                <a:ea typeface="+mn-ea"/>
                <a:cs typeface="+mn-cs"/>
              </a:rPr>
              <a:t>linking everyone with everyone. See Section 2.5 for more about drawing these links.</a:t>
            </a:r>
          </a:p>
          <a:p>
            <a:endParaRPr lang="en-US" sz="1200" b="0" i="0" u="none" strike="noStrike" kern="1200" baseline="0" dirty="0" smtClean="0">
              <a:solidFill>
                <a:schemeClr val="tx1"/>
              </a:solidFill>
              <a:effectLst/>
              <a:latin typeface="+mn-lt"/>
              <a:ea typeface="+mn-ea"/>
              <a:cs typeface="+mn-cs"/>
            </a:endParaRPr>
          </a:p>
          <a:p>
            <a:r>
              <a:rPr lang="en-US" dirty="0" smtClean="0"/>
              <a:t>Other potential links: </a:t>
            </a:r>
          </a:p>
          <a:p>
            <a:pPr lvl="0"/>
            <a:r>
              <a:rPr lang="en-US" sz="1200" kern="1200" dirty="0" smtClean="0">
                <a:solidFill>
                  <a:schemeClr val="tx1"/>
                </a:solidFill>
                <a:effectLst/>
                <a:latin typeface="+mn-lt"/>
                <a:ea typeface="+mn-ea"/>
                <a:cs typeface="+mn-cs"/>
              </a:rPr>
              <a:t>giving money </a:t>
            </a:r>
          </a:p>
          <a:p>
            <a:pPr lvl="0"/>
            <a:r>
              <a:rPr lang="en-US" sz="1200" kern="1200" dirty="0" smtClean="0">
                <a:solidFill>
                  <a:schemeClr val="tx1"/>
                </a:solidFill>
                <a:effectLst/>
                <a:latin typeface="+mn-lt"/>
                <a:ea typeface="+mn-ea"/>
                <a:cs typeface="+mn-cs"/>
              </a:rPr>
              <a:t>giving advice,</a:t>
            </a:r>
          </a:p>
          <a:p>
            <a:pPr lvl="0"/>
            <a:r>
              <a:rPr lang="en-US" sz="1200" kern="1200" dirty="0" smtClean="0">
                <a:solidFill>
                  <a:schemeClr val="tx1"/>
                </a:solidFill>
                <a:effectLst/>
                <a:latin typeface="+mn-lt"/>
                <a:ea typeface="+mn-ea"/>
                <a:cs typeface="+mn-cs"/>
              </a:rPr>
              <a:t>loving,</a:t>
            </a:r>
          </a:p>
          <a:p>
            <a:pPr lvl="0"/>
            <a:r>
              <a:rPr lang="en-US" sz="1200" kern="1200" dirty="0" smtClean="0">
                <a:solidFill>
                  <a:schemeClr val="tx1"/>
                </a:solidFill>
                <a:effectLst/>
                <a:latin typeface="+mn-lt"/>
                <a:ea typeface="+mn-ea"/>
                <a:cs typeface="+mn-cs"/>
              </a:rPr>
              <a:t>hating,</a:t>
            </a:r>
          </a:p>
          <a:p>
            <a:pPr lvl="0"/>
            <a:r>
              <a:rPr lang="en-US" sz="1200" kern="1200" dirty="0" smtClean="0">
                <a:solidFill>
                  <a:schemeClr val="tx1"/>
                </a:solidFill>
                <a:effectLst/>
                <a:latin typeface="+mn-lt"/>
                <a:ea typeface="+mn-ea"/>
                <a:cs typeface="+mn-cs"/>
              </a:rPr>
              <a:t>being family member of,</a:t>
            </a:r>
          </a:p>
          <a:p>
            <a:pPr lvl="0"/>
            <a:r>
              <a:rPr lang="en-US" sz="1200" kern="1200" dirty="0" smtClean="0">
                <a:solidFill>
                  <a:schemeClr val="tx1"/>
                </a:solidFill>
                <a:effectLst/>
                <a:latin typeface="+mn-lt"/>
                <a:ea typeface="+mn-ea"/>
                <a:cs typeface="+mn-cs"/>
              </a:rPr>
              <a:t>torturing,</a:t>
            </a:r>
          </a:p>
          <a:p>
            <a:pPr lvl="0"/>
            <a:r>
              <a:rPr lang="en-US" sz="1200" kern="1200" dirty="0" smtClean="0">
                <a:solidFill>
                  <a:schemeClr val="tx1"/>
                </a:solidFill>
                <a:effectLst/>
                <a:latin typeface="+mn-lt"/>
                <a:ea typeface="+mn-ea"/>
                <a:cs typeface="+mn-cs"/>
              </a:rPr>
              <a:t>gossiping about,</a:t>
            </a:r>
          </a:p>
          <a:p>
            <a:pPr lvl="0"/>
            <a:r>
              <a:rPr lang="en-US" sz="1200" kern="1200" dirty="0" smtClean="0">
                <a:solidFill>
                  <a:schemeClr val="tx1"/>
                </a:solidFill>
                <a:effectLst/>
                <a:latin typeface="+mn-lt"/>
                <a:ea typeface="+mn-ea"/>
                <a:cs typeface="+mn-cs"/>
              </a:rPr>
              <a:t>putting pressure on,</a:t>
            </a:r>
          </a:p>
          <a:p>
            <a:pPr lvl="0"/>
            <a:r>
              <a:rPr lang="en-US" sz="1200" kern="1200" dirty="0" smtClean="0">
                <a:solidFill>
                  <a:schemeClr val="tx1"/>
                </a:solidFill>
                <a:effectLst/>
                <a:latin typeface="+mn-lt"/>
                <a:ea typeface="+mn-ea"/>
                <a:cs typeface="+mn-cs"/>
              </a:rPr>
              <a:t>giving flowers to,</a:t>
            </a:r>
          </a:p>
          <a:p>
            <a:pPr lvl="0"/>
            <a:r>
              <a:rPr lang="en-US" sz="1200" kern="1200" dirty="0" smtClean="0">
                <a:solidFill>
                  <a:schemeClr val="tx1"/>
                </a:solidFill>
                <a:effectLst/>
                <a:latin typeface="+mn-lt"/>
                <a:ea typeface="+mn-ea"/>
                <a:cs typeface="+mn-cs"/>
              </a:rPr>
              <a:t>trading with,</a:t>
            </a:r>
          </a:p>
          <a:p>
            <a:pPr lvl="0"/>
            <a:r>
              <a:rPr lang="en-US" sz="1200" kern="1200" dirty="0" smtClean="0">
                <a:solidFill>
                  <a:schemeClr val="tx1"/>
                </a:solidFill>
                <a:effectLst/>
                <a:latin typeface="+mn-lt"/>
                <a:ea typeface="+mn-ea"/>
                <a:cs typeface="+mn-cs"/>
              </a:rPr>
              <a:t>bribing,</a:t>
            </a:r>
          </a:p>
          <a:p>
            <a:pPr lvl="0"/>
            <a:r>
              <a:rPr lang="en-US" sz="1200" kern="1200" dirty="0" smtClean="0">
                <a:solidFill>
                  <a:schemeClr val="tx1"/>
                </a:solidFill>
                <a:effectLst/>
                <a:latin typeface="+mn-lt"/>
                <a:ea typeface="+mn-ea"/>
                <a:cs typeface="+mn-cs"/>
              </a:rPr>
              <a:t>being friends with,</a:t>
            </a:r>
          </a:p>
          <a:p>
            <a:pPr lvl="0"/>
            <a:r>
              <a:rPr lang="en-US" sz="1200" kern="1200" dirty="0" smtClean="0">
                <a:solidFill>
                  <a:schemeClr val="tx1"/>
                </a:solidFill>
                <a:effectLst/>
                <a:latin typeface="+mn-lt"/>
                <a:ea typeface="+mn-ea"/>
                <a:cs typeface="+mn-cs"/>
              </a:rPr>
              <a:t>supporting,</a:t>
            </a:r>
          </a:p>
          <a:p>
            <a:pPr lvl="0"/>
            <a:r>
              <a:rPr lang="en-US" sz="1200" kern="1200" dirty="0" smtClean="0">
                <a:solidFill>
                  <a:schemeClr val="tx1"/>
                </a:solidFill>
                <a:effectLst/>
                <a:latin typeface="+mn-lt"/>
                <a:ea typeface="+mn-ea"/>
                <a:cs typeface="+mn-cs"/>
              </a:rPr>
              <a:t>giving information to,</a:t>
            </a:r>
          </a:p>
          <a:p>
            <a:pPr lvl="0"/>
            <a:r>
              <a:rPr lang="en-US" sz="1200" kern="1200" dirty="0" smtClean="0">
                <a:solidFill>
                  <a:schemeClr val="tx1"/>
                </a:solidFill>
                <a:effectLst/>
                <a:latin typeface="+mn-lt"/>
                <a:ea typeface="+mn-ea"/>
                <a:cs typeface="+mn-cs"/>
              </a:rPr>
              <a:t>having conflict with,</a:t>
            </a:r>
          </a:p>
          <a:p>
            <a:pPr lvl="0"/>
            <a:r>
              <a:rPr lang="en-US" sz="1200" kern="1200" dirty="0" smtClean="0">
                <a:solidFill>
                  <a:schemeClr val="tx1"/>
                </a:solidFill>
                <a:effectLst/>
                <a:latin typeface="+mn-lt"/>
                <a:ea typeface="+mn-ea"/>
                <a:cs typeface="+mn-cs"/>
              </a:rPr>
              <a:t>having formal authority over,</a:t>
            </a:r>
          </a:p>
          <a:p>
            <a:pPr lvl="0"/>
            <a:r>
              <a:rPr lang="en-US" sz="1200" kern="1200" dirty="0" smtClean="0">
                <a:solidFill>
                  <a:schemeClr val="tx1"/>
                </a:solidFill>
                <a:effectLst/>
                <a:latin typeface="+mn-lt"/>
                <a:ea typeface="+mn-ea"/>
                <a:cs typeface="+mn-cs"/>
              </a:rPr>
              <a:t>trusting,</a:t>
            </a:r>
          </a:p>
          <a:p>
            <a:pPr lvl="0"/>
            <a:r>
              <a:rPr lang="en-US" sz="1200" kern="1200" dirty="0" smtClean="0">
                <a:solidFill>
                  <a:schemeClr val="tx1"/>
                </a:solidFill>
                <a:effectLst/>
                <a:latin typeface="+mn-lt"/>
                <a:ea typeface="+mn-ea"/>
                <a:cs typeface="+mn-cs"/>
              </a:rPr>
              <a:t>collaborating,</a:t>
            </a:r>
          </a:p>
          <a:p>
            <a:pPr lvl="0"/>
            <a:r>
              <a:rPr lang="en-US" sz="1200" kern="1200" dirty="0" smtClean="0">
                <a:solidFill>
                  <a:schemeClr val="tx1"/>
                </a:solidFill>
                <a:effectLst/>
                <a:latin typeface="+mn-lt"/>
                <a:ea typeface="+mn-ea"/>
                <a:cs typeface="+mn-cs"/>
              </a:rPr>
              <a:t>lobbying,</a:t>
            </a:r>
          </a:p>
          <a:p>
            <a:pPr lvl="0"/>
            <a:r>
              <a:rPr lang="en-US" sz="1200" kern="1200" dirty="0" smtClean="0">
                <a:solidFill>
                  <a:schemeClr val="tx1"/>
                </a:solidFill>
                <a:effectLst/>
                <a:latin typeface="+mn-lt"/>
                <a:ea typeface="+mn-ea"/>
                <a:cs typeface="+mn-cs"/>
              </a:rPr>
              <a:t>competing with,</a:t>
            </a:r>
          </a:p>
          <a:p>
            <a:pPr lvl="0"/>
            <a:r>
              <a:rPr lang="en-US" sz="1200" kern="1200" dirty="0" smtClean="0">
                <a:solidFill>
                  <a:schemeClr val="tx1"/>
                </a:solidFill>
                <a:effectLst/>
                <a:latin typeface="+mn-lt"/>
                <a:ea typeface="+mn-ea"/>
                <a:cs typeface="+mn-cs"/>
              </a:rPr>
              <a:t>knowing,</a:t>
            </a:r>
          </a:p>
          <a:p>
            <a:pPr lvl="0"/>
            <a:r>
              <a:rPr lang="en-US" sz="1200" kern="1200" dirty="0" smtClean="0">
                <a:solidFill>
                  <a:schemeClr val="tx1"/>
                </a:solidFill>
                <a:effectLst/>
                <a:latin typeface="+mn-lt"/>
                <a:ea typeface="+mn-ea"/>
                <a:cs typeface="+mn-cs"/>
              </a:rPr>
              <a:t>sending emails to,</a:t>
            </a:r>
          </a:p>
          <a:p>
            <a:pPr lvl="0"/>
            <a:r>
              <a:rPr lang="en-US" sz="1200" kern="1200" dirty="0" smtClean="0">
                <a:solidFill>
                  <a:schemeClr val="tx1"/>
                </a:solidFill>
                <a:effectLst/>
                <a:latin typeface="+mn-lt"/>
                <a:ea typeface="+mn-ea"/>
                <a:cs typeface="+mn-cs"/>
              </a:rPr>
              <a:t>having illicit affair with,</a:t>
            </a:r>
          </a:p>
          <a:p>
            <a:pPr lvl="0"/>
            <a:r>
              <a:rPr lang="en-US" sz="1200" kern="1200" dirty="0" smtClean="0">
                <a:solidFill>
                  <a:schemeClr val="tx1"/>
                </a:solidFill>
                <a:effectLst/>
                <a:latin typeface="+mn-lt"/>
                <a:ea typeface="+mn-ea"/>
                <a:cs typeface="+mn-cs"/>
              </a:rPr>
              <a:t>committing crimes together</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1220FBE-487C-42E2-9412-BA1592F0D503}" type="slidenum">
              <a:rPr lang="en-US" smtClean="0"/>
              <a:t>34</a:t>
            </a:fld>
            <a:endParaRPr lang="en-US"/>
          </a:p>
        </p:txBody>
      </p:sp>
    </p:spTree>
    <p:extLst>
      <p:ext uri="{BB962C8B-B14F-4D97-AF65-F5344CB8AC3E}">
        <p14:creationId xmlns:p14="http://schemas.microsoft.com/office/powerpoint/2010/main" val="3642246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7DA57D-0303-ED42-B0BE-F3B7C5147D51}" type="slidenum">
              <a:rPr lang="en-US" smtClean="0"/>
              <a:t>35</a:t>
            </a:fld>
            <a:endParaRPr lang="en-US"/>
          </a:p>
        </p:txBody>
      </p:sp>
    </p:spTree>
    <p:extLst>
      <p:ext uri="{BB962C8B-B14F-4D97-AF65-F5344CB8AC3E}">
        <p14:creationId xmlns:p14="http://schemas.microsoft.com/office/powerpoint/2010/main" val="39992219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example, the president of a country will be seen as more powerful in a general sense than a district chief executive (DCE). However, when it comes to influencing the implementation of a specific intervention in his district, a DCE tends to have much more impact than the president.</a:t>
            </a:r>
          </a:p>
          <a:p>
            <a:endParaRPr lang="en-US" dirty="0"/>
          </a:p>
        </p:txBody>
      </p:sp>
      <p:sp>
        <p:nvSpPr>
          <p:cNvPr id="4" name="Slide Number Placeholder 3"/>
          <p:cNvSpPr>
            <a:spLocks noGrp="1"/>
          </p:cNvSpPr>
          <p:nvPr>
            <p:ph type="sldNum" sz="quarter" idx="10"/>
          </p:nvPr>
        </p:nvSpPr>
        <p:spPr/>
        <p:txBody>
          <a:bodyPr/>
          <a:lstStyle/>
          <a:p>
            <a:fld id="{437DA57D-0303-ED42-B0BE-F3B7C5147D51}" type="slidenum">
              <a:rPr lang="en-US" smtClean="0"/>
              <a:t>38</a:t>
            </a:fld>
            <a:endParaRPr lang="en-US"/>
          </a:p>
        </p:txBody>
      </p:sp>
    </p:spTree>
    <p:extLst>
      <p:ext uri="{BB962C8B-B14F-4D97-AF65-F5344CB8AC3E}">
        <p14:creationId xmlns:p14="http://schemas.microsoft.com/office/powerpoint/2010/main" val="3865844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i="1" dirty="0" smtClean="0"/>
              <a:t>sources </a:t>
            </a:r>
            <a:r>
              <a:rPr lang="en-US" dirty="0" smtClean="0"/>
              <a:t>of influence could be diverse, ranging from legitimate decision making capacity, through giving advice or incentives, to bending or breaking the rules.</a:t>
            </a:r>
          </a:p>
          <a:p>
            <a:endParaRPr lang="en-US" dirty="0"/>
          </a:p>
        </p:txBody>
      </p:sp>
      <p:sp>
        <p:nvSpPr>
          <p:cNvPr id="4" name="Slide Number Placeholder 3"/>
          <p:cNvSpPr>
            <a:spLocks noGrp="1"/>
          </p:cNvSpPr>
          <p:nvPr>
            <p:ph type="sldNum" sz="quarter" idx="10"/>
          </p:nvPr>
        </p:nvSpPr>
        <p:spPr/>
        <p:txBody>
          <a:bodyPr/>
          <a:lstStyle/>
          <a:p>
            <a:fld id="{01220FBE-487C-42E2-9412-BA1592F0D503}" type="slidenum">
              <a:rPr lang="en-US" smtClean="0"/>
              <a:t>39</a:t>
            </a:fld>
            <a:endParaRPr lang="en-US"/>
          </a:p>
        </p:txBody>
      </p:sp>
    </p:spTree>
    <p:extLst>
      <p:ext uri="{BB962C8B-B14F-4D97-AF65-F5344CB8AC3E}">
        <p14:creationId xmlns:p14="http://schemas.microsoft.com/office/powerpoint/2010/main" val="28420626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Now you know who is involved, how they are linked, and how influential they are. However, if you do</a:t>
            </a:r>
          </a:p>
          <a:p>
            <a:r>
              <a:rPr lang="en-US" sz="1200" b="0" i="0" u="none" strike="noStrike" kern="1200" baseline="0" dirty="0" smtClean="0">
                <a:solidFill>
                  <a:schemeClr val="tx1"/>
                </a:solidFill>
                <a:latin typeface="+mn-lt"/>
                <a:ea typeface="+mn-ea"/>
                <a:cs typeface="+mn-cs"/>
              </a:rPr>
              <a:t>not know the goals of your actors, you do not know in which direction they want to move. For example,</a:t>
            </a:r>
          </a:p>
          <a:p>
            <a:r>
              <a:rPr lang="en-US" sz="1200" b="0" i="0" u="none" strike="noStrike" kern="1200" baseline="0" dirty="0" smtClean="0">
                <a:solidFill>
                  <a:schemeClr val="tx1"/>
                </a:solidFill>
                <a:latin typeface="+mn-lt"/>
                <a:ea typeface="+mn-ea"/>
                <a:cs typeface="+mn-cs"/>
              </a:rPr>
              <a:t>if you are looking at the question ―Who will influence whether or not my organization reaches this</a:t>
            </a:r>
          </a:p>
          <a:p>
            <a:r>
              <a:rPr lang="en-US" sz="1200" b="0" i="0" u="none" strike="noStrike" kern="1200" baseline="0" dirty="0" smtClean="0">
                <a:solidFill>
                  <a:schemeClr val="tx1"/>
                </a:solidFill>
                <a:latin typeface="+mn-lt"/>
                <a:ea typeface="+mn-ea"/>
                <a:cs typeface="+mn-cs"/>
              </a:rPr>
              <a:t>specific goal?, you do not yet know whether the actors will use their links and influence to support or</a:t>
            </a:r>
          </a:p>
          <a:p>
            <a:r>
              <a:rPr lang="en-US" sz="1200" b="0" i="0" u="none" strike="noStrike" kern="1200" baseline="0" dirty="0" smtClean="0">
                <a:solidFill>
                  <a:schemeClr val="tx1"/>
                </a:solidFill>
                <a:latin typeface="+mn-lt"/>
                <a:ea typeface="+mn-ea"/>
                <a:cs typeface="+mn-cs"/>
              </a:rPr>
              <a:t>hamper the achievement of your goal. In your preparation and pre-testing, you will have defined a</a:t>
            </a:r>
          </a:p>
          <a:p>
            <a:r>
              <a:rPr lang="en-US" sz="1200" b="0" i="0" u="none" strike="noStrike" kern="1200" baseline="0" dirty="0" smtClean="0">
                <a:solidFill>
                  <a:schemeClr val="tx1"/>
                </a:solidFill>
                <a:latin typeface="+mn-lt"/>
                <a:ea typeface="+mn-ea"/>
                <a:cs typeface="+mn-cs"/>
              </a:rPr>
              <a:t>number of relevant goals you want your interviewees to examine. Ask your interviewees to focus on</a:t>
            </a:r>
          </a:p>
          <a:p>
            <a:r>
              <a:rPr lang="en-US" sz="1200" b="0" i="0" u="none" strike="noStrike" kern="1200" baseline="0" dirty="0" smtClean="0">
                <a:solidFill>
                  <a:schemeClr val="tx1"/>
                </a:solidFill>
                <a:latin typeface="+mn-lt"/>
                <a:ea typeface="+mn-ea"/>
                <a:cs typeface="+mn-cs"/>
              </a:rPr>
              <a:t>each and every actor and tell you which of your pre-defined goals that actor is likely to support. Add</a:t>
            </a:r>
          </a:p>
          <a:p>
            <a:r>
              <a:rPr lang="en-US" sz="1200" b="0" i="0" u="none" strike="noStrike" kern="1200" baseline="0" dirty="0" smtClean="0">
                <a:solidFill>
                  <a:schemeClr val="tx1"/>
                </a:solidFill>
                <a:latin typeface="+mn-lt"/>
                <a:ea typeface="+mn-ea"/>
                <a:cs typeface="+mn-cs"/>
              </a:rPr>
              <a:t>abbreviations or symbols next to each actor card. If you want to know who is more development</a:t>
            </a:r>
          </a:p>
          <a:p>
            <a:r>
              <a:rPr lang="en-US" sz="1200" b="0" i="0" u="none" strike="noStrike" kern="1200" baseline="0" dirty="0" smtClean="0">
                <a:solidFill>
                  <a:schemeClr val="tx1"/>
                </a:solidFill>
                <a:latin typeface="+mn-lt"/>
                <a:ea typeface="+mn-ea"/>
                <a:cs typeface="+mn-cs"/>
              </a:rPr>
              <a:t>oriented and who is more focused on protecting the environment, your acronyms could be D</a:t>
            </a:r>
          </a:p>
          <a:p>
            <a:r>
              <a:rPr lang="en-US" sz="1200" b="0" i="0" u="none" strike="noStrike" kern="1200" baseline="0" dirty="0" smtClean="0">
                <a:solidFill>
                  <a:schemeClr val="tx1"/>
                </a:solidFill>
                <a:latin typeface="+mn-lt"/>
                <a:ea typeface="+mn-ea"/>
                <a:cs typeface="+mn-cs"/>
              </a:rPr>
              <a:t>(development) and P (protection), as in the example below.</a:t>
            </a:r>
            <a:endParaRPr lang="en-US" dirty="0"/>
          </a:p>
        </p:txBody>
      </p:sp>
      <p:sp>
        <p:nvSpPr>
          <p:cNvPr id="4" name="Slide Number Placeholder 3"/>
          <p:cNvSpPr>
            <a:spLocks noGrp="1"/>
          </p:cNvSpPr>
          <p:nvPr>
            <p:ph type="sldNum" sz="quarter" idx="10"/>
          </p:nvPr>
        </p:nvSpPr>
        <p:spPr/>
        <p:txBody>
          <a:bodyPr/>
          <a:lstStyle/>
          <a:p>
            <a:fld id="{01220FBE-487C-42E2-9412-BA1592F0D503}" type="slidenum">
              <a:rPr lang="en-US" smtClean="0"/>
              <a:t>42</a:t>
            </a:fld>
            <a:endParaRPr lang="en-US"/>
          </a:p>
        </p:txBody>
      </p:sp>
    </p:spTree>
    <p:extLst>
      <p:ext uri="{BB962C8B-B14F-4D97-AF65-F5344CB8AC3E}">
        <p14:creationId xmlns:p14="http://schemas.microsoft.com/office/powerpoint/2010/main" val="4174120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Look at who actively wants to support you and who wants to stop you. Some actors will be rather neutral.</a:t>
            </a:r>
            <a:endParaRPr lang="en-US" dirty="0"/>
          </a:p>
        </p:txBody>
      </p:sp>
      <p:sp>
        <p:nvSpPr>
          <p:cNvPr id="4" name="Slide Number Placeholder 3"/>
          <p:cNvSpPr>
            <a:spLocks noGrp="1"/>
          </p:cNvSpPr>
          <p:nvPr>
            <p:ph type="sldNum" sz="quarter" idx="10"/>
          </p:nvPr>
        </p:nvSpPr>
        <p:spPr/>
        <p:txBody>
          <a:bodyPr/>
          <a:lstStyle/>
          <a:p>
            <a:fld id="{01220FBE-487C-42E2-9412-BA1592F0D503}" type="slidenum">
              <a:rPr lang="en-US" smtClean="0"/>
              <a:t>43</a:t>
            </a:fld>
            <a:endParaRPr lang="en-US"/>
          </a:p>
        </p:txBody>
      </p:sp>
    </p:spTree>
    <p:extLst>
      <p:ext uri="{BB962C8B-B14F-4D97-AF65-F5344CB8AC3E}">
        <p14:creationId xmlns:p14="http://schemas.microsoft.com/office/powerpoint/2010/main" val="1325524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Let’s hear from everyone: 1) what experience or</a:t>
            </a:r>
            <a:r>
              <a:rPr lang="en-US" baseline="0" dirty="0" smtClean="0"/>
              <a:t> knowledge </a:t>
            </a:r>
            <a:r>
              <a:rPr lang="en-US" dirty="0" smtClean="0"/>
              <a:t>do you have of Net Mapping or SNA?</a:t>
            </a:r>
            <a:r>
              <a:rPr lang="en-US" baseline="0" dirty="0" smtClean="0"/>
              <a:t> 2) Childhood nickname?</a:t>
            </a:r>
            <a:endParaRPr lang="en-US" dirty="0" smtClean="0"/>
          </a:p>
          <a:p>
            <a:endParaRPr lang="en-US" dirty="0"/>
          </a:p>
        </p:txBody>
      </p:sp>
      <p:sp>
        <p:nvSpPr>
          <p:cNvPr id="4" name="Slide Number Placeholder 3"/>
          <p:cNvSpPr>
            <a:spLocks noGrp="1"/>
          </p:cNvSpPr>
          <p:nvPr>
            <p:ph type="sldNum" sz="quarter" idx="10"/>
          </p:nvPr>
        </p:nvSpPr>
        <p:spPr/>
        <p:txBody>
          <a:bodyPr/>
          <a:lstStyle/>
          <a:p>
            <a:fld id="{437DA57D-0303-ED42-B0BE-F3B7C5147D51}" type="slidenum">
              <a:rPr lang="en-US" smtClean="0"/>
              <a:t>2</a:t>
            </a:fld>
            <a:endParaRPr lang="en-US"/>
          </a:p>
        </p:txBody>
      </p:sp>
    </p:spTree>
    <p:extLst>
      <p:ext uri="{BB962C8B-B14F-4D97-AF65-F5344CB8AC3E}">
        <p14:creationId xmlns:p14="http://schemas.microsoft.com/office/powerpoint/2010/main" val="2690749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Degree Centrality (number of links)</a:t>
            </a:r>
          </a:p>
          <a:p>
            <a:r>
              <a:rPr lang="en-US" sz="1200" b="0" i="0" u="none" strike="noStrike" kern="1200" baseline="0" dirty="0" smtClean="0">
                <a:solidFill>
                  <a:schemeClr val="tx1"/>
                </a:solidFill>
                <a:latin typeface="+mn-lt"/>
                <a:ea typeface="+mn-ea"/>
                <a:cs typeface="+mn-cs"/>
              </a:rPr>
              <a:t>- Eigenvector Centrality (links with actors with high degree centrality)</a:t>
            </a:r>
          </a:p>
          <a:p>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Betweenness</a:t>
            </a:r>
            <a:r>
              <a:rPr lang="en-US" sz="1200" b="0" i="0" u="none" strike="noStrike" kern="1200" baseline="0" dirty="0" smtClean="0">
                <a:solidFill>
                  <a:schemeClr val="tx1"/>
                </a:solidFill>
                <a:latin typeface="+mn-lt"/>
                <a:ea typeface="+mn-ea"/>
                <a:cs typeface="+mn-cs"/>
              </a:rPr>
              <a:t> Centrality (linking actors not otherwise linked) and</a:t>
            </a:r>
          </a:p>
          <a:p>
            <a:r>
              <a:rPr lang="en-US" sz="1200" b="0" i="0" u="none" strike="noStrike" kern="1200" baseline="0" dirty="0" smtClean="0">
                <a:solidFill>
                  <a:schemeClr val="tx1"/>
                </a:solidFill>
                <a:latin typeface="+mn-lt"/>
                <a:ea typeface="+mn-ea"/>
                <a:cs typeface="+mn-cs"/>
              </a:rPr>
              <a:t>- Closeness Centrality (length of path to every other actor in the network)</a:t>
            </a:r>
          </a:p>
          <a:p>
            <a:r>
              <a:rPr lang="en-US" sz="1200" b="0" i="0" u="none" strike="noStrike" kern="1200" baseline="0" dirty="0" smtClean="0">
                <a:solidFill>
                  <a:schemeClr val="tx1"/>
                </a:solidFill>
                <a:latin typeface="+mn-lt"/>
                <a:ea typeface="+mn-ea"/>
                <a:cs typeface="+mn-cs"/>
              </a:rPr>
              <a:t>While it is rather easy to determine the degree centrality (by counting links), the other centrality</a:t>
            </a:r>
          </a:p>
          <a:p>
            <a:r>
              <a:rPr lang="en-US" sz="1200" b="0" i="0" u="none" strike="noStrike" kern="1200" baseline="0" dirty="0" smtClean="0">
                <a:solidFill>
                  <a:schemeClr val="tx1"/>
                </a:solidFill>
                <a:latin typeface="+mn-lt"/>
                <a:ea typeface="+mn-ea"/>
                <a:cs typeface="+mn-cs"/>
              </a:rPr>
              <a:t>measures require more complex mathematical operations. Network analysis software provides these and</a:t>
            </a:r>
          </a:p>
          <a:p>
            <a:r>
              <a:rPr lang="en-US" sz="1200" b="0" i="0" u="none" strike="noStrike" kern="1200" baseline="0" dirty="0" smtClean="0">
                <a:solidFill>
                  <a:schemeClr val="tx1"/>
                </a:solidFill>
                <a:latin typeface="+mn-lt"/>
                <a:ea typeface="+mn-ea"/>
                <a:cs typeface="+mn-cs"/>
              </a:rPr>
              <a:t>a great number of other formulas to help you analyze your data. In most cases, you are required to</a:t>
            </a:r>
          </a:p>
          <a:p>
            <a:r>
              <a:rPr lang="en-US" sz="1200" b="0" i="0" u="none" strike="noStrike" kern="1200" baseline="0" dirty="0" smtClean="0">
                <a:solidFill>
                  <a:schemeClr val="tx1"/>
                </a:solidFill>
                <a:latin typeface="+mn-lt"/>
                <a:ea typeface="+mn-ea"/>
                <a:cs typeface="+mn-cs"/>
              </a:rPr>
              <a:t>transform the map into a matrix (though some programs, such as </a:t>
            </a:r>
            <a:r>
              <a:rPr lang="en-US" sz="1200" b="0" i="0" u="none" strike="noStrike" kern="1200" baseline="0" dirty="0" err="1" smtClean="0">
                <a:solidFill>
                  <a:schemeClr val="tx1"/>
                </a:solidFill>
                <a:latin typeface="+mn-lt"/>
                <a:ea typeface="+mn-ea"/>
                <a:cs typeface="+mn-cs"/>
              </a:rPr>
              <a:t>VisuaLyzer</a:t>
            </a:r>
            <a:r>
              <a:rPr lang="en-US" sz="1200" b="0" i="0" u="none" strike="noStrike" kern="1200" baseline="0" dirty="0" smtClean="0">
                <a:solidFill>
                  <a:schemeClr val="tx1"/>
                </a:solidFill>
                <a:latin typeface="+mn-lt"/>
                <a:ea typeface="+mn-ea"/>
                <a:cs typeface="+mn-cs"/>
              </a:rPr>
              <a:t>, also allow you to actually</a:t>
            </a:r>
          </a:p>
          <a:p>
            <a:r>
              <a:rPr lang="en-US" sz="1200" b="0" i="0" u="none" strike="noStrike" kern="1200" baseline="0" dirty="0" smtClean="0">
                <a:solidFill>
                  <a:schemeClr val="tx1"/>
                </a:solidFill>
                <a:latin typeface="+mn-lt"/>
                <a:ea typeface="+mn-ea"/>
                <a:cs typeface="+mn-cs"/>
              </a:rPr>
              <a:t>draw the map and they develop the matrix for you).</a:t>
            </a:r>
            <a:endParaRPr lang="en-US" dirty="0"/>
          </a:p>
        </p:txBody>
      </p:sp>
      <p:sp>
        <p:nvSpPr>
          <p:cNvPr id="4" name="Slide Number Placeholder 3"/>
          <p:cNvSpPr>
            <a:spLocks noGrp="1"/>
          </p:cNvSpPr>
          <p:nvPr>
            <p:ph type="sldNum" sz="quarter" idx="10"/>
          </p:nvPr>
        </p:nvSpPr>
        <p:spPr/>
        <p:txBody>
          <a:bodyPr/>
          <a:lstStyle/>
          <a:p>
            <a:fld id="{437DA57D-0303-ED42-B0BE-F3B7C5147D51}" type="slidenum">
              <a:rPr lang="en-US" smtClean="0"/>
              <a:t>44</a:t>
            </a:fld>
            <a:endParaRPr lang="en-US"/>
          </a:p>
        </p:txBody>
      </p:sp>
    </p:spTree>
    <p:extLst>
      <p:ext uri="{BB962C8B-B14F-4D97-AF65-F5344CB8AC3E}">
        <p14:creationId xmlns:p14="http://schemas.microsoft.com/office/powerpoint/2010/main" val="3761778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ea typeface="MS PGothic" charset="-128"/>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2950" indent="-285750">
              <a:defRPr>
                <a:solidFill>
                  <a:schemeClr val="tx1"/>
                </a:solidFill>
                <a:latin typeface="Calibri" charset="0"/>
                <a:ea typeface="MS PGothic" charset="-128"/>
              </a:defRPr>
            </a:lvl2pPr>
            <a:lvl3pPr marL="1143000" indent="-228600">
              <a:defRPr>
                <a:solidFill>
                  <a:schemeClr val="tx1"/>
                </a:solidFill>
                <a:latin typeface="Calibri" charset="0"/>
                <a:ea typeface="MS PGothic" charset="-128"/>
              </a:defRPr>
            </a:lvl3pPr>
            <a:lvl4pPr marL="1600200" indent="-228600">
              <a:defRPr>
                <a:solidFill>
                  <a:schemeClr val="tx1"/>
                </a:solidFill>
                <a:latin typeface="Calibri" charset="0"/>
                <a:ea typeface="MS PGothic" charset="-128"/>
              </a:defRPr>
            </a:lvl4pPr>
            <a:lvl5pPr marL="2057400" indent="-228600">
              <a:defRPr>
                <a:solidFill>
                  <a:schemeClr val="tx1"/>
                </a:solidFill>
                <a:latin typeface="Calibri" charset="0"/>
                <a:ea typeface="MS PGothic" charset="-128"/>
              </a:defRPr>
            </a:lvl5pPr>
            <a:lvl6pPr marL="2514600" indent="-228600" defTabSz="457200" eaLnBrk="0" fontAlgn="base" hangingPunct="0">
              <a:spcBef>
                <a:spcPct val="0"/>
              </a:spcBef>
              <a:spcAft>
                <a:spcPct val="0"/>
              </a:spcAft>
              <a:defRPr>
                <a:solidFill>
                  <a:schemeClr val="tx1"/>
                </a:solidFill>
                <a:latin typeface="Calibri" charset="0"/>
                <a:ea typeface="MS PGothic" charset="-128"/>
              </a:defRPr>
            </a:lvl6pPr>
            <a:lvl7pPr marL="2971800" indent="-228600" defTabSz="457200" eaLnBrk="0" fontAlgn="base" hangingPunct="0">
              <a:spcBef>
                <a:spcPct val="0"/>
              </a:spcBef>
              <a:spcAft>
                <a:spcPct val="0"/>
              </a:spcAft>
              <a:defRPr>
                <a:solidFill>
                  <a:schemeClr val="tx1"/>
                </a:solidFill>
                <a:latin typeface="Calibri" charset="0"/>
                <a:ea typeface="MS PGothic" charset="-128"/>
              </a:defRPr>
            </a:lvl7pPr>
            <a:lvl8pPr marL="3429000" indent="-228600" defTabSz="457200" eaLnBrk="0" fontAlgn="base" hangingPunct="0">
              <a:spcBef>
                <a:spcPct val="0"/>
              </a:spcBef>
              <a:spcAft>
                <a:spcPct val="0"/>
              </a:spcAft>
              <a:defRPr>
                <a:solidFill>
                  <a:schemeClr val="tx1"/>
                </a:solidFill>
                <a:latin typeface="Calibri" charset="0"/>
                <a:ea typeface="MS PGothic" charset="-128"/>
              </a:defRPr>
            </a:lvl8pPr>
            <a:lvl9pPr marL="3886200" indent="-228600" defTabSz="457200" eaLnBrk="0" fontAlgn="base" hangingPunct="0">
              <a:spcBef>
                <a:spcPct val="0"/>
              </a:spcBef>
              <a:spcAft>
                <a:spcPct val="0"/>
              </a:spcAft>
              <a:defRPr>
                <a:solidFill>
                  <a:schemeClr val="tx1"/>
                </a:solidFill>
                <a:latin typeface="Calibri" charset="0"/>
                <a:ea typeface="MS PGothic" charset="-128"/>
              </a:defRPr>
            </a:lvl9pPr>
          </a:lstStyle>
          <a:p>
            <a:fld id="{2044F850-871E-FD4E-8D14-42550358151C}" type="slidenum">
              <a:rPr lang="en-US" altLang="en-US"/>
              <a:pPr/>
              <a:t>45</a:t>
            </a:fld>
            <a:endParaRPr lang="en-US" altLang="en-US"/>
          </a:p>
        </p:txBody>
      </p:sp>
    </p:spTree>
    <p:extLst>
      <p:ext uri="{BB962C8B-B14F-4D97-AF65-F5344CB8AC3E}">
        <p14:creationId xmlns:p14="http://schemas.microsoft.com/office/powerpoint/2010/main" val="2544394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292AA2D-15DB-4950-B9A3-F28243DFFA38}" type="slidenum">
              <a:rPr lang="en-US" altLang="en-US" smtClean="0"/>
              <a:pPr/>
              <a:t>9</a:t>
            </a:fld>
            <a:endParaRPr lang="en-US" altLang="en-US" smtClean="0"/>
          </a:p>
        </p:txBody>
      </p:sp>
    </p:spTree>
    <p:extLst>
      <p:ext uri="{BB962C8B-B14F-4D97-AF65-F5344CB8AC3E}">
        <p14:creationId xmlns:p14="http://schemas.microsoft.com/office/powerpoint/2010/main" val="3121191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000" dirty="0" smtClean="0"/>
              <a:t>Net-Map is also</a:t>
            </a:r>
            <a:r>
              <a:rPr lang="en-US" sz="2000" baseline="0" dirty="0" smtClean="0"/>
              <a:t> a </a:t>
            </a:r>
            <a:r>
              <a:rPr lang="en-US" sz="2000" dirty="0" smtClean="0"/>
              <a:t>great community-building tool.</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200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000" dirty="0" smtClean="0"/>
              <a:t>Visualizing networks, power, and goals makes it easier for everyone to discuss them.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200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000" dirty="0" smtClean="0"/>
              <a:t>The concepts used in Net-Map are rather easy to understand—even for community members with low or no schooling, thus allowing disadvantaged community members to document and express their views just as well as the other groups.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200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000" dirty="0" smtClean="0"/>
              <a:t>And even though the goal will not necessarily be to agree on a common map, exchanging different views can help everyone involved to work on a solution</a:t>
            </a:r>
            <a:r>
              <a:rPr lang="en-US" sz="2000" baseline="0" dirty="0" smtClean="0"/>
              <a:t> </a:t>
            </a:r>
            <a:r>
              <a:rPr lang="en-US" sz="2000" dirty="0" smtClean="0"/>
              <a:t>that takes all the views into account.</a:t>
            </a:r>
          </a:p>
        </p:txBody>
      </p:sp>
      <p:sp>
        <p:nvSpPr>
          <p:cNvPr id="4" name="Slide Number Placeholder 3"/>
          <p:cNvSpPr>
            <a:spLocks noGrp="1"/>
          </p:cNvSpPr>
          <p:nvPr>
            <p:ph type="sldNum" sz="quarter" idx="10"/>
          </p:nvPr>
        </p:nvSpPr>
        <p:spPr/>
        <p:txBody>
          <a:bodyPr/>
          <a:lstStyle/>
          <a:p>
            <a:fld id="{74FDA142-A788-4F81-9BC8-E50520191BF8}" type="slidenum">
              <a:rPr lang="en-US" smtClean="0"/>
              <a:t>10</a:t>
            </a:fld>
            <a:endParaRPr lang="en-US"/>
          </a:p>
        </p:txBody>
      </p:sp>
    </p:spTree>
    <p:extLst>
      <p:ext uri="{BB962C8B-B14F-4D97-AF65-F5344CB8AC3E}">
        <p14:creationId xmlns:p14="http://schemas.microsoft.com/office/powerpoint/2010/main" val="1457358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itchFamily="34" charset="0"/>
              <a:buChar char="•"/>
            </a:pPr>
            <a:r>
              <a:rPr lang="en-US" sz="2000" dirty="0" smtClean="0"/>
              <a:t>Throughout a program, you can use Net-Map to monitor the success of your intervention. </a:t>
            </a:r>
          </a:p>
          <a:p>
            <a:pPr marL="342900" indent="-342900">
              <a:buFont typeface="Arial" pitchFamily="34" charset="0"/>
              <a:buChar char="•"/>
            </a:pPr>
            <a:r>
              <a:rPr lang="en-US" sz="2000" dirty="0" smtClean="0"/>
              <a:t>For example, you can learn a lot about your successes by drawing influence maps with stakeholders before and throughout your intervention. </a:t>
            </a:r>
          </a:p>
          <a:p>
            <a:pPr marL="342900" indent="-342900">
              <a:buFont typeface="Arial" pitchFamily="34" charset="0"/>
              <a:buChar char="•"/>
            </a:pPr>
            <a:r>
              <a:rPr lang="en-US" sz="2000" dirty="0" smtClean="0"/>
              <a:t>By conducting regular Net-Map exercises, you will be able to understand not only whether certain goals have been achieved but also how and why (or why not)</a:t>
            </a:r>
            <a:r>
              <a:rPr lang="en-US" sz="2000" baseline="0" dirty="0" smtClean="0"/>
              <a:t> – so you can adjust the program as you go along.</a:t>
            </a:r>
            <a:endParaRPr lang="en-US" sz="2000" dirty="0" smtClean="0"/>
          </a:p>
          <a:p>
            <a:pPr>
              <a:buFont typeface="Arial" pitchFamily="34" charset="0"/>
              <a:buChar char="•"/>
            </a:pPr>
            <a:endParaRPr lang="en-US" sz="2000" dirty="0" smtClean="0"/>
          </a:p>
        </p:txBody>
      </p:sp>
      <p:sp>
        <p:nvSpPr>
          <p:cNvPr id="4" name="Slide Number Placeholder 3"/>
          <p:cNvSpPr>
            <a:spLocks noGrp="1"/>
          </p:cNvSpPr>
          <p:nvPr>
            <p:ph type="sldNum" sz="quarter" idx="10"/>
          </p:nvPr>
        </p:nvSpPr>
        <p:spPr/>
        <p:txBody>
          <a:bodyPr/>
          <a:lstStyle/>
          <a:p>
            <a:fld id="{74FDA142-A788-4F81-9BC8-E50520191BF8}" type="slidenum">
              <a:rPr lang="en-US" smtClean="0"/>
              <a:t>11</a:t>
            </a:fld>
            <a:endParaRPr lang="en-US"/>
          </a:p>
        </p:txBody>
      </p:sp>
    </p:spTree>
    <p:extLst>
      <p:ext uri="{BB962C8B-B14F-4D97-AF65-F5344CB8AC3E}">
        <p14:creationId xmlns:p14="http://schemas.microsoft.com/office/powerpoint/2010/main" val="614867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Net-Map is</a:t>
            </a:r>
            <a:r>
              <a:rPr lang="en-US" sz="1200" baseline="0" dirty="0" smtClean="0"/>
              <a:t> also a great program planning tool –</a:t>
            </a:r>
          </a:p>
          <a:p>
            <a:endParaRPr lang="en-US" sz="1200" baseline="0" dirty="0" smtClean="0"/>
          </a:p>
          <a:p>
            <a:r>
              <a:rPr lang="en-US" sz="1200" dirty="0" smtClean="0"/>
              <a:t>Through the process of conducting the Net-Map exercise, team members can see where their expertise lies, and where they fit in the intervention process</a:t>
            </a:r>
          </a:p>
          <a:p>
            <a:endParaRPr lang="en-US" sz="1200" dirty="0" smtClean="0"/>
          </a:p>
          <a:p>
            <a:r>
              <a:rPr lang="en-US" sz="1200" dirty="0" smtClean="0"/>
              <a:t>This can help groups figure out what team members fit with which activities</a:t>
            </a:r>
          </a:p>
          <a:p>
            <a:endParaRPr lang="en-US" dirty="0"/>
          </a:p>
        </p:txBody>
      </p:sp>
      <p:sp>
        <p:nvSpPr>
          <p:cNvPr id="4" name="Slide Number Placeholder 3"/>
          <p:cNvSpPr>
            <a:spLocks noGrp="1"/>
          </p:cNvSpPr>
          <p:nvPr>
            <p:ph type="sldNum" sz="quarter" idx="10"/>
          </p:nvPr>
        </p:nvSpPr>
        <p:spPr/>
        <p:txBody>
          <a:bodyPr/>
          <a:lstStyle/>
          <a:p>
            <a:fld id="{74FDA142-A788-4F81-9BC8-E50520191BF8}" type="slidenum">
              <a:rPr lang="en-US" smtClean="0"/>
              <a:t>12</a:t>
            </a:fld>
            <a:endParaRPr lang="en-US"/>
          </a:p>
        </p:txBody>
      </p:sp>
    </p:spTree>
    <p:extLst>
      <p:ext uri="{BB962C8B-B14F-4D97-AF65-F5344CB8AC3E}">
        <p14:creationId xmlns:p14="http://schemas.microsoft.com/office/powerpoint/2010/main" val="3382305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 will give some case study examples of how K4Health has Net-Map in Ethiopia and Malawi.</a:t>
            </a:r>
            <a:endParaRPr lang="en-US" dirty="0" smtClean="0"/>
          </a:p>
          <a:p>
            <a:endParaRPr lang="en-US" dirty="0"/>
          </a:p>
        </p:txBody>
      </p:sp>
      <p:sp>
        <p:nvSpPr>
          <p:cNvPr id="4" name="Slide Number Placeholder 3"/>
          <p:cNvSpPr>
            <a:spLocks noGrp="1"/>
          </p:cNvSpPr>
          <p:nvPr>
            <p:ph type="sldNum" sz="quarter" idx="10"/>
          </p:nvPr>
        </p:nvSpPr>
        <p:spPr/>
        <p:txBody>
          <a:bodyPr/>
          <a:lstStyle/>
          <a:p>
            <a:fld id="{437DA57D-0303-ED42-B0BE-F3B7C5147D51}" type="slidenum">
              <a:rPr lang="en-US" smtClean="0"/>
              <a:t>14</a:t>
            </a:fld>
            <a:endParaRPr lang="en-US"/>
          </a:p>
        </p:txBody>
      </p:sp>
    </p:spTree>
    <p:extLst>
      <p:ext uri="{BB962C8B-B14F-4D97-AF65-F5344CB8AC3E}">
        <p14:creationId xmlns:p14="http://schemas.microsoft.com/office/powerpoint/2010/main" val="3678152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example of using Net-Map is</a:t>
            </a:r>
            <a:r>
              <a:rPr lang="en-US" baseline="0" dirty="0" smtClean="0"/>
              <a:t> the K4Health Malawi Pilot Project, which used Net-Map as a program implementation tool and a monitoring tool.</a:t>
            </a:r>
            <a:endParaRPr lang="en-US" dirty="0"/>
          </a:p>
        </p:txBody>
      </p:sp>
      <p:sp>
        <p:nvSpPr>
          <p:cNvPr id="4" name="Slide Number Placeholder 3"/>
          <p:cNvSpPr>
            <a:spLocks noGrp="1"/>
          </p:cNvSpPr>
          <p:nvPr>
            <p:ph type="sldNum" sz="quarter" idx="10"/>
          </p:nvPr>
        </p:nvSpPr>
        <p:spPr/>
        <p:txBody>
          <a:bodyPr/>
          <a:lstStyle/>
          <a:p>
            <a:fld id="{74FDA142-A788-4F81-9BC8-E50520191BF8}" type="slidenum">
              <a:rPr lang="en-US" smtClean="0"/>
              <a:t>15</a:t>
            </a:fld>
            <a:endParaRPr lang="en-US"/>
          </a:p>
        </p:txBody>
      </p:sp>
    </p:spTree>
    <p:extLst>
      <p:ext uri="{BB962C8B-B14F-4D97-AF65-F5344CB8AC3E}">
        <p14:creationId xmlns:p14="http://schemas.microsoft.com/office/powerpoint/2010/main" val="20218295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5CB9"/>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3202481"/>
            <a:ext cx="9144000" cy="1287624"/>
          </a:xfrm>
          <a:effectLst>
            <a:outerShdw blurRad="50800" dist="76200" dir="2700000" algn="tl" rotWithShape="0">
              <a:prstClr val="black">
                <a:alpha val="40000"/>
              </a:prstClr>
            </a:outerShdw>
          </a:effectLst>
        </p:spPr>
        <p:txBody>
          <a:bodyPr anchor="b"/>
          <a:lstStyle>
            <a:lvl1pPr algn="ctr">
              <a:defRPr sz="6000" b="1" i="0">
                <a:solidFill>
                  <a:schemeClr val="bg1"/>
                </a:solidFill>
                <a:latin typeface="Myriad Pro Semibold" charset="0"/>
                <a:ea typeface="Myriad Pro Semibold" charset="0"/>
                <a:cs typeface="Myriad Pro Semibold" charset="0"/>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hasCustomPrompt="1"/>
          </p:nvPr>
        </p:nvSpPr>
        <p:spPr>
          <a:xfrm>
            <a:off x="1524000" y="5210917"/>
            <a:ext cx="9144000" cy="1304183"/>
          </a:xfrm>
        </p:spPr>
        <p:txBody>
          <a:bodyPr/>
          <a:lstStyle>
            <a:lvl1pPr marL="0" marR="0" indent="0" algn="ctr" defTabSz="914400" rtl="0" eaLnBrk="1" fontAlgn="auto" latinLnBrk="0" hangingPunct="1">
              <a:lnSpc>
                <a:spcPct val="100000"/>
              </a:lnSpc>
              <a:spcBef>
                <a:spcPts val="1000"/>
              </a:spcBef>
              <a:spcAft>
                <a:spcPts val="0"/>
              </a:spcAft>
              <a:buClrTx/>
              <a:buSzTx/>
              <a:buFont typeface="Arial"/>
              <a:buNone/>
              <a:tabLst/>
              <a:defRPr sz="2400" b="1" i="0">
                <a:solidFill>
                  <a:schemeClr val="bg1"/>
                </a:solidFill>
                <a:latin typeface="Myriad Pro Semibold" charset="0"/>
                <a:ea typeface="Myriad Pro Semibold" charset="0"/>
                <a:cs typeface="Myriad Pro Semi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Name</a:t>
            </a:r>
            <a:br>
              <a:rPr lang="en-US" dirty="0" smtClean="0"/>
            </a:br>
            <a:r>
              <a:rPr lang="en-US" dirty="0" smtClean="0"/>
              <a:t>Title</a:t>
            </a:r>
          </a:p>
          <a:p>
            <a:r>
              <a:rPr lang="en-US" dirty="0" smtClean="0"/>
              <a:t>Date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2189" y="248241"/>
            <a:ext cx="3808536" cy="2033016"/>
          </a:xfrm>
          <a:prstGeom prst="rect">
            <a:avLst/>
          </a:prstGeom>
          <a:ln>
            <a:noFill/>
          </a:ln>
          <a:effectLst>
            <a:outerShdw blurRad="63500" sx="102000" sy="102000" algn="ctr" rotWithShape="0">
              <a:prstClr val="black">
                <a:alpha val="40000"/>
              </a:prstClr>
            </a:outerShdw>
          </a:effectLst>
        </p:spPr>
      </p:pic>
      <p:cxnSp>
        <p:nvCxnSpPr>
          <p:cNvPr id="10" name="Straight Connector 9"/>
          <p:cNvCxnSpPr/>
          <p:nvPr userDrawn="1"/>
        </p:nvCxnSpPr>
        <p:spPr>
          <a:xfrm>
            <a:off x="540327" y="5056915"/>
            <a:ext cx="11028218" cy="0"/>
          </a:xfrm>
          <a:prstGeom prst="line">
            <a:avLst/>
          </a:prstGeom>
          <a:ln w="3175">
            <a:solidFill>
              <a:srgbClr val="005CB9">
                <a:alpha val="67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4632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b="1" i="1">
                <a:solidFill>
                  <a:srgbClr val="005CB9"/>
                </a:solidFill>
                <a:latin typeface="Myriad Pro Semibold" charset="0"/>
                <a:ea typeface="Myriad Pro Semibold" charset="0"/>
                <a:cs typeface="Myriad Pro Semibold" charset="0"/>
              </a:defRPr>
            </a:lvl1pPr>
          </a:lstStyle>
          <a:p>
            <a:fld id="{DDB176EC-C10F-2349-91BF-69810D2FC32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314" y="6176963"/>
            <a:ext cx="723418" cy="607671"/>
          </a:xfrm>
          <a:prstGeom prst="rect">
            <a:avLst/>
          </a:prstGeom>
          <a:effectLst>
            <a:outerShdw blurRad="50800" dist="76200" dir="5400000" algn="t" rotWithShape="0">
              <a:prstClr val="black">
                <a:alpha val="40000"/>
              </a:prstClr>
            </a:outerShdw>
          </a:effectLst>
        </p:spPr>
      </p:pic>
      <p:sp>
        <p:nvSpPr>
          <p:cNvPr id="8" name="Title 1"/>
          <p:cNvSpPr txBox="1">
            <a:spLocks/>
          </p:cNvSpPr>
          <p:nvPr userDrawn="1"/>
        </p:nvSpPr>
        <p:spPr>
          <a:xfrm>
            <a:off x="0" y="0"/>
            <a:ext cx="12192000" cy="1357745"/>
          </a:xfrm>
          <a:prstGeom prst="rect">
            <a:avLst/>
          </a:prstGeom>
          <a:solidFill>
            <a:srgbClr val="005CB9"/>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4400" b="1" i="0" kern="1200">
                <a:solidFill>
                  <a:schemeClr val="bg1"/>
                </a:solidFill>
                <a:effectLst>
                  <a:outerShdw blurRad="50800" dist="76200" dir="2700000" algn="tl" rotWithShape="0">
                    <a:prstClr val="black">
                      <a:alpha val="40000"/>
                    </a:prstClr>
                  </a:outerShdw>
                </a:effectLst>
                <a:latin typeface="Myriad Pro Semibold" charset="0"/>
                <a:ea typeface="Myriad Pro Semibold" charset="0"/>
                <a:cs typeface="Myriad Pro Semibold"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529837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solidFill>
            <a:srgbClr val="005CB9"/>
          </a:solidFill>
        </p:spPr>
        <p:txBody>
          <a:bodyPr vert="eaVert"/>
          <a:lstStyle>
            <a:lvl1pPr algn="ctr">
              <a:defRPr>
                <a:solidFill>
                  <a:schemeClr val="bg1"/>
                </a:solidFill>
                <a:effectLst>
                  <a:outerShdw blurRad="50800" dist="76200" dir="2700000" algn="tl" rotWithShape="0">
                    <a:prstClr val="black">
                      <a:alpha val="40000"/>
                    </a:prstClr>
                  </a:outerShdw>
                </a:effectLs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rot="5400000">
            <a:off x="-989637" y="5146820"/>
            <a:ext cx="2743200" cy="365125"/>
          </a:xfrm>
        </p:spPr>
        <p:txBody>
          <a:bodyPr/>
          <a:lstStyle>
            <a:lvl1pPr>
              <a:defRPr b="1" i="1">
                <a:solidFill>
                  <a:srgbClr val="005CB9"/>
                </a:solidFill>
                <a:latin typeface="Myriad Pro Semibold" charset="0"/>
                <a:ea typeface="Myriad Pro Semibold" charset="0"/>
                <a:cs typeface="Myriad Pro Semibold" charset="0"/>
              </a:defRPr>
            </a:lvl1pPr>
          </a:lstStyle>
          <a:p>
            <a:fld id="{DDB176EC-C10F-2349-91BF-69810D2FC32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0255" y="205653"/>
            <a:ext cx="723418" cy="607671"/>
          </a:xfrm>
          <a:prstGeom prst="rect">
            <a:avLst/>
          </a:prstGeom>
          <a:effectLst>
            <a:outerShdw blurRad="50800" dist="76200" dir="5400000" algn="t" rotWithShape="0">
              <a:prstClr val="black">
                <a:alpha val="40000"/>
              </a:prstClr>
            </a:outerShdw>
          </a:effectLst>
        </p:spPr>
      </p:pic>
    </p:spTree>
    <p:extLst>
      <p:ext uri="{BB962C8B-B14F-4D97-AF65-F5344CB8AC3E}">
        <p14:creationId xmlns:p14="http://schemas.microsoft.com/office/powerpoint/2010/main" val="159812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F0F352-5580-4C84-B813-BD85777CA15E}"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0514E-E068-44A3-82EC-FD8B55589974}" type="slidenum">
              <a:rPr lang="en-US" smtClean="0"/>
              <a:t>‹#›</a:t>
            </a:fld>
            <a:endParaRPr lang="en-US"/>
          </a:p>
        </p:txBody>
      </p:sp>
    </p:spTree>
    <p:extLst>
      <p:ext uri="{BB962C8B-B14F-4D97-AF65-F5344CB8AC3E}">
        <p14:creationId xmlns:p14="http://schemas.microsoft.com/office/powerpoint/2010/main" val="1979342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F0F352-5580-4C84-B813-BD85777CA15E}"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0514E-E068-44A3-82EC-FD8B55589974}" type="slidenum">
              <a:rPr lang="en-US" smtClean="0"/>
              <a:t>‹#›</a:t>
            </a:fld>
            <a:endParaRPr lang="en-US"/>
          </a:p>
        </p:txBody>
      </p:sp>
    </p:spTree>
    <p:extLst>
      <p:ext uri="{BB962C8B-B14F-4D97-AF65-F5344CB8AC3E}">
        <p14:creationId xmlns:p14="http://schemas.microsoft.com/office/powerpoint/2010/main" val="1896472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F0F352-5580-4C84-B813-BD85777CA15E}"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0514E-E068-44A3-82EC-FD8B55589974}" type="slidenum">
              <a:rPr lang="en-US" smtClean="0"/>
              <a:t>‹#›</a:t>
            </a:fld>
            <a:endParaRPr lang="en-US"/>
          </a:p>
        </p:txBody>
      </p:sp>
    </p:spTree>
    <p:extLst>
      <p:ext uri="{BB962C8B-B14F-4D97-AF65-F5344CB8AC3E}">
        <p14:creationId xmlns:p14="http://schemas.microsoft.com/office/powerpoint/2010/main" val="1834420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F0F352-5580-4C84-B813-BD85777CA15E}"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0514E-E068-44A3-82EC-FD8B55589974}" type="slidenum">
              <a:rPr lang="en-US" smtClean="0"/>
              <a:t>‹#›</a:t>
            </a:fld>
            <a:endParaRPr lang="en-US"/>
          </a:p>
        </p:txBody>
      </p:sp>
    </p:spTree>
    <p:extLst>
      <p:ext uri="{BB962C8B-B14F-4D97-AF65-F5344CB8AC3E}">
        <p14:creationId xmlns:p14="http://schemas.microsoft.com/office/powerpoint/2010/main" val="2670676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F0F352-5580-4C84-B813-BD85777CA15E}" type="datetimeFigureOut">
              <a:rPr lang="en-US" smtClean="0"/>
              <a:t>2/14/2018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00514E-E068-44A3-82EC-FD8B55589974}" type="slidenum">
              <a:rPr lang="en-US" smtClean="0"/>
              <a:t>‹#›</a:t>
            </a:fld>
            <a:endParaRPr lang="en-US"/>
          </a:p>
        </p:txBody>
      </p:sp>
    </p:spTree>
    <p:extLst>
      <p:ext uri="{BB962C8B-B14F-4D97-AF65-F5344CB8AC3E}">
        <p14:creationId xmlns:p14="http://schemas.microsoft.com/office/powerpoint/2010/main" val="61519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F0F352-5580-4C84-B813-BD85777CA15E}" type="datetimeFigureOut">
              <a:rPr lang="en-US" smtClean="0"/>
              <a:t>2/14/2018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00514E-E068-44A3-82EC-FD8B55589974}" type="slidenum">
              <a:rPr lang="en-US" smtClean="0"/>
              <a:t>‹#›</a:t>
            </a:fld>
            <a:endParaRPr lang="en-US"/>
          </a:p>
        </p:txBody>
      </p:sp>
    </p:spTree>
    <p:extLst>
      <p:ext uri="{BB962C8B-B14F-4D97-AF65-F5344CB8AC3E}">
        <p14:creationId xmlns:p14="http://schemas.microsoft.com/office/powerpoint/2010/main" val="2786159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F0F352-5580-4C84-B813-BD85777CA15E}" type="datetimeFigureOut">
              <a:rPr lang="en-US" smtClean="0"/>
              <a:t>2/14/2018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00514E-E068-44A3-82EC-FD8B55589974}" type="slidenum">
              <a:rPr lang="en-US" smtClean="0"/>
              <a:t>‹#›</a:t>
            </a:fld>
            <a:endParaRPr lang="en-US"/>
          </a:p>
        </p:txBody>
      </p:sp>
    </p:spTree>
    <p:extLst>
      <p:ext uri="{BB962C8B-B14F-4D97-AF65-F5344CB8AC3E}">
        <p14:creationId xmlns:p14="http://schemas.microsoft.com/office/powerpoint/2010/main" val="1827256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F0F352-5580-4C84-B813-BD85777CA15E}"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0514E-E068-44A3-82EC-FD8B55589974}" type="slidenum">
              <a:rPr lang="en-US" smtClean="0"/>
              <a:t>‹#›</a:t>
            </a:fld>
            <a:endParaRPr lang="en-US"/>
          </a:p>
        </p:txBody>
      </p:sp>
    </p:spTree>
    <p:extLst>
      <p:ext uri="{BB962C8B-B14F-4D97-AF65-F5344CB8AC3E}">
        <p14:creationId xmlns:p14="http://schemas.microsoft.com/office/powerpoint/2010/main" val="340265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57745"/>
          </a:xfrm>
          <a:solidFill>
            <a:srgbClr val="005CB9"/>
          </a:solidFill>
        </p:spPr>
        <p:txBody>
          <a:bodyPr/>
          <a:lstStyle>
            <a:lvl1pPr algn="ctr">
              <a:defRPr b="1" i="0">
                <a:solidFill>
                  <a:schemeClr val="bg1"/>
                </a:solidFill>
                <a:effectLst>
                  <a:outerShdw blurRad="50800" dist="76200" dir="2700000" algn="tl" rotWithShape="0">
                    <a:prstClr val="black">
                      <a:alpha val="40000"/>
                    </a:prstClr>
                  </a:outerShdw>
                </a:effectLst>
                <a:latin typeface="Myriad Pro Semibold" charset="0"/>
                <a:ea typeface="Myriad Pro Semibold" charset="0"/>
                <a:cs typeface="Myriad Pro Semibold"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Myriad Pro" charset="0"/>
                <a:ea typeface="Myriad Pro" charset="0"/>
                <a:cs typeface="Myriad Pro" charset="0"/>
              </a:defRPr>
            </a:lvl1pPr>
            <a:lvl2pPr>
              <a:defRPr>
                <a:latin typeface="Myriad Pro" charset="0"/>
                <a:ea typeface="Myriad Pro" charset="0"/>
                <a:cs typeface="Myriad Pro" charset="0"/>
              </a:defRPr>
            </a:lvl2pPr>
            <a:lvl3pPr>
              <a:defRPr>
                <a:latin typeface="Myriad Pro" charset="0"/>
                <a:ea typeface="Myriad Pro" charset="0"/>
                <a:cs typeface="Myriad Pro" charset="0"/>
              </a:defRPr>
            </a:lvl3pPr>
            <a:lvl4pPr>
              <a:defRPr>
                <a:latin typeface="Myriad Pro" charset="0"/>
                <a:ea typeface="Myriad Pro" charset="0"/>
                <a:cs typeface="Myriad Pro" charset="0"/>
              </a:defRPr>
            </a:lvl4pPr>
            <a:lvl5pPr>
              <a:defRPr>
                <a:latin typeface="Myriad Pro" charset="0"/>
                <a:ea typeface="Myriad Pro" charset="0"/>
                <a:cs typeface="Myriad Pro"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b="1" i="1">
                <a:solidFill>
                  <a:srgbClr val="005CB9"/>
                </a:solidFill>
                <a:latin typeface="Myriad Pro Semibold" charset="0"/>
                <a:ea typeface="Myriad Pro Semibold" charset="0"/>
                <a:cs typeface="Myriad Pro Semibold" charset="0"/>
              </a:defRPr>
            </a:lvl1pPr>
          </a:lstStyle>
          <a:p>
            <a:fld id="{DDB176EC-C10F-2349-91BF-69810D2FC323}"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314" y="6176963"/>
            <a:ext cx="723418" cy="607671"/>
          </a:xfrm>
          <a:prstGeom prst="rect">
            <a:avLst/>
          </a:prstGeom>
          <a:effectLst>
            <a:outerShdw blurRad="50800" dist="76200" dir="5400000" algn="t" rotWithShape="0">
              <a:prstClr val="black">
                <a:alpha val="40000"/>
              </a:prstClr>
            </a:outerShdw>
          </a:effectLst>
        </p:spPr>
      </p:pic>
    </p:spTree>
    <p:extLst>
      <p:ext uri="{BB962C8B-B14F-4D97-AF65-F5344CB8AC3E}">
        <p14:creationId xmlns:p14="http://schemas.microsoft.com/office/powerpoint/2010/main" val="9828456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F0F352-5580-4C84-B813-BD85777CA15E}"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0514E-E068-44A3-82EC-FD8B55589974}" type="slidenum">
              <a:rPr lang="en-US" smtClean="0"/>
              <a:t>‹#›</a:t>
            </a:fld>
            <a:endParaRPr lang="en-US"/>
          </a:p>
        </p:txBody>
      </p:sp>
    </p:spTree>
    <p:extLst>
      <p:ext uri="{BB962C8B-B14F-4D97-AF65-F5344CB8AC3E}">
        <p14:creationId xmlns:p14="http://schemas.microsoft.com/office/powerpoint/2010/main" val="689084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F0F352-5580-4C84-B813-BD85777CA15E}"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0514E-E068-44A3-82EC-FD8B55589974}" type="slidenum">
              <a:rPr lang="en-US" smtClean="0"/>
              <a:t>‹#›</a:t>
            </a:fld>
            <a:endParaRPr lang="en-US"/>
          </a:p>
        </p:txBody>
      </p:sp>
    </p:spTree>
    <p:extLst>
      <p:ext uri="{BB962C8B-B14F-4D97-AF65-F5344CB8AC3E}">
        <p14:creationId xmlns:p14="http://schemas.microsoft.com/office/powerpoint/2010/main" val="695398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F0F352-5580-4C84-B813-BD85777CA15E}"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0514E-E068-44A3-82EC-FD8B55589974}" type="slidenum">
              <a:rPr lang="en-US" smtClean="0"/>
              <a:t>‹#›</a:t>
            </a:fld>
            <a:endParaRPr lang="en-US"/>
          </a:p>
        </p:txBody>
      </p:sp>
    </p:spTree>
    <p:extLst>
      <p:ext uri="{BB962C8B-B14F-4D97-AF65-F5344CB8AC3E}">
        <p14:creationId xmlns:p14="http://schemas.microsoft.com/office/powerpoint/2010/main" val="38370275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2001839"/>
            <a:ext cx="9144000" cy="839915"/>
          </a:xfrm>
        </p:spPr>
        <p:txBody>
          <a:bodyPr anchor="b">
            <a:normAutofit/>
          </a:bodyPr>
          <a:lstStyle>
            <a:lvl1pPr algn="l">
              <a:defRPr sz="3600" b="1">
                <a:solidFill>
                  <a:schemeClr val="bg1"/>
                </a:solidFill>
                <a:latin typeface="Gill Sans SemiBold"/>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2943290"/>
            <a:ext cx="9144000" cy="1655762"/>
          </a:xfrm>
        </p:spPr>
        <p:txBody>
          <a:bodyPr/>
          <a:lstStyle>
            <a:lvl1pPr marL="0" indent="0" algn="l">
              <a:buNone/>
              <a:defRPr sz="2400" b="1">
                <a:solidFill>
                  <a:schemeClr val="bg1"/>
                </a:solidFill>
                <a:latin typeface="Gill Sans SemiBold"/>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C97C5AA-A276-6846-B529-593E0B196A0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CC554-77D3-7D45-96FD-AE0DBEC31FDD}" type="slidenum">
              <a:rPr lang="en-US" smtClean="0"/>
              <a:t>‹#›</a:t>
            </a:fld>
            <a:endParaRPr lang="en-US"/>
          </a:p>
        </p:txBody>
      </p:sp>
    </p:spTree>
    <p:extLst>
      <p:ext uri="{BB962C8B-B14F-4D97-AF65-F5344CB8AC3E}">
        <p14:creationId xmlns:p14="http://schemas.microsoft.com/office/powerpoint/2010/main" val="3964945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421376" y="2001839"/>
            <a:ext cx="6440424" cy="839915"/>
          </a:xfrm>
        </p:spPr>
        <p:txBody>
          <a:bodyPr anchor="b">
            <a:normAutofit/>
          </a:bodyPr>
          <a:lstStyle>
            <a:lvl1pPr algn="l">
              <a:defRPr sz="3600" b="1">
                <a:solidFill>
                  <a:schemeClr val="bg1"/>
                </a:solidFill>
                <a:latin typeface="Gill Sans SemiBold"/>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421376" y="2943290"/>
            <a:ext cx="6440424" cy="1655762"/>
          </a:xfrm>
        </p:spPr>
        <p:txBody>
          <a:bodyPr/>
          <a:lstStyle>
            <a:lvl1pPr marL="0" indent="0" algn="l">
              <a:buNone/>
              <a:defRPr sz="2400" b="1">
                <a:solidFill>
                  <a:schemeClr val="bg1"/>
                </a:solidFill>
                <a:latin typeface="Gill Sans SemiBold"/>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C97C5AA-A276-6846-B529-593E0B196A0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CC554-77D3-7D45-96FD-AE0DBEC31FDD}" type="slidenum">
              <a:rPr lang="en-US" smtClean="0"/>
              <a:t>‹#›</a:t>
            </a:fld>
            <a:endParaRPr lang="en-US"/>
          </a:p>
        </p:txBody>
      </p:sp>
      <p:sp>
        <p:nvSpPr>
          <p:cNvPr id="9" name="Picture Placeholder 8"/>
          <p:cNvSpPr>
            <a:spLocks noGrp="1"/>
          </p:cNvSpPr>
          <p:nvPr>
            <p:ph type="pic" sz="quarter" idx="13"/>
          </p:nvPr>
        </p:nvSpPr>
        <p:spPr>
          <a:xfrm>
            <a:off x="0" y="136526"/>
            <a:ext cx="5279136" cy="5751513"/>
          </a:xfrm>
        </p:spPr>
        <p:txBody>
          <a:bodyPr/>
          <a:lstStyle/>
          <a:p>
            <a:endParaRPr lang="en-US" dirty="0"/>
          </a:p>
        </p:txBody>
      </p:sp>
    </p:spTree>
    <p:extLst>
      <p:ext uri="{BB962C8B-B14F-4D97-AF65-F5344CB8AC3E}">
        <p14:creationId xmlns:p14="http://schemas.microsoft.com/office/powerpoint/2010/main" val="1568704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2001839"/>
            <a:ext cx="9144000" cy="839915"/>
          </a:xfrm>
        </p:spPr>
        <p:txBody>
          <a:bodyPr anchor="b">
            <a:normAutofit/>
          </a:bodyPr>
          <a:lstStyle>
            <a:lvl1pPr algn="l">
              <a:defRPr sz="3600" b="1">
                <a:solidFill>
                  <a:schemeClr val="bg1"/>
                </a:solidFill>
                <a:latin typeface="Gill Sans SemiBold"/>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2943290"/>
            <a:ext cx="9144000" cy="1655762"/>
          </a:xfrm>
        </p:spPr>
        <p:txBody>
          <a:bodyPr/>
          <a:lstStyle>
            <a:lvl1pPr marL="0" indent="0" algn="l">
              <a:buNone/>
              <a:defRPr sz="2400" b="1">
                <a:solidFill>
                  <a:schemeClr val="bg1"/>
                </a:solidFill>
                <a:latin typeface="Gill Sans SemiBold"/>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C97C5AA-A276-6846-B529-593E0B196A0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CC554-77D3-7D45-96FD-AE0DBEC31FDD}" type="slidenum">
              <a:rPr lang="en-US" smtClean="0"/>
              <a:t>‹#›</a:t>
            </a:fld>
            <a:endParaRPr lang="en-US"/>
          </a:p>
        </p:txBody>
      </p:sp>
    </p:spTree>
    <p:extLst>
      <p:ext uri="{BB962C8B-B14F-4D97-AF65-F5344CB8AC3E}">
        <p14:creationId xmlns:p14="http://schemas.microsoft.com/office/powerpoint/2010/main" val="575587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2001839"/>
            <a:ext cx="9144000" cy="839915"/>
          </a:xfrm>
        </p:spPr>
        <p:txBody>
          <a:bodyPr anchor="b">
            <a:normAutofit/>
          </a:bodyPr>
          <a:lstStyle>
            <a:lvl1pPr algn="l">
              <a:defRPr sz="3600" b="1">
                <a:solidFill>
                  <a:schemeClr val="bg1"/>
                </a:solidFill>
                <a:latin typeface="Gill Sans SemiBold"/>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2943290"/>
            <a:ext cx="9144000" cy="1655762"/>
          </a:xfrm>
        </p:spPr>
        <p:txBody>
          <a:bodyPr/>
          <a:lstStyle>
            <a:lvl1pPr marL="0" indent="0" algn="l">
              <a:buNone/>
              <a:defRPr sz="2400" b="1">
                <a:solidFill>
                  <a:schemeClr val="bg1"/>
                </a:solidFill>
                <a:latin typeface="Gill Sans SemiBold"/>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C97C5AA-A276-6846-B529-593E0B196A0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CC554-77D3-7D45-96FD-AE0DBEC31FDD}" type="slidenum">
              <a:rPr lang="en-US" smtClean="0"/>
              <a:t>‹#›</a:t>
            </a:fld>
            <a:endParaRPr lang="en-US"/>
          </a:p>
        </p:txBody>
      </p:sp>
    </p:spTree>
    <p:extLst>
      <p:ext uri="{BB962C8B-B14F-4D97-AF65-F5344CB8AC3E}">
        <p14:creationId xmlns:p14="http://schemas.microsoft.com/office/powerpoint/2010/main" val="3292801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2001839"/>
            <a:ext cx="9144000" cy="839915"/>
          </a:xfrm>
        </p:spPr>
        <p:txBody>
          <a:bodyPr anchor="b">
            <a:normAutofit/>
          </a:bodyPr>
          <a:lstStyle>
            <a:lvl1pPr algn="l">
              <a:defRPr sz="3600" b="1">
                <a:solidFill>
                  <a:srgbClr val="0E6CB8"/>
                </a:solidFill>
                <a:latin typeface="Gill Sans SemiBold"/>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2943290"/>
            <a:ext cx="9144000" cy="1655762"/>
          </a:xfrm>
        </p:spPr>
        <p:txBody>
          <a:bodyPr/>
          <a:lstStyle>
            <a:lvl1pPr marL="0" indent="0" algn="l">
              <a:buNone/>
              <a:defRPr sz="2400" b="1">
                <a:solidFill>
                  <a:srgbClr val="0E6CB8"/>
                </a:solidFill>
                <a:latin typeface="Gill Sans SemiBold"/>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C97C5AA-A276-6846-B529-593E0B196A0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CC554-77D3-7D45-96FD-AE0DBEC31FDD}" type="slidenum">
              <a:rPr lang="en-US" smtClean="0"/>
              <a:t>‹#›</a:t>
            </a:fld>
            <a:endParaRPr lang="en-US"/>
          </a:p>
        </p:txBody>
      </p:sp>
    </p:spTree>
    <p:extLst>
      <p:ext uri="{BB962C8B-B14F-4D97-AF65-F5344CB8AC3E}">
        <p14:creationId xmlns:p14="http://schemas.microsoft.com/office/powerpoint/2010/main" val="23897785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2001839"/>
            <a:ext cx="9144000" cy="839915"/>
          </a:xfrm>
        </p:spPr>
        <p:txBody>
          <a:bodyPr anchor="b">
            <a:normAutofit/>
          </a:bodyPr>
          <a:lstStyle>
            <a:lvl1pPr algn="l">
              <a:defRPr sz="3600" b="1">
                <a:solidFill>
                  <a:srgbClr val="0E6CB8"/>
                </a:solidFill>
                <a:latin typeface="Gill Sans SemiBold"/>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2943290"/>
            <a:ext cx="9144000" cy="1655762"/>
          </a:xfrm>
        </p:spPr>
        <p:txBody>
          <a:bodyPr/>
          <a:lstStyle>
            <a:lvl1pPr marL="0" indent="0" algn="l">
              <a:buNone/>
              <a:defRPr sz="2400" b="1">
                <a:solidFill>
                  <a:srgbClr val="0E6CB8"/>
                </a:solidFill>
                <a:latin typeface="Gill Sans SemiBold"/>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C97C5AA-A276-6846-B529-593E0B196A0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CC554-77D3-7D45-96FD-AE0DBEC31FDD}" type="slidenum">
              <a:rPr lang="en-US" smtClean="0"/>
              <a:t>‹#›</a:t>
            </a:fld>
            <a:endParaRPr lang="en-US"/>
          </a:p>
        </p:txBody>
      </p:sp>
    </p:spTree>
    <p:extLst>
      <p:ext uri="{BB962C8B-B14F-4D97-AF65-F5344CB8AC3E}">
        <p14:creationId xmlns:p14="http://schemas.microsoft.com/office/powerpoint/2010/main" val="27056863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lvl1pPr>
              <a:defRPr sz="3600" b="1">
                <a:solidFill>
                  <a:srgbClr val="0E6CB8"/>
                </a:solidFill>
                <a:latin typeface="Gill Sans SemiBold"/>
              </a:defRPr>
            </a:lvl1pPr>
          </a:lstStyle>
          <a:p>
            <a:endParaRPr lang="en-US" dirty="0"/>
          </a:p>
        </p:txBody>
      </p:sp>
      <p:sp>
        <p:nvSpPr>
          <p:cNvPr id="3" name="Content Placeholder 2"/>
          <p:cNvSpPr>
            <a:spLocks noGrp="1"/>
          </p:cNvSpPr>
          <p:nvPr>
            <p:ph idx="1"/>
          </p:nvPr>
        </p:nvSpPr>
        <p:spPr/>
        <p:txBody>
          <a:bodyPr/>
          <a:lstStyle>
            <a:lvl1pPr>
              <a:defRPr sz="2400">
                <a:latin typeface="helvetica" panose="020B0604020202020204" pitchFamily="34" charset="0"/>
                <a:cs typeface="helvetica" panose="020B0604020202020204" pitchFamily="34" charset="0"/>
              </a:defRPr>
            </a:lvl1pPr>
            <a:lvl2pPr>
              <a:defRPr sz="2000">
                <a:latin typeface="helvetica" panose="020B0604020202020204" pitchFamily="34" charset="0"/>
                <a:cs typeface="helvetica" panose="020B0604020202020204" pitchFamily="34" charset="0"/>
              </a:defRPr>
            </a:lvl2pPr>
            <a:lvl3pPr>
              <a:defRPr sz="1800">
                <a:latin typeface="helvetica" panose="020B0604020202020204" pitchFamily="34" charset="0"/>
                <a:cs typeface="helvetica" panose="020B0604020202020204" pitchFamily="34" charset="0"/>
              </a:defRPr>
            </a:lvl3pPr>
            <a:lvl4pPr>
              <a:defRPr sz="1600">
                <a:latin typeface="helvetica" panose="020B0604020202020204" pitchFamily="34" charset="0"/>
                <a:cs typeface="helvetica" panose="020B0604020202020204" pitchFamily="34" charset="0"/>
              </a:defRPr>
            </a:lvl4pPr>
            <a:lvl5pPr>
              <a:defRPr sz="1600">
                <a:latin typeface="helvetica" panose="020B0604020202020204" pitchFamily="34" charset="0"/>
                <a:cs typeface="helvetica"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C97C5AA-A276-6846-B529-593E0B196A0D}" type="datetimeFigureOut">
              <a:rPr lang="en-US" smtClean="0"/>
              <a:t>2/14/2018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CC554-77D3-7D45-96FD-AE0DBEC31FDD}" type="slidenum">
              <a:rPr lang="en-US" smtClean="0"/>
              <a:t>‹#›</a:t>
            </a:fld>
            <a:endParaRPr lang="en-US"/>
          </a:p>
        </p:txBody>
      </p:sp>
    </p:spTree>
    <p:extLst>
      <p:ext uri="{BB962C8B-B14F-4D97-AF65-F5344CB8AC3E}">
        <p14:creationId xmlns:p14="http://schemas.microsoft.com/office/powerpoint/2010/main" val="8321800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5" name="TextBox 14"/>
          <p:cNvSpPr txBox="1"/>
          <p:nvPr userDrawn="1"/>
        </p:nvSpPr>
        <p:spPr>
          <a:xfrm>
            <a:off x="0" y="0"/>
            <a:ext cx="12192000" cy="4475018"/>
          </a:xfrm>
          <a:prstGeom prst="rect">
            <a:avLst/>
          </a:prstGeom>
          <a:solidFill>
            <a:srgbClr val="005CB9"/>
          </a:solidFill>
        </p:spPr>
        <p:txBody>
          <a:bodyPr wrap="square" rtlCol="0">
            <a:spAutoFit/>
          </a:bodyPr>
          <a:lstStyle/>
          <a:p>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b="1" i="1">
                <a:solidFill>
                  <a:srgbClr val="005CB9"/>
                </a:solidFill>
                <a:latin typeface="Myriad Pro Semibold" charset="0"/>
                <a:ea typeface="Myriad Pro Semibold" charset="0"/>
                <a:cs typeface="Myriad Pro Semibold" charset="0"/>
              </a:defRPr>
            </a:lvl1pPr>
          </a:lstStyle>
          <a:p>
            <a:fld id="{DDB176EC-C10F-2349-91BF-69810D2FC323}"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314" y="6176963"/>
            <a:ext cx="723418" cy="607671"/>
          </a:xfrm>
          <a:prstGeom prst="rect">
            <a:avLst/>
          </a:prstGeom>
          <a:effectLst>
            <a:outerShdw blurRad="50800" dist="76200" dir="5400000" algn="t" rotWithShape="0">
              <a:prstClr val="black">
                <a:alpha val="40000"/>
              </a:prstClr>
            </a:outerShdw>
          </a:effectLst>
        </p:spPr>
      </p:pic>
      <p:pic>
        <p:nvPicPr>
          <p:cNvPr id="14" name="Picture 13"/>
          <p:cNvPicPr>
            <a:picLocks noChangeAspect="1"/>
          </p:cNvPicPr>
          <p:nvPr userDrawn="1"/>
        </p:nvPicPr>
        <p:blipFill>
          <a:blip r:embed="rId3"/>
          <a:stretch>
            <a:fillRect/>
          </a:stretch>
        </p:blipFill>
        <p:spPr>
          <a:xfrm>
            <a:off x="4102100" y="837316"/>
            <a:ext cx="3975100" cy="2197100"/>
          </a:xfrm>
          <a:prstGeom prst="rect">
            <a:avLst/>
          </a:prstGeom>
        </p:spPr>
      </p:pic>
      <p:sp>
        <p:nvSpPr>
          <p:cNvPr id="16" name="Title 15"/>
          <p:cNvSpPr>
            <a:spLocks noGrp="1"/>
          </p:cNvSpPr>
          <p:nvPr>
            <p:ph type="title"/>
          </p:nvPr>
        </p:nvSpPr>
        <p:spPr>
          <a:xfrm>
            <a:off x="838200" y="3075709"/>
            <a:ext cx="10515600" cy="1325563"/>
          </a:xfrm>
        </p:spPr>
        <p:txBody>
          <a:bodyPr/>
          <a:lstStyle>
            <a:lvl1pPr algn="ctr">
              <a:defRPr b="1" i="0">
                <a:solidFill>
                  <a:schemeClr val="bg1"/>
                </a:solidFill>
                <a:effectLst>
                  <a:outerShdw blurRad="50800" dist="76200" dir="2700000" algn="tl" rotWithShape="0">
                    <a:prstClr val="black">
                      <a:alpha val="40000"/>
                    </a:prstClr>
                  </a:outerShdw>
                </a:effectLst>
                <a:latin typeface="Myriad Pro Semibold" charset="0"/>
                <a:ea typeface="Myriad Pro Semibold" charset="0"/>
                <a:cs typeface="Myriad Pro Semibold"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5374260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98426"/>
            <a:ext cx="12192000" cy="6759575"/>
          </a:xfrm>
          <a:prstGeom prst="rect">
            <a:avLst/>
          </a:prstGeom>
          <a:solidFill>
            <a:srgbClr val="0E6C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2564608"/>
            <a:ext cx="10515600" cy="1325563"/>
          </a:xfrm>
        </p:spPr>
        <p:txBody>
          <a:bodyPr>
            <a:normAutofit/>
          </a:bodyPr>
          <a:lstStyle>
            <a:lvl1pPr algn="ctr">
              <a:defRPr sz="3600">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2C97C5AA-A276-6846-B529-593E0B196A0D}" type="datetimeFigureOut">
              <a:rPr lang="en-US" smtClean="0"/>
              <a:t>2/14/2018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0CC554-77D3-7D45-96FD-AE0DBEC31FDD}" type="slidenum">
              <a:rPr lang="en-US" smtClean="0"/>
              <a:t>‹#›</a:t>
            </a:fld>
            <a:endParaRPr lang="en-US"/>
          </a:p>
        </p:txBody>
      </p:sp>
    </p:spTree>
    <p:extLst>
      <p:ext uri="{BB962C8B-B14F-4D97-AF65-F5344CB8AC3E}">
        <p14:creationId xmlns:p14="http://schemas.microsoft.com/office/powerpoint/2010/main" val="217780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p:cNvSpPr/>
          <p:nvPr userDrawn="1"/>
        </p:nvSpPr>
        <p:spPr>
          <a:xfrm>
            <a:off x="0" y="98426"/>
            <a:ext cx="12192000" cy="6759575"/>
          </a:xfrm>
          <a:prstGeom prst="rect">
            <a:avLst/>
          </a:prstGeom>
          <a:solidFill>
            <a:srgbClr val="0E6C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2C97C5AA-A276-6846-B529-593E0B196A0D}" type="datetimeFigureOut">
              <a:rPr lang="en-US" smtClean="0"/>
              <a:t>2/14/2018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0CC554-77D3-7D45-96FD-AE0DBEC31FDD}" type="slidenum">
              <a:rPr lang="en-US" smtClean="0"/>
              <a:t>‹#›</a:t>
            </a:fld>
            <a:endParaRPr lang="en-US"/>
          </a:p>
        </p:txBody>
      </p:sp>
      <p:sp>
        <p:nvSpPr>
          <p:cNvPr id="8" name="Text Placeholder 7"/>
          <p:cNvSpPr>
            <a:spLocks noGrp="1"/>
          </p:cNvSpPr>
          <p:nvPr>
            <p:ph type="body" sz="quarter" idx="13"/>
          </p:nvPr>
        </p:nvSpPr>
        <p:spPr>
          <a:xfrm>
            <a:off x="171451" y="692151"/>
            <a:ext cx="11849100" cy="2524125"/>
          </a:xfrm>
        </p:spPr>
        <p:txBody>
          <a:bodyPr>
            <a:normAutofit/>
          </a:bodyPr>
          <a:lstStyle>
            <a:lvl1pPr marL="0" indent="0" algn="ctr">
              <a:buNone/>
              <a:defRPr sz="2800">
                <a:solidFill>
                  <a:schemeClr val="bg1"/>
                </a:solidFill>
              </a:defRPr>
            </a:lvl1pPr>
          </a:lstStyle>
          <a:p>
            <a:pPr lvl="0"/>
            <a:r>
              <a:rPr lang="en-US" dirty="0" smtClean="0"/>
              <a:t>Click to edit Master text styles</a:t>
            </a:r>
          </a:p>
        </p:txBody>
      </p:sp>
      <p:sp>
        <p:nvSpPr>
          <p:cNvPr id="10" name="Picture Placeholder 9"/>
          <p:cNvSpPr>
            <a:spLocks noGrp="1"/>
          </p:cNvSpPr>
          <p:nvPr>
            <p:ph type="pic" sz="quarter" idx="14"/>
          </p:nvPr>
        </p:nvSpPr>
        <p:spPr>
          <a:xfrm>
            <a:off x="0" y="3255264"/>
            <a:ext cx="12192000" cy="3602736"/>
          </a:xfrm>
        </p:spPr>
        <p:txBody>
          <a:bodyPr/>
          <a:lstStyle/>
          <a:p>
            <a:endParaRPr lang="en-US"/>
          </a:p>
        </p:txBody>
      </p:sp>
    </p:spTree>
    <p:extLst>
      <p:ext uri="{BB962C8B-B14F-4D97-AF65-F5344CB8AC3E}">
        <p14:creationId xmlns:p14="http://schemas.microsoft.com/office/powerpoint/2010/main" val="41352853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lvl1pPr>
              <a:defRPr sz="3600" b="1">
                <a:latin typeface="Gill Sans SemiBold"/>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normAutofit/>
          </a:bodyPr>
          <a:lstStyle>
            <a:lvl1pPr>
              <a:defRPr sz="2400">
                <a:solidFill>
                  <a:schemeClr val="bg2">
                    <a:lumMod val="10000"/>
                  </a:schemeClr>
                </a:solidFill>
                <a:latin typeface="helvetica" panose="020B0604020202020204" pitchFamily="34" charset="0"/>
                <a:cs typeface="helvetica" panose="020B0604020202020204" pitchFamily="34" charset="0"/>
              </a:defRPr>
            </a:lvl1pPr>
            <a:lvl2pPr>
              <a:defRPr sz="2000">
                <a:solidFill>
                  <a:schemeClr val="bg2">
                    <a:lumMod val="10000"/>
                  </a:schemeClr>
                </a:solidFill>
                <a:latin typeface="helvetica" panose="020B0604020202020204" pitchFamily="34" charset="0"/>
                <a:cs typeface="helvetica" panose="020B0604020202020204" pitchFamily="34" charset="0"/>
              </a:defRPr>
            </a:lvl2pPr>
            <a:lvl3pPr>
              <a:defRPr sz="1800">
                <a:solidFill>
                  <a:schemeClr val="bg2">
                    <a:lumMod val="10000"/>
                  </a:schemeClr>
                </a:solidFill>
                <a:latin typeface="helvetica" panose="020B0604020202020204" pitchFamily="34" charset="0"/>
                <a:cs typeface="helvetica" panose="020B0604020202020204" pitchFamily="34" charset="0"/>
              </a:defRPr>
            </a:lvl3pPr>
            <a:lvl4pPr>
              <a:defRPr sz="1600">
                <a:solidFill>
                  <a:schemeClr val="bg2">
                    <a:lumMod val="10000"/>
                  </a:schemeClr>
                </a:solidFill>
                <a:latin typeface="helvetica" panose="020B0604020202020204" pitchFamily="34" charset="0"/>
                <a:cs typeface="helvetica" panose="020B0604020202020204" pitchFamily="34" charset="0"/>
              </a:defRPr>
            </a:lvl4pPr>
            <a:lvl5pPr>
              <a:defRPr sz="1600">
                <a:solidFill>
                  <a:schemeClr val="bg2">
                    <a:lumMod val="10000"/>
                  </a:schemeClr>
                </a:solidFill>
                <a:latin typeface="helvetica" panose="020B0604020202020204" pitchFamily="34" charset="0"/>
                <a:cs typeface="helvetica"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normAutofit/>
          </a:bodyPr>
          <a:lstStyle>
            <a:lvl1pPr>
              <a:defRPr sz="2400">
                <a:solidFill>
                  <a:schemeClr val="bg2">
                    <a:lumMod val="10000"/>
                  </a:schemeClr>
                </a:solidFill>
                <a:latin typeface="helvetica" panose="020B0604020202020204" pitchFamily="34" charset="0"/>
                <a:cs typeface="helvetica" panose="020B0604020202020204" pitchFamily="34" charset="0"/>
              </a:defRPr>
            </a:lvl1pPr>
            <a:lvl2pPr>
              <a:defRPr sz="2000">
                <a:solidFill>
                  <a:schemeClr val="bg2">
                    <a:lumMod val="10000"/>
                  </a:schemeClr>
                </a:solidFill>
                <a:latin typeface="helvetica" panose="020B0604020202020204" pitchFamily="34" charset="0"/>
                <a:cs typeface="helvetica" panose="020B0604020202020204" pitchFamily="34" charset="0"/>
              </a:defRPr>
            </a:lvl2pPr>
            <a:lvl3pPr>
              <a:defRPr sz="1800">
                <a:solidFill>
                  <a:schemeClr val="bg2">
                    <a:lumMod val="10000"/>
                  </a:schemeClr>
                </a:solidFill>
                <a:latin typeface="helvetica" panose="020B0604020202020204" pitchFamily="34" charset="0"/>
                <a:cs typeface="helvetica" panose="020B0604020202020204" pitchFamily="34" charset="0"/>
              </a:defRPr>
            </a:lvl3pPr>
            <a:lvl4pPr>
              <a:defRPr sz="1600">
                <a:solidFill>
                  <a:schemeClr val="bg2">
                    <a:lumMod val="10000"/>
                  </a:schemeClr>
                </a:solidFill>
                <a:latin typeface="helvetica" panose="020B0604020202020204" pitchFamily="34" charset="0"/>
                <a:cs typeface="helvetica" panose="020B0604020202020204" pitchFamily="34" charset="0"/>
              </a:defRPr>
            </a:lvl4pPr>
            <a:lvl5pPr>
              <a:defRPr sz="1600">
                <a:solidFill>
                  <a:schemeClr val="bg2">
                    <a:lumMod val="10000"/>
                  </a:schemeClr>
                </a:solidFill>
                <a:latin typeface="helvetica" panose="020B0604020202020204" pitchFamily="34" charset="0"/>
                <a:cs typeface="helvetica"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2C97C5AA-A276-6846-B529-593E0B196A0D}" type="datetimeFigureOut">
              <a:rPr lang="en-US" smtClean="0"/>
              <a:t>2/14/2018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CC554-77D3-7D45-96FD-AE0DBEC31FDD}" type="slidenum">
              <a:rPr lang="en-US" smtClean="0"/>
              <a:t>‹#›</a:t>
            </a:fld>
            <a:endParaRPr lang="en-US"/>
          </a:p>
        </p:txBody>
      </p:sp>
    </p:spTree>
    <p:extLst>
      <p:ext uri="{BB962C8B-B14F-4D97-AF65-F5344CB8AC3E}">
        <p14:creationId xmlns:p14="http://schemas.microsoft.com/office/powerpoint/2010/main" val="2292285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t="28338" b="28827"/>
          <a:stretch/>
        </p:blipFill>
        <p:spPr>
          <a:xfrm>
            <a:off x="9982201" y="6172655"/>
            <a:ext cx="1651857" cy="530679"/>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2/14/2018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7" name="Title 1"/>
          <p:cNvSpPr>
            <a:spLocks noGrp="1"/>
          </p:cNvSpPr>
          <p:nvPr>
            <p:ph type="title"/>
          </p:nvPr>
        </p:nvSpPr>
        <p:spPr>
          <a:xfrm>
            <a:off x="838200" y="365127"/>
            <a:ext cx="10515600" cy="1325563"/>
          </a:xfrm>
        </p:spPr>
        <p:txBody>
          <a:bodyPr>
            <a:normAutofit/>
          </a:bodyPr>
          <a:lstStyle>
            <a:lvl1pPr>
              <a:defRPr sz="3600" b="1">
                <a:solidFill>
                  <a:srgbClr val="0E6CB8"/>
                </a:solidFill>
                <a:latin typeface="Gill Sans SemiBold"/>
              </a:defRPr>
            </a:lvl1pPr>
          </a:lstStyle>
          <a:p>
            <a:endParaRPr lang="en-US" dirty="0"/>
          </a:p>
        </p:txBody>
      </p:sp>
      <p:sp>
        <p:nvSpPr>
          <p:cNvPr id="8" name="Content Placeholder 2"/>
          <p:cNvSpPr>
            <a:spLocks noGrp="1"/>
          </p:cNvSpPr>
          <p:nvPr>
            <p:ph idx="1"/>
          </p:nvPr>
        </p:nvSpPr>
        <p:spPr>
          <a:xfrm>
            <a:off x="838200" y="1825625"/>
            <a:ext cx="10515600" cy="4351338"/>
          </a:xfrm>
        </p:spPr>
        <p:txBody>
          <a:bodyPr/>
          <a:lstStyle>
            <a:lvl1pPr>
              <a:defRPr sz="2400">
                <a:latin typeface="helvetica" panose="020B0604020202020204" pitchFamily="34" charset="0"/>
                <a:cs typeface="helvetica" panose="020B0604020202020204" pitchFamily="34" charset="0"/>
              </a:defRPr>
            </a:lvl1pPr>
            <a:lvl2pPr>
              <a:defRPr sz="2000">
                <a:latin typeface="helvetica" panose="020B0604020202020204" pitchFamily="34" charset="0"/>
                <a:cs typeface="helvetica" panose="020B0604020202020204" pitchFamily="34" charset="0"/>
              </a:defRPr>
            </a:lvl2pPr>
            <a:lvl3pPr>
              <a:defRPr sz="1800">
                <a:latin typeface="helvetica" panose="020B0604020202020204" pitchFamily="34" charset="0"/>
                <a:cs typeface="helvetica" panose="020B0604020202020204" pitchFamily="34" charset="0"/>
              </a:defRPr>
            </a:lvl3pPr>
            <a:lvl4pPr>
              <a:defRPr sz="1600">
                <a:latin typeface="helvetica" panose="020B0604020202020204" pitchFamily="34" charset="0"/>
                <a:cs typeface="helvetica" panose="020B0604020202020204" pitchFamily="34" charset="0"/>
              </a:defRPr>
            </a:lvl4pPr>
            <a:lvl5pPr>
              <a:defRPr sz="1600">
                <a:latin typeface="helvetica" panose="020B0604020202020204" pitchFamily="34" charset="0"/>
                <a:cs typeface="helvetica"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214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lvl1pPr>
              <a:defRPr>
                <a:latin typeface="Myriad Pro" charset="0"/>
                <a:ea typeface="Myriad Pro" charset="0"/>
                <a:cs typeface="Myriad Pro" charset="0"/>
              </a:defRPr>
            </a:lvl1pPr>
            <a:lvl2pPr>
              <a:defRPr>
                <a:latin typeface="Myriad Pro" charset="0"/>
                <a:ea typeface="Myriad Pro" charset="0"/>
                <a:cs typeface="Myriad Pro" charset="0"/>
              </a:defRPr>
            </a:lvl2pPr>
            <a:lvl3pPr>
              <a:defRPr>
                <a:latin typeface="Myriad Pro" charset="0"/>
                <a:ea typeface="Myriad Pro" charset="0"/>
                <a:cs typeface="Myriad Pro" charset="0"/>
              </a:defRPr>
            </a:lvl3pPr>
            <a:lvl4pPr>
              <a:defRPr>
                <a:latin typeface="Myriad Pro" charset="0"/>
                <a:ea typeface="Myriad Pro" charset="0"/>
                <a:cs typeface="Myriad Pro" charset="0"/>
              </a:defRPr>
            </a:lvl4pPr>
            <a:lvl5pPr>
              <a:defRPr>
                <a:latin typeface="Myriad Pro" charset="0"/>
                <a:ea typeface="Myriad Pro" charset="0"/>
                <a:cs typeface="Myriad Pro"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atin typeface="Myriad Pro" charset="0"/>
                <a:ea typeface="Myriad Pro" charset="0"/>
                <a:cs typeface="Myriad Pro" charset="0"/>
              </a:defRPr>
            </a:lvl1pPr>
            <a:lvl2pPr>
              <a:defRPr>
                <a:latin typeface="Myriad Pro" charset="0"/>
                <a:ea typeface="Myriad Pro" charset="0"/>
                <a:cs typeface="Myriad Pro" charset="0"/>
              </a:defRPr>
            </a:lvl2pPr>
            <a:lvl3pPr>
              <a:defRPr>
                <a:latin typeface="Myriad Pro" charset="0"/>
                <a:ea typeface="Myriad Pro" charset="0"/>
                <a:cs typeface="Myriad Pro" charset="0"/>
              </a:defRPr>
            </a:lvl3pPr>
            <a:lvl4pPr>
              <a:defRPr>
                <a:latin typeface="Myriad Pro" charset="0"/>
                <a:ea typeface="Myriad Pro" charset="0"/>
                <a:cs typeface="Myriad Pro" charset="0"/>
              </a:defRPr>
            </a:lvl4pPr>
            <a:lvl5pPr>
              <a:defRPr>
                <a:latin typeface="Myriad Pro" charset="0"/>
                <a:ea typeface="Myriad Pro" charset="0"/>
                <a:cs typeface="Myriad Pro"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lvl1pPr>
              <a:defRPr b="1" i="1">
                <a:solidFill>
                  <a:srgbClr val="005CB9"/>
                </a:solidFill>
                <a:latin typeface="Myriad Pro Semibold" charset="0"/>
                <a:ea typeface="Myriad Pro Semibold" charset="0"/>
                <a:cs typeface="Myriad Pro Semibold" charset="0"/>
              </a:defRPr>
            </a:lvl1pPr>
          </a:lstStyle>
          <a:p>
            <a:fld id="{DDB176EC-C10F-2349-91BF-69810D2FC323}" type="slidenum">
              <a:rPr lang="en-US" smtClean="0"/>
              <a:pPr/>
              <a:t>‹#›</a:t>
            </a:fld>
            <a:endParaRPr lang="en-US" dirty="0"/>
          </a:p>
        </p:txBody>
      </p:sp>
      <p:sp>
        <p:nvSpPr>
          <p:cNvPr id="8" name="Title 1"/>
          <p:cNvSpPr>
            <a:spLocks noGrp="1"/>
          </p:cNvSpPr>
          <p:nvPr>
            <p:ph type="title"/>
          </p:nvPr>
        </p:nvSpPr>
        <p:spPr>
          <a:xfrm>
            <a:off x="0" y="0"/>
            <a:ext cx="12192000" cy="1357745"/>
          </a:xfrm>
          <a:solidFill>
            <a:srgbClr val="005CB9"/>
          </a:solidFill>
        </p:spPr>
        <p:txBody>
          <a:bodyPr/>
          <a:lstStyle>
            <a:lvl1pPr algn="ctr">
              <a:defRPr b="1" i="0">
                <a:solidFill>
                  <a:schemeClr val="bg1"/>
                </a:solidFill>
                <a:effectLst>
                  <a:outerShdw blurRad="50800" dist="76200" dir="2700000" algn="tl" rotWithShape="0">
                    <a:prstClr val="black">
                      <a:alpha val="40000"/>
                    </a:prstClr>
                  </a:outerShdw>
                </a:effectLst>
                <a:latin typeface="Myriad Pro Semibold" charset="0"/>
                <a:ea typeface="Myriad Pro Semibold" charset="0"/>
                <a:cs typeface="Myriad Pro Semibold" charset="0"/>
              </a:defRPr>
            </a:lvl1pPr>
          </a:lstStyle>
          <a:p>
            <a:r>
              <a:rPr lang="en-US" dirty="0" smtClean="0"/>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314" y="6176963"/>
            <a:ext cx="723418" cy="607671"/>
          </a:xfrm>
          <a:prstGeom prst="rect">
            <a:avLst/>
          </a:prstGeom>
          <a:effectLst>
            <a:outerShdw blurRad="50800" dist="76200" dir="5400000" algn="t" rotWithShape="0">
              <a:prstClr val="black">
                <a:alpha val="40000"/>
              </a:prstClr>
            </a:outerShdw>
          </a:effectLst>
        </p:spPr>
      </p:pic>
    </p:spTree>
    <p:extLst>
      <p:ext uri="{BB962C8B-B14F-4D97-AF65-F5344CB8AC3E}">
        <p14:creationId xmlns:p14="http://schemas.microsoft.com/office/powerpoint/2010/main" val="337531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lvl1pPr>
              <a:defRPr b="1" i="1">
                <a:solidFill>
                  <a:srgbClr val="005CB9"/>
                </a:solidFill>
                <a:latin typeface="Myriad Pro Semibold" charset="0"/>
                <a:ea typeface="Myriad Pro Semibold" charset="0"/>
                <a:cs typeface="Myriad Pro Semibold" charset="0"/>
              </a:defRPr>
            </a:lvl1pPr>
          </a:lstStyle>
          <a:p>
            <a:fld id="{DDB176EC-C10F-2349-91BF-69810D2FC323}"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314" y="6176963"/>
            <a:ext cx="723418" cy="607671"/>
          </a:xfrm>
          <a:prstGeom prst="rect">
            <a:avLst/>
          </a:prstGeom>
          <a:effectLst>
            <a:outerShdw blurRad="50800" dist="76200" dir="5400000" algn="t" rotWithShape="0">
              <a:prstClr val="black">
                <a:alpha val="40000"/>
              </a:prstClr>
            </a:outerShdw>
          </a:effectLst>
        </p:spPr>
      </p:pic>
      <p:sp>
        <p:nvSpPr>
          <p:cNvPr id="11" name="Title 1"/>
          <p:cNvSpPr>
            <a:spLocks noGrp="1"/>
          </p:cNvSpPr>
          <p:nvPr>
            <p:ph type="title"/>
          </p:nvPr>
        </p:nvSpPr>
        <p:spPr>
          <a:xfrm>
            <a:off x="0" y="0"/>
            <a:ext cx="12192000" cy="1357745"/>
          </a:xfrm>
          <a:solidFill>
            <a:srgbClr val="005CB9"/>
          </a:solidFill>
        </p:spPr>
        <p:txBody>
          <a:bodyPr/>
          <a:lstStyle>
            <a:lvl1pPr algn="ctr">
              <a:defRPr b="1" i="0">
                <a:solidFill>
                  <a:schemeClr val="bg1"/>
                </a:solidFill>
                <a:effectLst>
                  <a:outerShdw blurRad="50800" dist="76200" dir="2700000" algn="tl" rotWithShape="0">
                    <a:prstClr val="black">
                      <a:alpha val="40000"/>
                    </a:prstClr>
                  </a:outerShdw>
                </a:effectLst>
                <a:latin typeface="Myriad Pro Semibold" charset="0"/>
                <a:ea typeface="Myriad Pro Semibold" charset="0"/>
                <a:cs typeface="Myriad Pro Semibold"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91608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b="1" i="1">
                <a:solidFill>
                  <a:srgbClr val="005CB9"/>
                </a:solidFill>
                <a:latin typeface="Myriad Pro Semibold" charset="0"/>
                <a:ea typeface="Myriad Pro Semibold" charset="0"/>
                <a:cs typeface="Myriad Pro Semibold" charset="0"/>
              </a:defRPr>
            </a:lvl1pPr>
          </a:lstStyle>
          <a:p>
            <a:fld id="{DDB176EC-C10F-2349-91BF-69810D2FC323}"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314" y="6176963"/>
            <a:ext cx="723418" cy="607671"/>
          </a:xfrm>
          <a:prstGeom prst="rect">
            <a:avLst/>
          </a:prstGeom>
          <a:effectLst>
            <a:outerShdw blurRad="50800" dist="76200" dir="5400000" algn="t" rotWithShape="0">
              <a:prstClr val="black">
                <a:alpha val="40000"/>
              </a:prstClr>
            </a:outerShdw>
          </a:effectLst>
        </p:spPr>
      </p:pic>
      <p:sp>
        <p:nvSpPr>
          <p:cNvPr id="7" name="Title 1"/>
          <p:cNvSpPr>
            <a:spLocks noGrp="1"/>
          </p:cNvSpPr>
          <p:nvPr>
            <p:ph type="title"/>
          </p:nvPr>
        </p:nvSpPr>
        <p:spPr>
          <a:xfrm>
            <a:off x="0" y="0"/>
            <a:ext cx="12192000" cy="1357745"/>
          </a:xfrm>
          <a:solidFill>
            <a:srgbClr val="005CB9"/>
          </a:solidFill>
        </p:spPr>
        <p:txBody>
          <a:bodyPr/>
          <a:lstStyle>
            <a:lvl1pPr algn="ctr">
              <a:defRPr b="1" i="0">
                <a:solidFill>
                  <a:schemeClr val="bg1"/>
                </a:solidFill>
                <a:effectLst>
                  <a:outerShdw blurRad="50800" dist="76200" dir="2700000" algn="tl" rotWithShape="0">
                    <a:prstClr val="black">
                      <a:alpha val="40000"/>
                    </a:prstClr>
                  </a:outerShdw>
                </a:effectLst>
                <a:latin typeface="Myriad Pro Semibold" charset="0"/>
                <a:ea typeface="Myriad Pro Semibold" charset="0"/>
                <a:cs typeface="Myriad Pro Semibold"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525357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1" i="1">
                <a:solidFill>
                  <a:srgbClr val="005CB9"/>
                </a:solidFill>
                <a:latin typeface="Myriad Pro Semibold" charset="0"/>
                <a:ea typeface="Myriad Pro Semibold" charset="0"/>
                <a:cs typeface="Myriad Pro Semibold" charset="0"/>
              </a:defRPr>
            </a:lvl1pPr>
          </a:lstStyle>
          <a:p>
            <a:fld id="{DDB176EC-C10F-2349-91BF-69810D2FC323}" type="slidenum">
              <a:rPr lang="en-US" smtClean="0"/>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314" y="6176963"/>
            <a:ext cx="723418" cy="607671"/>
          </a:xfrm>
          <a:prstGeom prst="rect">
            <a:avLst/>
          </a:prstGeom>
          <a:effectLst>
            <a:outerShdw blurRad="50800" dist="76200" dir="5400000" algn="t" rotWithShape="0">
              <a:prstClr val="black">
                <a:alpha val="40000"/>
              </a:prstClr>
            </a:outerShdw>
          </a:effectLst>
        </p:spPr>
      </p:pic>
      <p:sp>
        <p:nvSpPr>
          <p:cNvPr id="6" name="Title 1"/>
          <p:cNvSpPr>
            <a:spLocks noGrp="1"/>
          </p:cNvSpPr>
          <p:nvPr>
            <p:ph type="title"/>
          </p:nvPr>
        </p:nvSpPr>
        <p:spPr>
          <a:xfrm>
            <a:off x="0" y="0"/>
            <a:ext cx="12192000" cy="1357745"/>
          </a:xfrm>
          <a:solidFill>
            <a:srgbClr val="005CB9"/>
          </a:solidFill>
        </p:spPr>
        <p:txBody>
          <a:bodyPr/>
          <a:lstStyle>
            <a:lvl1pPr algn="ctr">
              <a:defRPr b="1" i="0">
                <a:solidFill>
                  <a:schemeClr val="bg1"/>
                </a:solidFill>
                <a:effectLst>
                  <a:outerShdw blurRad="50800" dist="76200" dir="2700000" algn="tl" rotWithShape="0">
                    <a:prstClr val="black">
                      <a:alpha val="40000"/>
                    </a:prstClr>
                  </a:outerShdw>
                </a:effectLst>
                <a:latin typeface="Myriad Pro Semibold" charset="0"/>
                <a:ea typeface="Myriad Pro Semibold" charset="0"/>
                <a:cs typeface="Myriad Pro Semibold"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79843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solidFill>
            <a:srgbClr val="005CB9"/>
          </a:solidFill>
        </p:spPr>
        <p:txBody>
          <a:bodyPr anchor="b"/>
          <a:lstStyle>
            <a:lvl1pPr algn="ctr">
              <a:defRPr sz="3200" b="1" i="0">
                <a:solidFill>
                  <a:schemeClr val="bg1"/>
                </a:solidFill>
                <a:effectLst>
                  <a:outerShdw blurRad="50800" dist="76200" dir="2700000" algn="tl" rotWithShape="0">
                    <a:prstClr val="black">
                      <a:alpha val="40000"/>
                    </a:prstClr>
                  </a:outerShdw>
                </a:effectLst>
                <a:latin typeface="Myriad Pro Semibold" charset="0"/>
                <a:ea typeface="Myriad Pro Semibold" charset="0"/>
                <a:cs typeface="Myriad Pro Semibold"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b="0" i="0">
                <a:latin typeface="Myriad Pro" charset="0"/>
                <a:ea typeface="Myriad Pro" charset="0"/>
                <a:cs typeface="Myriad Pro" charset="0"/>
              </a:defRPr>
            </a:lvl1pPr>
            <a:lvl2pPr>
              <a:defRPr sz="2800" b="0" i="0">
                <a:latin typeface="Myriad Pro" charset="0"/>
                <a:ea typeface="Myriad Pro" charset="0"/>
                <a:cs typeface="Myriad Pro" charset="0"/>
              </a:defRPr>
            </a:lvl2pPr>
            <a:lvl3pPr>
              <a:defRPr sz="2400" b="0" i="0">
                <a:latin typeface="Myriad Pro" charset="0"/>
                <a:ea typeface="Myriad Pro" charset="0"/>
                <a:cs typeface="Myriad Pro" charset="0"/>
              </a:defRPr>
            </a:lvl3pPr>
            <a:lvl4pPr>
              <a:defRPr sz="2000" b="0" i="0">
                <a:latin typeface="Myriad Pro" charset="0"/>
                <a:ea typeface="Myriad Pro" charset="0"/>
                <a:cs typeface="Myriad Pro" charset="0"/>
              </a:defRPr>
            </a:lvl4pPr>
            <a:lvl5pPr>
              <a:defRPr sz="2000" b="0" i="0">
                <a:latin typeface="Myriad Pro" charset="0"/>
                <a:ea typeface="Myriad Pro" charset="0"/>
                <a:cs typeface="Myriad Pro"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Myriad Pro" charset="0"/>
                <a:ea typeface="Myriad Pro" charset="0"/>
                <a:cs typeface="Myriad Pro"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lvl1pPr>
              <a:defRPr b="1" i="1">
                <a:solidFill>
                  <a:srgbClr val="005CB9"/>
                </a:solidFill>
                <a:latin typeface="Myriad Pro Semibold" charset="0"/>
                <a:ea typeface="Myriad Pro Semibold" charset="0"/>
                <a:cs typeface="Myriad Pro Semibold" charset="0"/>
              </a:defRPr>
            </a:lvl1pPr>
          </a:lstStyle>
          <a:p>
            <a:fld id="{DDB176EC-C10F-2349-91BF-69810D2FC323}"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314" y="6176963"/>
            <a:ext cx="723418" cy="607671"/>
          </a:xfrm>
          <a:prstGeom prst="rect">
            <a:avLst/>
          </a:prstGeom>
          <a:effectLst>
            <a:outerShdw blurRad="50800" dist="76200" dir="5400000" algn="t" rotWithShape="0">
              <a:prstClr val="black">
                <a:alpha val="40000"/>
              </a:prstClr>
            </a:outerShdw>
          </a:effectLst>
        </p:spPr>
      </p:pic>
    </p:spTree>
    <p:extLst>
      <p:ext uri="{BB962C8B-B14F-4D97-AF65-F5344CB8AC3E}">
        <p14:creationId xmlns:p14="http://schemas.microsoft.com/office/powerpoint/2010/main" val="348002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solidFill>
            <a:srgbClr val="005CB9"/>
          </a:solidFill>
        </p:spPr>
        <p:txBody>
          <a:bodyPr anchor="b"/>
          <a:lstStyle>
            <a:lvl1pPr algn="ctr">
              <a:defRPr sz="3200">
                <a:solidFill>
                  <a:schemeClr val="bg1"/>
                </a:solidFill>
                <a:effectLst>
                  <a:outerShdw blurRad="50800" dist="76200" dir="2700000" algn="tl" rotWithShape="0">
                    <a:prstClr val="black">
                      <a:alpha val="40000"/>
                    </a:prstClr>
                  </a:outerShdw>
                </a:effectLs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lvl1pPr>
              <a:defRPr b="1" i="1">
                <a:solidFill>
                  <a:srgbClr val="005CB9"/>
                </a:solidFill>
                <a:latin typeface="Myriad Pro Semibold" charset="0"/>
                <a:ea typeface="Myriad Pro Semibold" charset="0"/>
                <a:cs typeface="Myriad Pro Semibold" charset="0"/>
              </a:defRPr>
            </a:lvl1pPr>
          </a:lstStyle>
          <a:p>
            <a:fld id="{DDB176EC-C10F-2349-91BF-69810D2FC323}"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314" y="6176963"/>
            <a:ext cx="723418" cy="607671"/>
          </a:xfrm>
          <a:prstGeom prst="rect">
            <a:avLst/>
          </a:prstGeom>
          <a:effectLst>
            <a:outerShdw blurRad="50800" dist="76200" dir="5400000" algn="t" rotWithShape="0">
              <a:prstClr val="black">
                <a:alpha val="40000"/>
              </a:prstClr>
            </a:outerShdw>
          </a:effectLst>
        </p:spPr>
      </p:pic>
    </p:spTree>
    <p:extLst>
      <p:ext uri="{BB962C8B-B14F-4D97-AF65-F5344CB8AC3E}">
        <p14:creationId xmlns:p14="http://schemas.microsoft.com/office/powerpoint/2010/main" val="1273861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B176EC-C10F-2349-91BF-69810D2FC323}" type="slidenum">
              <a:rPr lang="en-US" smtClean="0"/>
              <a:t>‹#›</a:t>
            </a:fld>
            <a:endParaRPr lang="en-US"/>
          </a:p>
        </p:txBody>
      </p:sp>
    </p:spTree>
    <p:extLst>
      <p:ext uri="{BB962C8B-B14F-4D97-AF65-F5344CB8AC3E}">
        <p14:creationId xmlns:p14="http://schemas.microsoft.com/office/powerpoint/2010/main" val="1360394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Myriad Pro Semibold" charset="0"/>
          <a:ea typeface="Myriad Pro Semibold" charset="0"/>
          <a:cs typeface="Myriad Pro Semibold"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Myriad Pro" charset="0"/>
          <a:ea typeface="Myriad Pro" charset="0"/>
          <a:cs typeface="Myriad Pro"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Myriad Pro" charset="0"/>
          <a:ea typeface="Myriad Pro" charset="0"/>
          <a:cs typeface="Myriad Pro"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Myriad Pro" charset="0"/>
          <a:ea typeface="Myriad Pro" charset="0"/>
          <a:cs typeface="Myriad Pro"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F0F352-5580-4C84-B813-BD85777CA15E}" type="datetimeFigureOut">
              <a:rPr lang="en-US" smtClean="0"/>
              <a:t>2/14/2018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0514E-E068-44A3-82EC-FD8B55589974}" type="slidenum">
              <a:rPr lang="en-US" smtClean="0"/>
              <a:t>‹#›</a:t>
            </a:fld>
            <a:endParaRPr lang="en-US"/>
          </a:p>
        </p:txBody>
      </p:sp>
    </p:spTree>
    <p:extLst>
      <p:ext uri="{BB962C8B-B14F-4D97-AF65-F5344CB8AC3E}">
        <p14:creationId xmlns:p14="http://schemas.microsoft.com/office/powerpoint/2010/main" val="2862432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7C5AA-A276-6846-B529-593E0B196A0D}" type="datetimeFigureOut">
              <a:rPr lang="en-US" smtClean="0"/>
              <a:t>2/14/2018</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CC554-77D3-7D45-96FD-AE0DBEC31FDD}" type="slidenum">
              <a:rPr lang="en-US" smtClean="0"/>
              <a:t>‹#›</a:t>
            </a:fld>
            <a:endParaRPr lang="en-US"/>
          </a:p>
        </p:txBody>
      </p:sp>
    </p:spTree>
    <p:extLst>
      <p:ext uri="{BB962C8B-B14F-4D97-AF65-F5344CB8AC3E}">
        <p14:creationId xmlns:p14="http://schemas.microsoft.com/office/powerpoint/2010/main" val="40715180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000" b="1" kern="1200">
          <a:solidFill>
            <a:schemeClr val="tx1"/>
          </a:solidFill>
          <a:latin typeface="Gill Sans SemiBold"/>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10000"/>
            </a:schemeClr>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10000"/>
            </a:schemeClr>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10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10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www.researchgate.net/publication/237079470_Participatory_Impact_Pathways_Analysis_a_practical_method_for_project_planning_and_evaluation"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Net </a:t>
            </a:r>
            <a:r>
              <a:rPr lang="en-US" dirty="0" smtClean="0"/>
              <a:t>Map</a:t>
            </a:r>
            <a:endParaRPr lang="en-US" dirty="0"/>
          </a:p>
        </p:txBody>
      </p:sp>
      <p:sp>
        <p:nvSpPr>
          <p:cNvPr id="3" name="Subtitle 2"/>
          <p:cNvSpPr>
            <a:spLocks noGrp="1"/>
          </p:cNvSpPr>
          <p:nvPr>
            <p:ph type="subTitle" idx="1"/>
          </p:nvPr>
        </p:nvSpPr>
        <p:spPr/>
        <p:txBody>
          <a:bodyPr>
            <a:normAutofit/>
          </a:bodyPr>
          <a:lstStyle/>
          <a:p>
            <a:r>
              <a:rPr lang="en-US" sz="4500" dirty="0" smtClean="0"/>
              <a:t>February </a:t>
            </a:r>
            <a:r>
              <a:rPr lang="en-US" sz="4500" dirty="0" smtClean="0"/>
              <a:t>15-16, 2018</a:t>
            </a:r>
            <a:endParaRPr lang="en-US" sz="4500" dirty="0" smtClean="0"/>
          </a:p>
        </p:txBody>
      </p:sp>
    </p:spTree>
    <p:extLst>
      <p:ext uri="{BB962C8B-B14F-4D97-AF65-F5344CB8AC3E}">
        <p14:creationId xmlns:p14="http://schemas.microsoft.com/office/powerpoint/2010/main" val="531379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b="1" smtClean="0"/>
              <a:t>Net-Map methods</a:t>
            </a:r>
          </a:p>
        </p:txBody>
      </p:sp>
      <p:sp>
        <p:nvSpPr>
          <p:cNvPr id="31747" name="Content Placeholder 2"/>
          <p:cNvSpPr>
            <a:spLocks noGrp="1"/>
          </p:cNvSpPr>
          <p:nvPr>
            <p:ph idx="1"/>
          </p:nvPr>
        </p:nvSpPr>
        <p:spPr/>
        <p:txBody>
          <a:bodyPr/>
          <a:lstStyle/>
          <a:p>
            <a:r>
              <a:rPr lang="en-US" altLang="en-US" smtClean="0"/>
              <a:t>Participants list relevant actors and examine links between them</a:t>
            </a:r>
          </a:p>
          <a:p>
            <a:r>
              <a:rPr lang="en-US" altLang="en-US" smtClean="0"/>
              <a:t>Participants add wooden “influence towers” to represent power and influence of various actors</a:t>
            </a:r>
          </a:p>
          <a:p>
            <a:r>
              <a:rPr lang="en-US" altLang="en-US" smtClean="0"/>
              <a:t>The individual (or group) then discusses the goals of each actor</a:t>
            </a:r>
          </a:p>
          <a:p>
            <a:pPr>
              <a:buFont typeface="Arial" panose="020B0604020202020204" pitchFamily="34" charset="0"/>
              <a:buNone/>
            </a:pPr>
            <a:endParaRPr lang="en-US" altLang="en-US" smtClean="0"/>
          </a:p>
        </p:txBody>
      </p:sp>
    </p:spTree>
    <p:extLst>
      <p:ext uri="{BB962C8B-B14F-4D97-AF65-F5344CB8AC3E}">
        <p14:creationId xmlns:p14="http://schemas.microsoft.com/office/powerpoint/2010/main" val="1489728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Net-Map as a Community-Building Tool</a:t>
            </a:r>
            <a:endParaRPr lang="en-US" dirty="0"/>
          </a:p>
        </p:txBody>
      </p:sp>
      <p:sp>
        <p:nvSpPr>
          <p:cNvPr id="3" name="Content Placeholder 2"/>
          <p:cNvSpPr>
            <a:spLocks noGrp="1"/>
          </p:cNvSpPr>
          <p:nvPr>
            <p:ph idx="1"/>
          </p:nvPr>
        </p:nvSpPr>
        <p:spPr>
          <a:xfrm>
            <a:off x="838200" y="1825625"/>
            <a:ext cx="6873240" cy="4351338"/>
          </a:xfrm>
        </p:spPr>
        <p:txBody>
          <a:bodyPr/>
          <a:lstStyle/>
          <a:p>
            <a:r>
              <a:rPr lang="en-US" sz="3200" dirty="0"/>
              <a:t>Visualizing networks, power structures, and goals makes it easier for everyone to discuss them</a:t>
            </a:r>
          </a:p>
          <a:p>
            <a:r>
              <a:rPr lang="en-US" sz="3200" dirty="0"/>
              <a:t>Net-Map concepts are easy to understand—even for community members with low or no schooling</a:t>
            </a:r>
          </a:p>
        </p:txBody>
      </p:sp>
      <p:pic>
        <p:nvPicPr>
          <p:cNvPr id="4" name="Picture 137"/>
          <p:cNvPicPr>
            <a:picLocks noGrp="1" noChangeAspect="1" noChangeArrowheads="1"/>
          </p:cNvPicPr>
          <p:nvPr>
            <p:ph sz="half" idx="4294967295"/>
          </p:nvPr>
        </p:nvPicPr>
        <p:blipFill>
          <a:blip r:embed="rId3" cstate="print"/>
          <a:srcRect/>
          <a:stretch>
            <a:fillRect/>
          </a:stretch>
        </p:blipFill>
        <p:spPr>
          <a:xfrm>
            <a:off x="7929245" y="1825625"/>
            <a:ext cx="3394075" cy="2543175"/>
          </a:xfrm>
          <a:noFill/>
          <a:ln>
            <a:solidFill>
              <a:schemeClr val="accent1"/>
            </a:solidFill>
          </a:ln>
        </p:spPr>
      </p:pic>
      <p:sp>
        <p:nvSpPr>
          <p:cNvPr id="5" name="Rectangle 6"/>
          <p:cNvSpPr>
            <a:spLocks noChangeArrowheads="1"/>
          </p:cNvSpPr>
          <p:nvPr/>
        </p:nvSpPr>
        <p:spPr bwMode="auto">
          <a:xfrm>
            <a:off x="7854576" y="4548676"/>
            <a:ext cx="3417626" cy="446276"/>
          </a:xfrm>
          <a:prstGeom prst="rect">
            <a:avLst/>
          </a:prstGeom>
          <a:noFill/>
          <a:ln w="9525">
            <a:noFill/>
            <a:miter lim="800000"/>
            <a:headEnd/>
            <a:tailEnd/>
          </a:ln>
        </p:spPr>
        <p:txBody>
          <a:bodyPr wrap="square">
            <a:spAutoFit/>
          </a:bodyPr>
          <a:lstStyle/>
          <a:p>
            <a:pPr algn="ctr"/>
            <a:r>
              <a:rPr lang="en-US" sz="1100" dirty="0"/>
              <a:t>© 2005 Virginia </a:t>
            </a:r>
            <a:r>
              <a:rPr lang="en-US" sz="1100" dirty="0" err="1"/>
              <a:t>Lamprecht</a:t>
            </a:r>
            <a:r>
              <a:rPr lang="en-US" sz="1100" dirty="0"/>
              <a:t>, Courtesy of </a:t>
            </a:r>
            <a:r>
              <a:rPr lang="en-US" sz="1100" dirty="0" err="1"/>
              <a:t>Photoshare</a:t>
            </a:r>
            <a:endParaRPr lang="en-US" sz="1100" dirty="0"/>
          </a:p>
          <a:p>
            <a:r>
              <a:rPr lang="en-US" sz="1200" dirty="0"/>
              <a:t> </a:t>
            </a:r>
          </a:p>
        </p:txBody>
      </p:sp>
    </p:spTree>
    <p:extLst>
      <p:ext uri="{BB962C8B-B14F-4D97-AF65-F5344CB8AC3E}">
        <p14:creationId xmlns:p14="http://schemas.microsoft.com/office/powerpoint/2010/main" val="31449426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Net-Map as a Monitoring Tool</a:t>
            </a:r>
            <a:endParaRPr lang="en-US" dirty="0"/>
          </a:p>
        </p:txBody>
      </p:sp>
      <p:sp>
        <p:nvSpPr>
          <p:cNvPr id="3" name="Content Placeholder 2"/>
          <p:cNvSpPr>
            <a:spLocks noGrp="1"/>
          </p:cNvSpPr>
          <p:nvPr>
            <p:ph idx="1"/>
          </p:nvPr>
        </p:nvSpPr>
        <p:spPr>
          <a:xfrm>
            <a:off x="838200" y="1825625"/>
            <a:ext cx="6858000" cy="4351338"/>
          </a:xfrm>
        </p:spPr>
        <p:txBody>
          <a:bodyPr/>
          <a:lstStyle/>
          <a:p>
            <a:r>
              <a:rPr lang="en-US" sz="3200" dirty="0"/>
              <a:t>Monitoring success of a program through Net-Map </a:t>
            </a:r>
          </a:p>
          <a:p>
            <a:r>
              <a:rPr lang="en-US" sz="3200" dirty="0"/>
              <a:t>Can be used throughout an intervention or program</a:t>
            </a:r>
          </a:p>
          <a:p>
            <a:r>
              <a:rPr lang="en-US" sz="3200" dirty="0"/>
              <a:t>Conducting regular Net-Map exercises will help you understand whether certain goals have been achieved (and also how and why/why not)</a:t>
            </a:r>
          </a:p>
        </p:txBody>
      </p:sp>
      <p:pic>
        <p:nvPicPr>
          <p:cNvPr id="7" name="Picture 2" descr="C:\Documents and Settings\sshewprasad\Desktop\Fact Sheet photos\5073749255_30661e9462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2649" y="1950821"/>
            <a:ext cx="2735297" cy="410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9265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Net-Map as a Program Planning Tool</a:t>
            </a:r>
            <a:endParaRPr lang="en-US" dirty="0"/>
          </a:p>
        </p:txBody>
      </p:sp>
      <p:sp>
        <p:nvSpPr>
          <p:cNvPr id="3" name="Content Placeholder 2"/>
          <p:cNvSpPr>
            <a:spLocks noGrp="1"/>
          </p:cNvSpPr>
          <p:nvPr>
            <p:ph idx="1"/>
          </p:nvPr>
        </p:nvSpPr>
        <p:spPr/>
        <p:txBody>
          <a:bodyPr/>
          <a:lstStyle/>
          <a:p>
            <a:r>
              <a:rPr lang="en-US" sz="2400" dirty="0"/>
              <a:t>Through the Net-Map process, team members can see where they fit in the intervention process</a:t>
            </a:r>
          </a:p>
        </p:txBody>
      </p:sp>
      <p:pic>
        <p:nvPicPr>
          <p:cNvPr id="26627" name="Picture 3" descr="C:\Users\sharlan\Downloads\IMG_1915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755619"/>
            <a:ext cx="5637952" cy="3758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1589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5 Steps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Define </a:t>
            </a:r>
            <a:r>
              <a:rPr lang="en-US" dirty="0" smtClean="0"/>
              <a:t>question</a:t>
            </a:r>
            <a:endParaRPr lang="en-US" dirty="0"/>
          </a:p>
          <a:p>
            <a:pPr marL="514350" indent="-514350">
              <a:buFont typeface="+mj-lt"/>
              <a:buAutoNum type="arabicPeriod"/>
            </a:pPr>
            <a:r>
              <a:rPr lang="en-US" dirty="0"/>
              <a:t>Define </a:t>
            </a:r>
            <a:r>
              <a:rPr lang="en-US" dirty="0" smtClean="0"/>
              <a:t>the actors</a:t>
            </a:r>
            <a:endParaRPr lang="en-US" dirty="0"/>
          </a:p>
          <a:p>
            <a:pPr marL="514350" indent="-514350">
              <a:buFont typeface="+mj-lt"/>
              <a:buAutoNum type="arabicPeriod"/>
            </a:pPr>
            <a:r>
              <a:rPr lang="en-US" dirty="0" smtClean="0"/>
              <a:t>Define </a:t>
            </a:r>
            <a:r>
              <a:rPr lang="en-US" dirty="0"/>
              <a:t>links</a:t>
            </a:r>
          </a:p>
          <a:p>
            <a:pPr marL="514350" indent="-514350">
              <a:buFont typeface="+mj-lt"/>
              <a:buAutoNum type="arabicPeriod"/>
            </a:pPr>
            <a:r>
              <a:rPr lang="en-US" dirty="0"/>
              <a:t>Define goals of actors </a:t>
            </a:r>
            <a:endParaRPr lang="en-US" dirty="0" smtClean="0"/>
          </a:p>
          <a:p>
            <a:pPr marL="514350" indent="-514350">
              <a:buFont typeface="+mj-lt"/>
              <a:buAutoNum type="arabicPeriod"/>
            </a:pPr>
            <a:r>
              <a:rPr lang="en-US" dirty="0" smtClean="0"/>
              <a:t>Define the actors’  influence</a:t>
            </a:r>
            <a:endParaRPr lang="en-US" dirty="0"/>
          </a:p>
        </p:txBody>
      </p:sp>
      <p:sp>
        <p:nvSpPr>
          <p:cNvPr id="4" name="Slide Number Placeholder 3"/>
          <p:cNvSpPr>
            <a:spLocks noGrp="1"/>
          </p:cNvSpPr>
          <p:nvPr>
            <p:ph type="sldNum" sz="quarter" idx="12"/>
          </p:nvPr>
        </p:nvSpPr>
        <p:spPr/>
        <p:txBody>
          <a:bodyPr/>
          <a:lstStyle/>
          <a:p>
            <a:fld id="{DDB176EC-C10F-2349-91BF-69810D2FC323}" type="slidenum">
              <a:rPr lang="en-US" smtClean="0"/>
              <a:pPr/>
              <a:t>13</a:t>
            </a:fld>
            <a:endParaRPr lang="en-US" dirty="0"/>
          </a:p>
        </p:txBody>
      </p:sp>
    </p:spTree>
    <p:extLst>
      <p:ext uri="{BB962C8B-B14F-4D97-AF65-F5344CB8AC3E}">
        <p14:creationId xmlns:p14="http://schemas.microsoft.com/office/powerpoint/2010/main" val="2087895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Program </a:t>
            </a:r>
            <a:r>
              <a:rPr lang="en-US" dirty="0" smtClean="0"/>
              <a:t>Implementation in Malawi</a:t>
            </a:r>
          </a:p>
          <a:p>
            <a:pPr marL="514350" indent="-514350">
              <a:buFont typeface="+mj-lt"/>
              <a:buAutoNum type="arabicPeriod"/>
            </a:pPr>
            <a:r>
              <a:rPr lang="en-US" dirty="0"/>
              <a:t>NURHI </a:t>
            </a:r>
            <a:r>
              <a:rPr lang="en-US" dirty="0" smtClean="0"/>
              <a:t>2 in Lagos, Kaduna, Oyo</a:t>
            </a: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159225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Case Study of Net-Map Used in Program Implementation: Malawi</a:t>
            </a:r>
            <a:endParaRPr lang="en-US" dirty="0"/>
          </a:p>
        </p:txBody>
      </p:sp>
      <p:pic>
        <p:nvPicPr>
          <p:cNvPr id="4" name="Picture 2" descr="http://www.worldatlas.com/webimage/countrys/africa/mwafrica.gif"/>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3256" t="50533"/>
          <a:stretch/>
        </p:blipFill>
        <p:spPr bwMode="auto">
          <a:xfrm>
            <a:off x="3338625" y="1931002"/>
            <a:ext cx="4749208" cy="45412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9858375" y="6176963"/>
            <a:ext cx="1495425" cy="590550"/>
          </a:xfrm>
          <a:prstGeom prst="rect">
            <a:avLst/>
          </a:prstGeom>
        </p:spPr>
      </p:pic>
    </p:spTree>
    <p:extLst>
      <p:ext uri="{BB962C8B-B14F-4D97-AF65-F5344CB8AC3E}">
        <p14:creationId xmlns:p14="http://schemas.microsoft.com/office/powerpoint/2010/main" val="41615808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Context: Malawi</a:t>
            </a:r>
            <a:endParaRPr lang="en-US" dirty="0"/>
          </a:p>
        </p:txBody>
      </p:sp>
      <p:sp>
        <p:nvSpPr>
          <p:cNvPr id="3" name="Content Placeholder 2"/>
          <p:cNvSpPr>
            <a:spLocks noGrp="1"/>
          </p:cNvSpPr>
          <p:nvPr>
            <p:ph idx="1"/>
          </p:nvPr>
        </p:nvSpPr>
        <p:spPr>
          <a:xfrm>
            <a:off x="838200" y="1825625"/>
            <a:ext cx="5243623" cy="4351338"/>
          </a:xfrm>
        </p:spPr>
        <p:txBody>
          <a:bodyPr/>
          <a:lstStyle/>
          <a:p>
            <a:r>
              <a:rPr lang="en-US" dirty="0" smtClean="0"/>
              <a:t>Poor maternal health and family planning indicators</a:t>
            </a:r>
          </a:p>
          <a:p>
            <a:r>
              <a:rPr lang="en-US" dirty="0" smtClean="0"/>
              <a:t>High rates of HIV/AIDS</a:t>
            </a:r>
          </a:p>
          <a:p>
            <a:r>
              <a:rPr lang="en-US" dirty="0" smtClean="0"/>
              <a:t>Poor health infrastructure – including communication and knowledge sharing</a:t>
            </a:r>
            <a:endParaRPr lang="en-US" dirty="0"/>
          </a:p>
        </p:txBody>
      </p:sp>
      <p:pic>
        <p:nvPicPr>
          <p:cNvPr id="4" name="Picture 6" descr="380-46"/>
          <p:cNvPicPr>
            <a:picLocks noChangeAspect="1" noChangeArrowheads="1"/>
          </p:cNvPicPr>
          <p:nvPr/>
        </p:nvPicPr>
        <p:blipFill>
          <a:blip r:embed="rId3">
            <a:lum contrast="6000"/>
          </a:blip>
          <a:srcRect/>
          <a:stretch>
            <a:fillRect/>
          </a:stretch>
        </p:blipFill>
        <p:spPr bwMode="auto">
          <a:xfrm>
            <a:off x="6962774" y="1995998"/>
            <a:ext cx="3754845" cy="3526289"/>
          </a:xfrm>
          <a:prstGeom prst="rect">
            <a:avLst/>
          </a:prstGeom>
          <a:ln>
            <a:noFill/>
          </a:ln>
          <a:effectLst>
            <a:outerShdw blurRad="292100" dist="139700" dir="2700000" algn="tl" rotWithShape="0">
              <a:srgbClr val="333333">
                <a:alpha val="65000"/>
              </a:srgbClr>
            </a:outerShdw>
          </a:effectLst>
          <a:extLst/>
        </p:spPr>
      </p:pic>
      <p:pic>
        <p:nvPicPr>
          <p:cNvPr id="5" name="Picture 4"/>
          <p:cNvPicPr>
            <a:picLocks noChangeAspect="1"/>
          </p:cNvPicPr>
          <p:nvPr/>
        </p:nvPicPr>
        <p:blipFill>
          <a:blip r:embed="rId4"/>
          <a:stretch>
            <a:fillRect/>
          </a:stretch>
        </p:blipFill>
        <p:spPr>
          <a:xfrm>
            <a:off x="9858375" y="6176963"/>
            <a:ext cx="1495425" cy="590550"/>
          </a:xfrm>
          <a:prstGeom prst="rect">
            <a:avLst/>
          </a:prstGeom>
        </p:spPr>
      </p:pic>
    </p:spTree>
    <p:extLst>
      <p:ext uri="{BB962C8B-B14F-4D97-AF65-F5344CB8AC3E}">
        <p14:creationId xmlns:p14="http://schemas.microsoft.com/office/powerpoint/2010/main" val="3952749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Background: </a:t>
            </a:r>
            <a:r>
              <a:rPr lang="en-US" dirty="0"/>
              <a:t>Malawi </a:t>
            </a:r>
            <a:r>
              <a:rPr lang="en-US" dirty="0" smtClean="0"/>
              <a:t>K4Health Project</a:t>
            </a:r>
            <a:endParaRPr lang="en-US" dirty="0"/>
          </a:p>
        </p:txBody>
      </p:sp>
      <p:sp>
        <p:nvSpPr>
          <p:cNvPr id="3" name="Content Placeholder 2"/>
          <p:cNvSpPr>
            <a:spLocks noGrp="1"/>
          </p:cNvSpPr>
          <p:nvPr>
            <p:ph idx="1"/>
          </p:nvPr>
        </p:nvSpPr>
        <p:spPr>
          <a:xfrm>
            <a:off x="838200" y="1825625"/>
            <a:ext cx="4967177" cy="4351338"/>
          </a:xfrm>
        </p:spPr>
        <p:txBody>
          <a:bodyPr/>
          <a:lstStyle/>
          <a:p>
            <a:r>
              <a:rPr lang="en-US" sz="2600" dirty="0"/>
              <a:t>In 2010, K4Health began a pilot project in Malawi to address gaps in information and knowledge sharing among health providers. </a:t>
            </a:r>
          </a:p>
          <a:p>
            <a:r>
              <a:rPr lang="en-US" sz="2600" dirty="0"/>
              <a:t>Main goal: Improving access to and use of FP/RH and HIV/AIDS information among program managers and health providers.</a:t>
            </a:r>
          </a:p>
        </p:txBody>
      </p:sp>
      <p:pic>
        <p:nvPicPr>
          <p:cNvPr id="4" name="Picture 2" descr="P:\Temp\Frontline SMS\DSC_0145.JPG"/>
          <p:cNvPicPr>
            <a:picLocks noChangeAspect="1" noChangeArrowheads="1"/>
          </p:cNvPicPr>
          <p:nvPr/>
        </p:nvPicPr>
        <p:blipFill>
          <a:blip r:embed="rId3"/>
          <a:srcRect/>
          <a:stretch>
            <a:fillRect/>
          </a:stretch>
        </p:blipFill>
        <p:spPr bwMode="auto">
          <a:xfrm>
            <a:off x="6149975" y="1612011"/>
            <a:ext cx="4531783" cy="3205522"/>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5" name="Rectangle 5"/>
          <p:cNvSpPr>
            <a:spLocks noChangeArrowheads="1"/>
          </p:cNvSpPr>
          <p:nvPr/>
        </p:nvSpPr>
        <p:spPr bwMode="auto">
          <a:xfrm>
            <a:off x="6149974" y="5022298"/>
            <a:ext cx="443388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dirty="0"/>
              <a:t>Used mobile phones and other tools: Set up a mobile phone network to link 630 CHWs and health facilities</a:t>
            </a:r>
          </a:p>
        </p:txBody>
      </p:sp>
      <p:pic>
        <p:nvPicPr>
          <p:cNvPr id="6" name="Picture 5"/>
          <p:cNvPicPr>
            <a:picLocks noChangeAspect="1"/>
          </p:cNvPicPr>
          <p:nvPr/>
        </p:nvPicPr>
        <p:blipFill>
          <a:blip r:embed="rId4"/>
          <a:stretch>
            <a:fillRect/>
          </a:stretch>
        </p:blipFill>
        <p:spPr>
          <a:xfrm>
            <a:off x="9858375" y="6176963"/>
            <a:ext cx="1495425" cy="590550"/>
          </a:xfrm>
          <a:prstGeom prst="rect">
            <a:avLst/>
          </a:prstGeom>
        </p:spPr>
      </p:pic>
    </p:spTree>
    <p:extLst>
      <p:ext uri="{BB962C8B-B14F-4D97-AF65-F5344CB8AC3E}">
        <p14:creationId xmlns:p14="http://schemas.microsoft.com/office/powerpoint/2010/main" val="36217806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Methods: Malawi Net-Map</a:t>
            </a:r>
            <a:endParaRPr lang="en-US" dirty="0"/>
          </a:p>
        </p:txBody>
      </p:sp>
      <p:sp>
        <p:nvSpPr>
          <p:cNvPr id="3" name="Content Placeholder 2"/>
          <p:cNvSpPr>
            <a:spLocks noGrp="1"/>
          </p:cNvSpPr>
          <p:nvPr>
            <p:ph idx="1"/>
          </p:nvPr>
        </p:nvSpPr>
        <p:spPr>
          <a:xfrm>
            <a:off x="838200" y="1825625"/>
            <a:ext cx="4605670" cy="4351338"/>
          </a:xfrm>
        </p:spPr>
        <p:txBody>
          <a:bodyPr/>
          <a:lstStyle/>
          <a:p>
            <a:r>
              <a:rPr lang="en-US" dirty="0"/>
              <a:t>Net-Map was used to help implement the program and monitor its progress/success</a:t>
            </a:r>
          </a:p>
          <a:p>
            <a:pPr marL="0" indent="0">
              <a:buNone/>
            </a:pPr>
            <a:r>
              <a:rPr lang="en-US" dirty="0"/>
              <a:t> </a:t>
            </a:r>
          </a:p>
          <a:p>
            <a:r>
              <a:rPr lang="en-US" dirty="0"/>
              <a:t>Two district-level Net-Map workshops:</a:t>
            </a:r>
          </a:p>
          <a:p>
            <a:pPr lvl="1"/>
            <a:r>
              <a:rPr lang="en-US" dirty="0"/>
              <a:t>May 2010 (just as the pilot project was beginning)</a:t>
            </a:r>
          </a:p>
          <a:p>
            <a:pPr lvl="1"/>
            <a:r>
              <a:rPr lang="en-US" dirty="0"/>
              <a:t>June 2011 (follow up)</a:t>
            </a:r>
          </a:p>
          <a:p>
            <a:endParaRPr lang="en-US" dirty="0" smtClean="0"/>
          </a:p>
          <a:p>
            <a:endParaRPr lang="en-US" dirty="0" smtClean="0"/>
          </a:p>
          <a:p>
            <a:endParaRPr lang="en-US" dirty="0"/>
          </a:p>
        </p:txBody>
      </p:sp>
      <p:sp>
        <p:nvSpPr>
          <p:cNvPr id="9" name="Text Placeholder 6"/>
          <p:cNvSpPr txBox="1">
            <a:spLocks/>
          </p:cNvSpPr>
          <p:nvPr/>
        </p:nvSpPr>
        <p:spPr>
          <a:xfrm>
            <a:off x="5858935" y="5561957"/>
            <a:ext cx="4809066" cy="603287"/>
          </a:xfrm>
          <a:prstGeom prst="rect">
            <a:avLst/>
          </a:prstGeom>
        </p:spPr>
        <p:txBody>
          <a:bodyPr/>
          <a:lstStyle>
            <a:lvl1pPr marL="342900" indent="-342900" algn="l" rtl="0" eaLnBrk="0" fontAlgn="base" hangingPunct="0">
              <a:spcBef>
                <a:spcPct val="20000"/>
              </a:spcBef>
              <a:spcAft>
                <a:spcPct val="0"/>
              </a:spcAft>
              <a:buChar char="•"/>
              <a:defRPr sz="3200">
                <a:solidFill>
                  <a:schemeClr val="tx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2"/>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2"/>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2"/>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2"/>
                </a:solidFill>
                <a:latin typeface="+mn-lt"/>
                <a:ea typeface="ＭＳ Ｐゴシック" charset="-128"/>
              </a:defRPr>
            </a:lvl5pPr>
            <a:lvl6pPr marL="2514600" indent="-228600" algn="l" rtl="0" fontAlgn="base">
              <a:spcBef>
                <a:spcPct val="20000"/>
              </a:spcBef>
              <a:spcAft>
                <a:spcPct val="0"/>
              </a:spcAft>
              <a:buChar char="»"/>
              <a:defRPr sz="2000">
                <a:solidFill>
                  <a:schemeClr val="tx2"/>
                </a:solidFill>
                <a:latin typeface="+mn-lt"/>
                <a:ea typeface="ＭＳ Ｐゴシック" charset="-128"/>
              </a:defRPr>
            </a:lvl6pPr>
            <a:lvl7pPr marL="2971800" indent="-228600" algn="l" rtl="0" fontAlgn="base">
              <a:spcBef>
                <a:spcPct val="20000"/>
              </a:spcBef>
              <a:spcAft>
                <a:spcPct val="0"/>
              </a:spcAft>
              <a:buChar char="»"/>
              <a:defRPr sz="2000">
                <a:solidFill>
                  <a:schemeClr val="tx2"/>
                </a:solidFill>
                <a:latin typeface="+mn-lt"/>
                <a:ea typeface="ＭＳ Ｐゴシック" charset="-128"/>
              </a:defRPr>
            </a:lvl7pPr>
            <a:lvl8pPr marL="3429000" indent="-228600" algn="l" rtl="0" fontAlgn="base">
              <a:spcBef>
                <a:spcPct val="20000"/>
              </a:spcBef>
              <a:spcAft>
                <a:spcPct val="0"/>
              </a:spcAft>
              <a:buChar char="»"/>
              <a:defRPr sz="2000">
                <a:solidFill>
                  <a:schemeClr val="tx2"/>
                </a:solidFill>
                <a:latin typeface="+mn-lt"/>
                <a:ea typeface="ＭＳ Ｐゴシック" charset="-128"/>
              </a:defRPr>
            </a:lvl8pPr>
            <a:lvl9pPr marL="3886200" indent="-228600" algn="l" rtl="0" fontAlgn="base">
              <a:spcBef>
                <a:spcPct val="20000"/>
              </a:spcBef>
              <a:spcAft>
                <a:spcPct val="0"/>
              </a:spcAft>
              <a:buChar char="»"/>
              <a:defRPr sz="2000">
                <a:solidFill>
                  <a:schemeClr val="tx2"/>
                </a:solidFill>
                <a:latin typeface="+mn-lt"/>
                <a:ea typeface="ＭＳ Ｐゴシック" charset="-128"/>
              </a:defRPr>
            </a:lvl9pPr>
          </a:lstStyle>
          <a:p>
            <a:pPr marL="0" indent="0">
              <a:buNone/>
            </a:pPr>
            <a:r>
              <a:rPr lang="en-US" sz="1600" dirty="0"/>
              <a:t>Photo © 2011, Natalie Campbell, Courtesy of MSH</a:t>
            </a:r>
          </a:p>
          <a:p>
            <a:endParaRPr lang="en-US" sz="1600" dirty="0"/>
          </a:p>
        </p:txBody>
      </p:sp>
      <p:pic>
        <p:nvPicPr>
          <p:cNvPr id="10" name="Picture Placeholder 7" descr="C:\Documents and Settings\ncampbell\Local Settings\Temporary Internet Files\Content.Word\IMG_0593.jpg"/>
          <p:cNvPicPr>
            <a:picLocks/>
          </p:cNvPicPr>
          <p:nvPr/>
        </p:nvPicPr>
        <p:blipFill>
          <a:blip r:embed="rId3" cstate="print">
            <a:lum bright="10000"/>
          </a:blip>
          <a:srcRect/>
          <a:stretch>
            <a:fillRect/>
          </a:stretch>
        </p:blipFill>
        <p:spPr bwMode="auto">
          <a:xfrm>
            <a:off x="5858934" y="1897255"/>
            <a:ext cx="4809066" cy="3534870"/>
          </a:xfrm>
          <a:prstGeom prst="rect">
            <a:avLst/>
          </a:prstGeom>
          <a:noFill/>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pic>
      <p:pic>
        <p:nvPicPr>
          <p:cNvPr id="6" name="Picture 5"/>
          <p:cNvPicPr>
            <a:picLocks noChangeAspect="1"/>
          </p:cNvPicPr>
          <p:nvPr/>
        </p:nvPicPr>
        <p:blipFill>
          <a:blip r:embed="rId4"/>
          <a:stretch>
            <a:fillRect/>
          </a:stretch>
        </p:blipFill>
        <p:spPr>
          <a:xfrm>
            <a:off x="9858375" y="6192203"/>
            <a:ext cx="1495425" cy="590550"/>
          </a:xfrm>
          <a:prstGeom prst="rect">
            <a:avLst/>
          </a:prstGeom>
        </p:spPr>
      </p:pic>
    </p:spTree>
    <p:extLst>
      <p:ext uri="{BB962C8B-B14F-4D97-AF65-F5344CB8AC3E}">
        <p14:creationId xmlns:p14="http://schemas.microsoft.com/office/powerpoint/2010/main" val="1885520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 </a:t>
            </a:r>
            <a:r>
              <a:rPr lang="en-US" dirty="0" smtClean="0"/>
              <a:t>Thursday</a:t>
            </a:r>
            <a:endParaRPr lang="en-US" dirty="0"/>
          </a:p>
        </p:txBody>
      </p:sp>
      <p:sp>
        <p:nvSpPr>
          <p:cNvPr id="3" name="Content Placeholder 2"/>
          <p:cNvSpPr>
            <a:spLocks noGrp="1"/>
          </p:cNvSpPr>
          <p:nvPr>
            <p:ph idx="1"/>
          </p:nvPr>
        </p:nvSpPr>
        <p:spPr/>
        <p:txBody>
          <a:bodyPr>
            <a:normAutofit fontScale="85000" lnSpcReduction="20000"/>
          </a:bodyPr>
          <a:lstStyle/>
          <a:p>
            <a:r>
              <a:rPr lang="en-US" dirty="0"/>
              <a:t>Social warm up </a:t>
            </a:r>
          </a:p>
          <a:p>
            <a:r>
              <a:rPr lang="en-US" dirty="0"/>
              <a:t>Net-Map: the basics</a:t>
            </a:r>
          </a:p>
          <a:p>
            <a:r>
              <a:rPr lang="en-US" dirty="0"/>
              <a:t>The 5 steps of Net-Map</a:t>
            </a:r>
          </a:p>
          <a:p>
            <a:r>
              <a:rPr lang="en-US" dirty="0"/>
              <a:t>Case studies and past experiences</a:t>
            </a:r>
          </a:p>
          <a:p>
            <a:r>
              <a:rPr lang="en-US" dirty="0" smtClean="0"/>
              <a:t>Net-Mapping </a:t>
            </a:r>
            <a:r>
              <a:rPr lang="en-US" dirty="0"/>
              <a:t>applied to your </a:t>
            </a:r>
            <a:r>
              <a:rPr lang="en-US" dirty="0" smtClean="0"/>
              <a:t>case</a:t>
            </a:r>
          </a:p>
          <a:p>
            <a:pPr marL="0" indent="0">
              <a:buNone/>
            </a:pPr>
            <a:r>
              <a:rPr lang="en-US" dirty="0" smtClean="0"/>
              <a:t>Lunch</a:t>
            </a:r>
            <a:endParaRPr lang="en-US" dirty="0"/>
          </a:p>
          <a:p>
            <a:r>
              <a:rPr lang="en-US" dirty="0"/>
              <a:t>Getting the question right: “Who influences XY?”</a:t>
            </a:r>
          </a:p>
          <a:p>
            <a:r>
              <a:rPr lang="en-US" dirty="0"/>
              <a:t>Putting the actors on the map</a:t>
            </a:r>
          </a:p>
          <a:p>
            <a:r>
              <a:rPr lang="en-US" dirty="0"/>
              <a:t>Defining the links</a:t>
            </a:r>
          </a:p>
          <a:p>
            <a:r>
              <a:rPr lang="en-US" dirty="0"/>
              <a:t>Connecting the dots</a:t>
            </a:r>
          </a:p>
          <a:p>
            <a:r>
              <a:rPr lang="en-US" dirty="0"/>
              <a:t>Goals of actors</a:t>
            </a:r>
          </a:p>
        </p:txBody>
      </p:sp>
    </p:spTree>
    <p:extLst>
      <p:ext uri="{BB962C8B-B14F-4D97-AF65-F5344CB8AC3E}">
        <p14:creationId xmlns:p14="http://schemas.microsoft.com/office/powerpoint/2010/main" val="17181947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Malawi Net-Map Participants (Resource People)</a:t>
            </a:r>
            <a:endParaRPr lang="en-US" dirty="0"/>
          </a:p>
        </p:txBody>
      </p:sp>
      <p:sp>
        <p:nvSpPr>
          <p:cNvPr id="3" name="Content Placeholder 2"/>
          <p:cNvSpPr>
            <a:spLocks noGrp="1"/>
          </p:cNvSpPr>
          <p:nvPr>
            <p:ph idx="1"/>
          </p:nvPr>
        </p:nvSpPr>
        <p:spPr>
          <a:xfrm>
            <a:off x="838200" y="1825625"/>
            <a:ext cx="5328684" cy="4351338"/>
          </a:xfrm>
        </p:spPr>
        <p:txBody>
          <a:bodyPr/>
          <a:lstStyle/>
          <a:p>
            <a:r>
              <a:rPr lang="en-US" dirty="0" smtClean="0"/>
              <a:t>District </a:t>
            </a:r>
            <a:r>
              <a:rPr lang="en-US" dirty="0"/>
              <a:t>health officers, NGO district </a:t>
            </a:r>
            <a:r>
              <a:rPr lang="en-US" dirty="0" smtClean="0"/>
              <a:t>managers</a:t>
            </a:r>
            <a:r>
              <a:rPr lang="en-US" dirty="0"/>
              <a:t>, health facility staff, and </a:t>
            </a:r>
            <a:r>
              <a:rPr lang="en-US" dirty="0" smtClean="0"/>
              <a:t>community health workers</a:t>
            </a:r>
            <a:endParaRPr lang="en-US" dirty="0"/>
          </a:p>
          <a:p>
            <a:endParaRPr lang="en-US" dirty="0"/>
          </a:p>
        </p:txBody>
      </p:sp>
      <p:pic>
        <p:nvPicPr>
          <p:cNvPr id="4" name="Picture Placeholder 8" descr="C:\Documents and Settings\ncampbell\My Documents\Synchronized Files\K4Health\SNA\Photos\2037_04_28\IMG_0605.JPG"/>
          <p:cNvPicPr>
            <a:picLocks/>
          </p:cNvPicPr>
          <p:nvPr/>
        </p:nvPicPr>
        <p:blipFill>
          <a:blip r:embed="rId3" cstate="print"/>
          <a:srcRect l="46" r="46"/>
          <a:stretch>
            <a:fillRect/>
          </a:stretch>
        </p:blipFill>
        <p:spPr bwMode="auto">
          <a:xfrm>
            <a:off x="6643961" y="1825625"/>
            <a:ext cx="3962126" cy="3151023"/>
          </a:xfrm>
          <a:prstGeom prst="rect">
            <a:avLst/>
          </a:prstGeom>
          <a:noFill/>
          <a:ln w="9525">
            <a:noFill/>
            <a:miter lim="800000"/>
            <a:headEnd/>
            <a:tailEnd/>
          </a:ln>
          <a:effectLst>
            <a:outerShdw blurRad="292100" dist="139700" dir="2700000" algn="tl" rotWithShape="0">
              <a:srgbClr val="333333">
                <a:alpha val="65000"/>
              </a:srgbClr>
            </a:outerShdw>
          </a:effectLst>
        </p:spPr>
      </p:pic>
      <p:sp>
        <p:nvSpPr>
          <p:cNvPr id="5" name="Text Placeholder 6"/>
          <p:cNvSpPr txBox="1">
            <a:spLocks/>
          </p:cNvSpPr>
          <p:nvPr/>
        </p:nvSpPr>
        <p:spPr>
          <a:xfrm>
            <a:off x="6643961" y="5293025"/>
            <a:ext cx="4587766" cy="283780"/>
          </a:xfrm>
          <a:prstGeom prst="rect">
            <a:avLst/>
          </a:prstGeom>
        </p:spPr>
        <p:txBody>
          <a:bodyPr/>
          <a:lstStyle/>
          <a:p>
            <a:pPr marL="342900" indent="-342900" eaLnBrk="0" fontAlgn="base" hangingPunct="0">
              <a:spcBef>
                <a:spcPct val="20000"/>
              </a:spcBef>
              <a:spcAft>
                <a:spcPct val="0"/>
              </a:spcAft>
              <a:defRPr/>
            </a:pPr>
            <a:r>
              <a:rPr lang="en-US" sz="1500" kern="0" dirty="0">
                <a:solidFill>
                  <a:schemeClr val="tx2"/>
                </a:solidFill>
                <a:ea typeface="MS PGothic" pitchFamily="34" charset="-128"/>
                <a:cs typeface="ＭＳ Ｐゴシック" charset="-128"/>
              </a:rPr>
              <a:t>Photo © 2011, Natalie Campbell, Courtesy of MSH</a:t>
            </a:r>
          </a:p>
          <a:p>
            <a:pPr marL="342900" indent="-342900" eaLnBrk="0" fontAlgn="base" hangingPunct="0">
              <a:spcBef>
                <a:spcPct val="20000"/>
              </a:spcBef>
              <a:spcAft>
                <a:spcPct val="0"/>
              </a:spcAft>
              <a:buFontTx/>
              <a:buChar char="•"/>
              <a:defRPr/>
            </a:pPr>
            <a:endParaRPr lang="en-US" sz="3200" kern="0" dirty="0">
              <a:solidFill>
                <a:schemeClr val="tx2"/>
              </a:solidFill>
              <a:ea typeface="MS PGothic" pitchFamily="34" charset="-128"/>
              <a:cs typeface="ＭＳ Ｐゴシック" charset="-128"/>
            </a:endParaRPr>
          </a:p>
        </p:txBody>
      </p:sp>
      <p:pic>
        <p:nvPicPr>
          <p:cNvPr id="6" name="Picture 5"/>
          <p:cNvPicPr>
            <a:picLocks noChangeAspect="1"/>
          </p:cNvPicPr>
          <p:nvPr/>
        </p:nvPicPr>
        <p:blipFill>
          <a:blip r:embed="rId4"/>
          <a:stretch>
            <a:fillRect/>
          </a:stretch>
        </p:blipFill>
        <p:spPr>
          <a:xfrm>
            <a:off x="9858375" y="6176963"/>
            <a:ext cx="1495425" cy="590550"/>
          </a:xfrm>
          <a:prstGeom prst="rect">
            <a:avLst/>
          </a:prstGeom>
        </p:spPr>
      </p:pic>
    </p:spTree>
    <p:extLst>
      <p:ext uri="{BB962C8B-B14F-4D97-AF65-F5344CB8AC3E}">
        <p14:creationId xmlns:p14="http://schemas.microsoft.com/office/powerpoint/2010/main" val="42844304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Benefits of Using Net-Map Results: Program Design</a:t>
            </a:r>
            <a:endParaRPr lang="en-US" dirty="0"/>
          </a:p>
        </p:txBody>
      </p:sp>
      <p:sp>
        <p:nvSpPr>
          <p:cNvPr id="3" name="Content Placeholder 2"/>
          <p:cNvSpPr>
            <a:spLocks noGrp="1"/>
          </p:cNvSpPr>
          <p:nvPr>
            <p:ph idx="1"/>
          </p:nvPr>
        </p:nvSpPr>
        <p:spPr/>
        <p:txBody>
          <a:bodyPr>
            <a:noAutofit/>
          </a:bodyPr>
          <a:lstStyle/>
          <a:p>
            <a:r>
              <a:rPr lang="en-US" sz="3800" dirty="0" smtClean="0"/>
              <a:t>K4Health was able to develop activities to address specific needs</a:t>
            </a:r>
          </a:p>
          <a:p>
            <a:pPr lvl="1"/>
            <a:r>
              <a:rPr lang="en-US" sz="3200" dirty="0" smtClean="0"/>
              <a:t>Learned about the key role of NGOs in information flow in Malawi – NGO’s step in when there is a bottleneck in information flow</a:t>
            </a:r>
          </a:p>
          <a:p>
            <a:pPr lvl="1"/>
            <a:r>
              <a:rPr lang="en-US" sz="3200" dirty="0" smtClean="0"/>
              <a:t>After learning this, K4Health involved NGOs heavily in distributing information about FP/RH and HIV/AIDS to health workers</a:t>
            </a:r>
            <a:endParaRPr lang="en-US" sz="3200" dirty="0"/>
          </a:p>
        </p:txBody>
      </p:sp>
      <p:pic>
        <p:nvPicPr>
          <p:cNvPr id="4" name="Picture 3"/>
          <p:cNvPicPr>
            <a:picLocks noChangeAspect="1"/>
          </p:cNvPicPr>
          <p:nvPr/>
        </p:nvPicPr>
        <p:blipFill>
          <a:blip r:embed="rId3"/>
          <a:stretch>
            <a:fillRect/>
          </a:stretch>
        </p:blipFill>
        <p:spPr>
          <a:xfrm>
            <a:off x="9858375" y="6176963"/>
            <a:ext cx="1495425" cy="590550"/>
          </a:xfrm>
          <a:prstGeom prst="rect">
            <a:avLst/>
          </a:prstGeom>
        </p:spPr>
      </p:pic>
    </p:spTree>
    <p:extLst>
      <p:ext uri="{BB962C8B-B14F-4D97-AF65-F5344CB8AC3E}">
        <p14:creationId xmlns:p14="http://schemas.microsoft.com/office/powerpoint/2010/main" val="10931534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Benefits of Using Net-Map Results: Program Design (cont.)</a:t>
            </a:r>
          </a:p>
        </p:txBody>
      </p:sp>
      <p:sp>
        <p:nvSpPr>
          <p:cNvPr id="3" name="Content Placeholder 2"/>
          <p:cNvSpPr>
            <a:spLocks noGrp="1"/>
          </p:cNvSpPr>
          <p:nvPr>
            <p:ph idx="1"/>
          </p:nvPr>
        </p:nvSpPr>
        <p:spPr/>
        <p:txBody>
          <a:bodyPr>
            <a:normAutofit/>
          </a:bodyPr>
          <a:lstStyle/>
          <a:p>
            <a:pPr marL="0" indent="0" algn="ctr">
              <a:buNone/>
            </a:pPr>
            <a:r>
              <a:rPr lang="en-US" sz="3800" i="1" dirty="0"/>
              <a:t>“The Net-Map results revealed the high </a:t>
            </a:r>
            <a:r>
              <a:rPr lang="en-US" sz="3800" i="1" dirty="0" smtClean="0"/>
              <a:t>level of influence held by NGOs in the community. This information led us to include NGOs in many of our project interventions and dissemination work, which we may not have done– if we hadn’t known this.”</a:t>
            </a:r>
          </a:p>
          <a:p>
            <a:pPr marL="457200" lvl="1" indent="0" algn="ctr">
              <a:buNone/>
            </a:pPr>
            <a:r>
              <a:rPr lang="en-US" sz="3000" dirty="0" smtClean="0"/>
              <a:t>- Natalie </a:t>
            </a:r>
            <a:r>
              <a:rPr lang="en-US" sz="3000" dirty="0"/>
              <a:t>Campbell, K4Health Malawi Project </a:t>
            </a:r>
            <a:r>
              <a:rPr lang="en-US" sz="3000" dirty="0" smtClean="0"/>
              <a:t>Manager</a:t>
            </a:r>
            <a:endParaRPr lang="en-US" sz="3000" dirty="0"/>
          </a:p>
        </p:txBody>
      </p:sp>
      <p:pic>
        <p:nvPicPr>
          <p:cNvPr id="4" name="Picture 3"/>
          <p:cNvPicPr>
            <a:picLocks noChangeAspect="1"/>
          </p:cNvPicPr>
          <p:nvPr/>
        </p:nvPicPr>
        <p:blipFill>
          <a:blip r:embed="rId3"/>
          <a:stretch>
            <a:fillRect/>
          </a:stretch>
        </p:blipFill>
        <p:spPr>
          <a:xfrm>
            <a:off x="9858375" y="6176963"/>
            <a:ext cx="1495425" cy="590550"/>
          </a:xfrm>
          <a:prstGeom prst="rect">
            <a:avLst/>
          </a:prstGeom>
        </p:spPr>
      </p:pic>
    </p:spTree>
    <p:extLst>
      <p:ext uri="{BB962C8B-B14F-4D97-AF65-F5344CB8AC3E}">
        <p14:creationId xmlns:p14="http://schemas.microsoft.com/office/powerpoint/2010/main" val="13517435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Benefits of Using Net-Map Results</a:t>
            </a:r>
            <a:r>
              <a:rPr lang="en-US" dirty="0" smtClean="0"/>
              <a:t>: Finding Solutions</a:t>
            </a:r>
            <a:endParaRPr lang="en-US" dirty="0"/>
          </a:p>
        </p:txBody>
      </p:sp>
      <p:sp>
        <p:nvSpPr>
          <p:cNvPr id="3" name="Content Placeholder 2"/>
          <p:cNvSpPr>
            <a:spLocks noGrp="1"/>
          </p:cNvSpPr>
          <p:nvPr>
            <p:ph idx="1"/>
          </p:nvPr>
        </p:nvSpPr>
        <p:spPr>
          <a:xfrm>
            <a:off x="838200" y="1825625"/>
            <a:ext cx="4924647" cy="4351338"/>
          </a:xfrm>
        </p:spPr>
        <p:txBody>
          <a:bodyPr/>
          <a:lstStyle/>
          <a:p>
            <a:r>
              <a:rPr lang="en-US" dirty="0"/>
              <a:t>Net-Map encourages active participation, and participants can suggest solutions to challenges based on the local context</a:t>
            </a:r>
          </a:p>
          <a:p>
            <a:r>
              <a:rPr lang="en-US" dirty="0"/>
              <a:t>Sometimes, the influence lies with the person or organization you least expect</a:t>
            </a:r>
          </a:p>
        </p:txBody>
      </p:sp>
      <p:pic>
        <p:nvPicPr>
          <p:cNvPr id="4" name="Content Placeholder 4"/>
          <p:cNvPicPr>
            <a:picLocks noChangeAspect="1" noChangeArrowheads="1"/>
          </p:cNvPicPr>
          <p:nvPr/>
        </p:nvPicPr>
        <p:blipFill>
          <a:blip r:embed="rId3">
            <a:extLst>
              <a:ext uri="{28A0092B-C50C-407E-A947-70E740481C1C}">
                <a14:useLocalDpi xmlns:a14="http://schemas.microsoft.com/office/drawing/2010/main" val="0"/>
              </a:ext>
            </a:extLst>
          </a:blip>
          <a:srcRect l="16649" t="2985" r="29216" b="28358"/>
          <a:stretch>
            <a:fillRect/>
          </a:stretch>
        </p:blipFill>
        <p:spPr bwMode="auto">
          <a:xfrm>
            <a:off x="6464595" y="1825625"/>
            <a:ext cx="5181600" cy="340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5" name="TextBox 5"/>
          <p:cNvSpPr txBox="1">
            <a:spLocks noChangeArrowheads="1"/>
          </p:cNvSpPr>
          <p:nvPr/>
        </p:nvSpPr>
        <p:spPr bwMode="auto">
          <a:xfrm>
            <a:off x="6464595" y="5407522"/>
            <a:ext cx="312612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200" b="1" dirty="0">
                <a:solidFill>
                  <a:srgbClr val="FF0000"/>
                </a:solidFill>
              </a:rPr>
              <a:t>Red –</a:t>
            </a:r>
            <a:r>
              <a:rPr lang="en-US" sz="2200" b="1" dirty="0"/>
              <a:t> HIV information</a:t>
            </a:r>
          </a:p>
          <a:p>
            <a:pPr eaLnBrk="1" hangingPunct="1"/>
            <a:r>
              <a:rPr lang="en-US" sz="2200" b="1" dirty="0">
                <a:solidFill>
                  <a:schemeClr val="accent1"/>
                </a:solidFill>
              </a:rPr>
              <a:t>Blue –</a:t>
            </a:r>
            <a:r>
              <a:rPr lang="en-US" sz="2200" b="1" dirty="0"/>
              <a:t> FP information</a:t>
            </a:r>
          </a:p>
        </p:txBody>
      </p:sp>
      <p:pic>
        <p:nvPicPr>
          <p:cNvPr id="6" name="Picture 5"/>
          <p:cNvPicPr>
            <a:picLocks noChangeAspect="1"/>
          </p:cNvPicPr>
          <p:nvPr/>
        </p:nvPicPr>
        <p:blipFill>
          <a:blip r:embed="rId4"/>
          <a:stretch>
            <a:fillRect/>
          </a:stretch>
        </p:blipFill>
        <p:spPr>
          <a:xfrm>
            <a:off x="9858375" y="6176963"/>
            <a:ext cx="1495425" cy="590550"/>
          </a:xfrm>
          <a:prstGeom prst="rect">
            <a:avLst/>
          </a:prstGeom>
        </p:spPr>
      </p:pic>
    </p:spTree>
    <p:extLst>
      <p:ext uri="{BB962C8B-B14F-4D97-AF65-F5344CB8AC3E}">
        <p14:creationId xmlns:p14="http://schemas.microsoft.com/office/powerpoint/2010/main" val="42484404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Benefits of Using Net-Map Results</a:t>
            </a:r>
            <a:r>
              <a:rPr lang="en-US" dirty="0" smtClean="0"/>
              <a:t>: Program Evaluation</a:t>
            </a:r>
            <a:endParaRPr lang="en-US" dirty="0"/>
          </a:p>
        </p:txBody>
      </p:sp>
      <p:sp>
        <p:nvSpPr>
          <p:cNvPr id="3" name="Content Placeholder 2"/>
          <p:cNvSpPr>
            <a:spLocks noGrp="1"/>
          </p:cNvSpPr>
          <p:nvPr>
            <p:ph idx="1"/>
          </p:nvPr>
        </p:nvSpPr>
        <p:spPr/>
        <p:txBody>
          <a:bodyPr>
            <a:normAutofit/>
          </a:bodyPr>
          <a:lstStyle/>
          <a:p>
            <a:r>
              <a:rPr lang="en-US" sz="3200" dirty="0" smtClean="0"/>
              <a:t>Conducting two Net-Map exercises (in May 2010 and June 2011) allowed K4Health to evaluate the way the network changed during the project</a:t>
            </a:r>
          </a:p>
          <a:p>
            <a:r>
              <a:rPr lang="en-US" sz="3200" dirty="0" smtClean="0"/>
              <a:t>This can allow the program staff to make necessary changes if things are not working as expected</a:t>
            </a:r>
            <a:endParaRPr lang="en-US" sz="3200" dirty="0"/>
          </a:p>
        </p:txBody>
      </p:sp>
      <p:pic>
        <p:nvPicPr>
          <p:cNvPr id="4" name="Picture 3"/>
          <p:cNvPicPr>
            <a:picLocks noChangeAspect="1"/>
          </p:cNvPicPr>
          <p:nvPr/>
        </p:nvPicPr>
        <p:blipFill>
          <a:blip r:embed="rId3"/>
          <a:stretch>
            <a:fillRect/>
          </a:stretch>
        </p:blipFill>
        <p:spPr>
          <a:xfrm>
            <a:off x="9858375" y="6176963"/>
            <a:ext cx="1495425" cy="590550"/>
          </a:xfrm>
          <a:prstGeom prst="rect">
            <a:avLst/>
          </a:prstGeom>
        </p:spPr>
      </p:pic>
    </p:spTree>
    <p:extLst>
      <p:ext uri="{BB962C8B-B14F-4D97-AF65-F5344CB8AC3E}">
        <p14:creationId xmlns:p14="http://schemas.microsoft.com/office/powerpoint/2010/main" val="5697468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Overall Conclusions</a:t>
            </a:r>
            <a:endParaRPr lang="en-US" dirty="0"/>
          </a:p>
        </p:txBody>
      </p:sp>
      <p:sp>
        <p:nvSpPr>
          <p:cNvPr id="3" name="Content Placeholder 2"/>
          <p:cNvSpPr>
            <a:spLocks noGrp="1"/>
          </p:cNvSpPr>
          <p:nvPr>
            <p:ph idx="1"/>
          </p:nvPr>
        </p:nvSpPr>
        <p:spPr/>
        <p:txBody>
          <a:bodyPr/>
          <a:lstStyle/>
          <a:p>
            <a:r>
              <a:rPr lang="en-US" sz="3000" dirty="0"/>
              <a:t>Net-Map can be a useful tool for research, program implementation, and evaluation</a:t>
            </a:r>
          </a:p>
          <a:p>
            <a:r>
              <a:rPr lang="en-US" sz="3000" dirty="0"/>
              <a:t>Net-Map can provide rich data, and you may learn things through Net-Map that you would not have learned through an interview or other method</a:t>
            </a:r>
          </a:p>
          <a:p>
            <a:r>
              <a:rPr lang="en-US" sz="3000" dirty="0"/>
              <a:t>Follow-up Net-Maps can encourage meaningful dialogue and help understand program achievements and develop solutions</a:t>
            </a:r>
          </a:p>
          <a:p>
            <a:endParaRPr lang="en-US" dirty="0" smtClean="0"/>
          </a:p>
          <a:p>
            <a:endParaRPr lang="en-US" dirty="0"/>
          </a:p>
        </p:txBody>
      </p:sp>
      <p:pic>
        <p:nvPicPr>
          <p:cNvPr id="4" name="Picture 3"/>
          <p:cNvPicPr>
            <a:picLocks noChangeAspect="1"/>
          </p:cNvPicPr>
          <p:nvPr/>
        </p:nvPicPr>
        <p:blipFill>
          <a:blip r:embed="rId3"/>
          <a:stretch>
            <a:fillRect/>
          </a:stretch>
        </p:blipFill>
        <p:spPr>
          <a:xfrm>
            <a:off x="9858375" y="6176963"/>
            <a:ext cx="1495425" cy="590550"/>
          </a:xfrm>
          <a:prstGeom prst="rect">
            <a:avLst/>
          </a:prstGeom>
        </p:spPr>
      </p:pic>
    </p:spTree>
    <p:extLst>
      <p:ext uri="{BB962C8B-B14F-4D97-AF65-F5344CB8AC3E}">
        <p14:creationId xmlns:p14="http://schemas.microsoft.com/office/powerpoint/2010/main" val="41851671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NURHI 2 – Lagos, Kaduna, Oyo</a:t>
            </a:r>
            <a:endParaRPr lang="en-US" dirty="0"/>
          </a:p>
        </p:txBody>
      </p:sp>
      <p:sp>
        <p:nvSpPr>
          <p:cNvPr id="4" name="Slide Number Placeholder 3"/>
          <p:cNvSpPr>
            <a:spLocks noGrp="1"/>
          </p:cNvSpPr>
          <p:nvPr>
            <p:ph type="sldNum" sz="quarter" idx="12"/>
          </p:nvPr>
        </p:nvSpPr>
        <p:spPr/>
        <p:txBody>
          <a:bodyPr/>
          <a:lstStyle/>
          <a:p>
            <a:fld id="{DDB176EC-C10F-2349-91BF-69810D2FC323}" type="slidenum">
              <a:rPr lang="en-US" smtClean="0"/>
              <a:pPr/>
              <a:t>25</a:t>
            </a:fld>
            <a:endParaRPr lang="en-US" dirty="0"/>
          </a:p>
        </p:txBody>
      </p:sp>
      <p:pic>
        <p:nvPicPr>
          <p:cNvPr id="5" name="Picture 4"/>
          <p:cNvPicPr>
            <a:picLocks noChangeAspect="1"/>
          </p:cNvPicPr>
          <p:nvPr/>
        </p:nvPicPr>
        <p:blipFill>
          <a:blip r:embed="rId2"/>
          <a:stretch>
            <a:fillRect/>
          </a:stretch>
        </p:blipFill>
        <p:spPr>
          <a:xfrm>
            <a:off x="2988945" y="1514475"/>
            <a:ext cx="6610350" cy="5343525"/>
          </a:xfrm>
          <a:prstGeom prst="rect">
            <a:avLst/>
          </a:prstGeom>
          <a:ln>
            <a:solidFill>
              <a:schemeClr val="bg2">
                <a:lumMod val="10000"/>
              </a:schemeClr>
            </a:solidFill>
          </a:ln>
        </p:spPr>
      </p:pic>
    </p:spTree>
    <p:extLst>
      <p:ext uri="{BB962C8B-B14F-4D97-AF65-F5344CB8AC3E}">
        <p14:creationId xmlns:p14="http://schemas.microsoft.com/office/powerpoint/2010/main" val="28810813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Questions/Discussion</a:t>
            </a:r>
            <a:endParaRPr lang="en-US" dirty="0"/>
          </a:p>
        </p:txBody>
      </p:sp>
      <p:sp>
        <p:nvSpPr>
          <p:cNvPr id="4" name="Slide Number Placeholder 3"/>
          <p:cNvSpPr>
            <a:spLocks noGrp="1"/>
          </p:cNvSpPr>
          <p:nvPr>
            <p:ph type="sldNum" sz="quarter" idx="12"/>
          </p:nvPr>
        </p:nvSpPr>
        <p:spPr/>
        <p:txBody>
          <a:bodyPr/>
          <a:lstStyle/>
          <a:p>
            <a:fld id="{DDB176EC-C10F-2349-91BF-69810D2FC323}" type="slidenum">
              <a:rPr lang="en-US" smtClean="0"/>
              <a:pPr/>
              <a:t>26</a:t>
            </a:fld>
            <a:endParaRPr lang="en-US" dirty="0"/>
          </a:p>
        </p:txBody>
      </p:sp>
      <p:pic>
        <p:nvPicPr>
          <p:cNvPr id="3" name="Picture 2"/>
          <p:cNvPicPr>
            <a:picLocks noChangeAspect="1"/>
          </p:cNvPicPr>
          <p:nvPr/>
        </p:nvPicPr>
        <p:blipFill>
          <a:blip r:embed="rId2"/>
          <a:stretch>
            <a:fillRect/>
          </a:stretch>
        </p:blipFill>
        <p:spPr>
          <a:xfrm>
            <a:off x="3395662" y="1739900"/>
            <a:ext cx="5400675" cy="4981575"/>
          </a:xfrm>
          <a:prstGeom prst="rect">
            <a:avLst/>
          </a:prstGeom>
        </p:spPr>
      </p:pic>
    </p:spTree>
    <p:extLst>
      <p:ext uri="{BB962C8B-B14F-4D97-AF65-F5344CB8AC3E}">
        <p14:creationId xmlns:p14="http://schemas.microsoft.com/office/powerpoint/2010/main" val="16217086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Do </a:t>
            </a:r>
            <a:r>
              <a:rPr lang="en-US" dirty="0" smtClean="0"/>
              <a:t>It</a:t>
            </a:r>
            <a:endParaRPr lang="en-US" dirty="0"/>
          </a:p>
        </p:txBody>
      </p:sp>
      <p:sp>
        <p:nvSpPr>
          <p:cNvPr id="8" name="Content Placeholder 2"/>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Myriad Pro" charset="0"/>
                <a:ea typeface="Myriad Pro" charset="0"/>
                <a:cs typeface="Myriad Pro"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Myriad Pro" charset="0"/>
                <a:ea typeface="Myriad Pro" charset="0"/>
                <a:cs typeface="Myriad Pro"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Myriad Pro" charset="0"/>
                <a:ea typeface="Myriad Pro" charset="0"/>
                <a:cs typeface="Myriad Pro"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buFont typeface="+mj-lt"/>
              <a:buAutoNum type="arabicPeriod"/>
            </a:pPr>
            <a:r>
              <a:rPr lang="en-US" dirty="0" smtClean="0"/>
              <a:t>Define question</a:t>
            </a:r>
          </a:p>
          <a:p>
            <a:pPr marL="514350" indent="-514350">
              <a:buFont typeface="+mj-lt"/>
              <a:buAutoNum type="arabicPeriod"/>
            </a:pPr>
            <a:r>
              <a:rPr lang="en-US" dirty="0" smtClean="0"/>
              <a:t>Define the actors</a:t>
            </a:r>
          </a:p>
          <a:p>
            <a:pPr marL="514350" indent="-514350">
              <a:buFont typeface="+mj-lt"/>
              <a:buAutoNum type="arabicPeriod"/>
            </a:pPr>
            <a:r>
              <a:rPr lang="en-US" dirty="0" smtClean="0"/>
              <a:t>Define links</a:t>
            </a:r>
          </a:p>
          <a:p>
            <a:pPr marL="514350" indent="-514350">
              <a:buFont typeface="+mj-lt"/>
              <a:buAutoNum type="arabicPeriod"/>
            </a:pPr>
            <a:r>
              <a:rPr lang="en-US" dirty="0" smtClean="0"/>
              <a:t>Define goals of actors </a:t>
            </a:r>
          </a:p>
          <a:p>
            <a:pPr marL="514350" indent="-514350">
              <a:buFont typeface="+mj-lt"/>
              <a:buAutoNum type="arabicPeriod"/>
            </a:pPr>
            <a:r>
              <a:rPr lang="en-US" dirty="0" smtClean="0"/>
              <a:t>Define the actors’  influence</a:t>
            </a:r>
          </a:p>
          <a:p>
            <a:pPr marL="514350" indent="-514350">
              <a:buFont typeface="+mj-lt"/>
              <a:buAutoNum type="arabicPeriod"/>
            </a:pPr>
            <a:endParaRPr lang="en-US" dirty="0"/>
          </a:p>
          <a:p>
            <a:pPr marL="0" indent="0">
              <a:buNone/>
            </a:pPr>
            <a:r>
              <a:rPr lang="en-US" dirty="0" smtClean="0"/>
              <a:t>Then we’ll read the map</a:t>
            </a:r>
            <a:endParaRPr lang="en-US" dirty="0"/>
          </a:p>
        </p:txBody>
      </p:sp>
    </p:spTree>
    <p:extLst>
      <p:ext uri="{BB962C8B-B14F-4D97-AF65-F5344CB8AC3E}">
        <p14:creationId xmlns:p14="http://schemas.microsoft.com/office/powerpoint/2010/main" val="15931140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a:t>
            </a:r>
            <a:r>
              <a:rPr lang="en-US" dirty="0" smtClean="0"/>
              <a:t>. Define </a:t>
            </a:r>
            <a:r>
              <a:rPr lang="en-US" dirty="0" smtClean="0"/>
              <a:t>One </a:t>
            </a:r>
            <a:r>
              <a:rPr lang="en-US" dirty="0" smtClean="0"/>
              <a:t>Question</a:t>
            </a:r>
            <a:endParaRPr lang="en-US" dirty="0"/>
          </a:p>
        </p:txBody>
      </p:sp>
      <p:sp>
        <p:nvSpPr>
          <p:cNvPr id="3" name="Content Placeholder 2"/>
          <p:cNvSpPr>
            <a:spLocks noGrp="1"/>
          </p:cNvSpPr>
          <p:nvPr>
            <p:ph idx="1"/>
          </p:nvPr>
        </p:nvSpPr>
        <p:spPr/>
        <p:txBody>
          <a:bodyPr>
            <a:normAutofit/>
          </a:bodyPr>
          <a:lstStyle/>
          <a:p>
            <a:pPr marL="0" indent="0">
              <a:buNone/>
            </a:pPr>
            <a:r>
              <a:rPr lang="en-US" sz="3400" dirty="0" smtClean="0"/>
              <a:t>“Who </a:t>
            </a:r>
            <a:r>
              <a:rPr lang="en-US" sz="3400" dirty="0"/>
              <a:t>influences </a:t>
            </a:r>
            <a:r>
              <a:rPr lang="en-US" sz="3400" dirty="0">
                <a:solidFill>
                  <a:srgbClr val="FF0000"/>
                </a:solidFill>
              </a:rPr>
              <a:t>XY</a:t>
            </a:r>
            <a:r>
              <a:rPr lang="en-US" sz="3400" dirty="0"/>
              <a:t> in </a:t>
            </a:r>
            <a:r>
              <a:rPr lang="en-US" sz="3400" dirty="0" smtClean="0">
                <a:solidFill>
                  <a:srgbClr val="FF0000"/>
                </a:solidFill>
              </a:rPr>
              <a:t>ZZ</a:t>
            </a:r>
            <a:r>
              <a:rPr lang="en-US" sz="3400" dirty="0" smtClean="0"/>
              <a:t> way</a:t>
            </a:r>
            <a:r>
              <a:rPr lang="en-US" sz="3400" dirty="0"/>
              <a:t>?”</a:t>
            </a:r>
          </a:p>
          <a:p>
            <a:r>
              <a:rPr lang="en-US" dirty="0" smtClean="0">
                <a:solidFill>
                  <a:srgbClr val="FF0000"/>
                </a:solidFill>
              </a:rPr>
              <a:t>XY</a:t>
            </a:r>
            <a:r>
              <a:rPr lang="en-US" dirty="0" smtClean="0"/>
              <a:t> should be </a:t>
            </a:r>
            <a:r>
              <a:rPr lang="en-US" dirty="0"/>
              <a:t>a complex issue influenced by </a:t>
            </a:r>
            <a:r>
              <a:rPr lang="en-US" dirty="0" smtClean="0"/>
              <a:t>different actors </a:t>
            </a:r>
            <a:r>
              <a:rPr lang="en-US" dirty="0"/>
              <a:t>with various goals, who are linked </a:t>
            </a:r>
            <a:r>
              <a:rPr lang="en-US" dirty="0" smtClean="0"/>
              <a:t>by formal </a:t>
            </a:r>
            <a:r>
              <a:rPr lang="en-US" dirty="0"/>
              <a:t>and informal links</a:t>
            </a:r>
          </a:p>
          <a:p>
            <a:r>
              <a:rPr lang="en-US" dirty="0" smtClean="0">
                <a:solidFill>
                  <a:srgbClr val="FF0000"/>
                </a:solidFill>
              </a:rPr>
              <a:t>XY</a:t>
            </a:r>
            <a:r>
              <a:rPr lang="en-US" dirty="0" smtClean="0"/>
              <a:t> </a:t>
            </a:r>
            <a:r>
              <a:rPr lang="en-US" dirty="0"/>
              <a:t>could be </a:t>
            </a:r>
            <a:r>
              <a:rPr lang="en-US" dirty="0" smtClean="0"/>
              <a:t>your </a:t>
            </a:r>
            <a:r>
              <a:rPr lang="en-US" dirty="0"/>
              <a:t>project success, </a:t>
            </a:r>
            <a:r>
              <a:rPr lang="en-US" dirty="0" smtClean="0"/>
              <a:t>the change </a:t>
            </a:r>
            <a:r>
              <a:rPr lang="en-US" dirty="0"/>
              <a:t>of a legislation, the adoption of </a:t>
            </a:r>
            <a:r>
              <a:rPr lang="en-US" dirty="0" smtClean="0"/>
              <a:t>an innovation</a:t>
            </a:r>
            <a:r>
              <a:rPr lang="en-US" dirty="0"/>
              <a:t>, the solution of a conflict, </a:t>
            </a:r>
            <a:r>
              <a:rPr lang="en-US" dirty="0" smtClean="0"/>
              <a:t>your personal </a:t>
            </a:r>
            <a:r>
              <a:rPr lang="en-US" dirty="0"/>
              <a:t>career etc.</a:t>
            </a:r>
          </a:p>
          <a:p>
            <a:r>
              <a:rPr lang="en-US" dirty="0" smtClean="0"/>
              <a:t>Formulate </a:t>
            </a:r>
            <a:r>
              <a:rPr lang="en-US" dirty="0">
                <a:solidFill>
                  <a:srgbClr val="FF0000"/>
                </a:solidFill>
              </a:rPr>
              <a:t>XY</a:t>
            </a:r>
            <a:r>
              <a:rPr lang="en-US" dirty="0"/>
              <a:t> concretely (but not too narrow)</a:t>
            </a:r>
          </a:p>
        </p:txBody>
      </p:sp>
    </p:spTree>
    <p:extLst>
      <p:ext uri="{BB962C8B-B14F-4D97-AF65-F5344CB8AC3E}">
        <p14:creationId xmlns:p14="http://schemas.microsoft.com/office/powerpoint/2010/main" val="1012884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 </a:t>
            </a:r>
            <a:r>
              <a:rPr lang="en-US" dirty="0" smtClean="0"/>
              <a:t>Friday</a:t>
            </a:r>
            <a:endParaRPr lang="en-US" dirty="0"/>
          </a:p>
        </p:txBody>
      </p:sp>
      <p:sp>
        <p:nvSpPr>
          <p:cNvPr id="3" name="Content Placeholder 2"/>
          <p:cNvSpPr>
            <a:spLocks noGrp="1"/>
          </p:cNvSpPr>
          <p:nvPr>
            <p:ph idx="1"/>
          </p:nvPr>
        </p:nvSpPr>
        <p:spPr/>
        <p:txBody>
          <a:bodyPr>
            <a:normAutofit fontScale="92500"/>
          </a:bodyPr>
          <a:lstStyle/>
          <a:p>
            <a:r>
              <a:rPr lang="en-US" dirty="0"/>
              <a:t>Net-Mapping applied to your </a:t>
            </a:r>
            <a:r>
              <a:rPr lang="en-US" dirty="0" smtClean="0"/>
              <a:t>case</a:t>
            </a:r>
            <a:endParaRPr lang="en-US" dirty="0"/>
          </a:p>
          <a:p>
            <a:r>
              <a:rPr lang="en-US" dirty="0"/>
              <a:t>Setting up influence towers </a:t>
            </a:r>
            <a:endParaRPr lang="en-US" dirty="0" smtClean="0"/>
          </a:p>
          <a:p>
            <a:r>
              <a:rPr lang="en-US" dirty="0" smtClean="0"/>
              <a:t>Exploring </a:t>
            </a:r>
            <a:r>
              <a:rPr lang="en-US" dirty="0"/>
              <a:t>meaning, understanding bottlenecks, identifying coalitions</a:t>
            </a:r>
          </a:p>
          <a:p>
            <a:r>
              <a:rPr lang="en-US" dirty="0"/>
              <a:t>The most special link: Future </a:t>
            </a:r>
            <a:r>
              <a:rPr lang="en-US" dirty="0" smtClean="0"/>
              <a:t>connections</a:t>
            </a:r>
          </a:p>
          <a:p>
            <a:pPr marL="0" indent="0">
              <a:buNone/>
            </a:pPr>
            <a:r>
              <a:rPr lang="en-US" dirty="0" smtClean="0"/>
              <a:t>Lunch</a:t>
            </a:r>
            <a:endParaRPr lang="en-US" dirty="0"/>
          </a:p>
          <a:p>
            <a:r>
              <a:rPr lang="en-US" dirty="0"/>
              <a:t>Transforming paper maps to computerized visuals </a:t>
            </a:r>
          </a:p>
          <a:p>
            <a:r>
              <a:rPr lang="en-US" dirty="0"/>
              <a:t>Reflection: How can you use all this in your work? </a:t>
            </a:r>
          </a:p>
          <a:p>
            <a:r>
              <a:rPr lang="en-US" dirty="0"/>
              <a:t>Evaluation Special emphasis on the technology </a:t>
            </a:r>
            <a:r>
              <a:rPr lang="en-US" dirty="0" err="1"/>
              <a:t>DataMuse</a:t>
            </a:r>
            <a:r>
              <a:rPr lang="en-US" dirty="0"/>
              <a:t> </a:t>
            </a:r>
          </a:p>
          <a:p>
            <a:r>
              <a:rPr lang="en-US" dirty="0" smtClean="0"/>
              <a:t>PIPA </a:t>
            </a:r>
            <a:r>
              <a:rPr lang="en-US" dirty="0"/>
              <a:t>process - as an add on process for developing the audience </a:t>
            </a:r>
            <a:r>
              <a:rPr lang="en-US" dirty="0" smtClean="0"/>
              <a:t>profile</a:t>
            </a:r>
            <a:endParaRPr lang="en-US" dirty="0"/>
          </a:p>
        </p:txBody>
      </p:sp>
    </p:spTree>
    <p:extLst>
      <p:ext uri="{BB962C8B-B14F-4D97-AF65-F5344CB8AC3E}">
        <p14:creationId xmlns:p14="http://schemas.microsoft.com/office/powerpoint/2010/main" val="12139572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Define </a:t>
            </a:r>
            <a:r>
              <a:rPr lang="en-US" dirty="0" smtClean="0"/>
              <a:t>One </a:t>
            </a:r>
            <a:r>
              <a:rPr lang="en-US" dirty="0" smtClean="0"/>
              <a:t>Question</a:t>
            </a:r>
            <a:endParaRPr lang="en-US" dirty="0"/>
          </a:p>
        </p:txBody>
      </p:sp>
      <p:sp>
        <p:nvSpPr>
          <p:cNvPr id="3" name="Content Placeholder 2"/>
          <p:cNvSpPr>
            <a:spLocks noGrp="1"/>
          </p:cNvSpPr>
          <p:nvPr>
            <p:ph idx="1"/>
          </p:nvPr>
        </p:nvSpPr>
        <p:spPr>
          <a:xfrm>
            <a:off x="1371600" y="1600200"/>
            <a:ext cx="10454640" cy="5410200"/>
          </a:xfrm>
        </p:spPr>
        <p:txBody>
          <a:bodyPr>
            <a:normAutofit/>
          </a:bodyPr>
          <a:lstStyle/>
          <a:p>
            <a:pPr marL="0" indent="0">
              <a:buNone/>
              <a:defRPr/>
            </a:pPr>
            <a:r>
              <a:rPr lang="en-US" sz="3200" dirty="0" smtClean="0"/>
              <a:t>Example:</a:t>
            </a:r>
            <a:endParaRPr lang="en-US" sz="3200" dirty="0"/>
          </a:p>
          <a:p>
            <a:pPr marL="0" indent="0">
              <a:buNone/>
              <a:defRPr/>
            </a:pPr>
            <a:r>
              <a:rPr lang="en-US" sz="5400" dirty="0" smtClean="0"/>
              <a:t>In </a:t>
            </a:r>
            <a:r>
              <a:rPr lang="en-US" sz="5400" dirty="0"/>
              <a:t>youth programming for Family </a:t>
            </a:r>
            <a:r>
              <a:rPr lang="en-US" sz="5400" dirty="0" smtClean="0"/>
              <a:t>planning</a:t>
            </a:r>
            <a:r>
              <a:rPr lang="is-IS" sz="5400" dirty="0"/>
              <a:t> </a:t>
            </a:r>
            <a:r>
              <a:rPr lang="is-IS" sz="5400" dirty="0" smtClean="0"/>
              <a:t>who </a:t>
            </a:r>
            <a:r>
              <a:rPr lang="is-IS" sz="5400" dirty="0"/>
              <a:t>Influences</a:t>
            </a:r>
            <a:r>
              <a:rPr lang="is-IS" sz="5400" dirty="0" smtClean="0"/>
              <a:t>:</a:t>
            </a:r>
            <a:endParaRPr lang="is-IS" sz="5400" dirty="0"/>
          </a:p>
          <a:p>
            <a:pPr marL="0" indent="0">
              <a:buNone/>
              <a:defRPr/>
            </a:pPr>
            <a:endParaRPr lang="is-IS" sz="3200" dirty="0"/>
          </a:p>
          <a:p>
            <a:pPr>
              <a:defRPr/>
            </a:pPr>
            <a:r>
              <a:rPr lang="is-IS" dirty="0"/>
              <a:t>whether access to services and information are available</a:t>
            </a:r>
          </a:p>
          <a:p>
            <a:pPr>
              <a:defRPr/>
            </a:pPr>
            <a:r>
              <a:rPr lang="is-IS" dirty="0"/>
              <a:t>what might be the challenge to young people accessing services and information</a:t>
            </a:r>
          </a:p>
          <a:p>
            <a:pPr>
              <a:defRPr/>
            </a:pPr>
            <a:r>
              <a:rPr lang="is-IS" dirty="0"/>
              <a:t>how might we ensure sustained access to contraceptives for young people</a:t>
            </a:r>
            <a:endParaRPr lang="is-IS" dirty="0"/>
          </a:p>
        </p:txBody>
      </p:sp>
    </p:spTree>
    <p:extLst>
      <p:ext uri="{BB962C8B-B14F-4D97-AF65-F5344CB8AC3E}">
        <p14:creationId xmlns:p14="http://schemas.microsoft.com/office/powerpoint/2010/main" val="26786026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a:t>
            </a:r>
            <a:r>
              <a:rPr lang="en-US" dirty="0" smtClean="0"/>
              <a:t>2. Define the Actors</a:t>
            </a:r>
            <a:endParaRPr lang="en-US" dirty="0"/>
          </a:p>
        </p:txBody>
      </p:sp>
      <p:sp>
        <p:nvSpPr>
          <p:cNvPr id="3" name="Content Placeholder 2"/>
          <p:cNvSpPr>
            <a:spLocks noGrp="1"/>
          </p:cNvSpPr>
          <p:nvPr>
            <p:ph idx="1"/>
          </p:nvPr>
        </p:nvSpPr>
        <p:spPr>
          <a:xfrm>
            <a:off x="838200" y="1825625"/>
            <a:ext cx="4145280" cy="4351338"/>
          </a:xfrm>
        </p:spPr>
        <p:txBody>
          <a:bodyPr>
            <a:normAutofit fontScale="85000" lnSpcReduction="20000"/>
          </a:bodyPr>
          <a:lstStyle/>
          <a:p>
            <a:r>
              <a:rPr lang="en-US" dirty="0" smtClean="0"/>
              <a:t>Identify which actors are influence a topic</a:t>
            </a:r>
          </a:p>
          <a:p>
            <a:r>
              <a:rPr lang="en-US" dirty="0" smtClean="0"/>
              <a:t>Then group them according to their type</a:t>
            </a:r>
          </a:p>
          <a:p>
            <a:r>
              <a:rPr lang="en-US" dirty="0" smtClean="0"/>
              <a:t>Assign a color to that actor </a:t>
            </a:r>
            <a:r>
              <a:rPr lang="en-US" dirty="0" smtClean="0"/>
              <a:t>type</a:t>
            </a:r>
          </a:p>
          <a:p>
            <a:r>
              <a:rPr lang="en-US" sz="2700" dirty="0" smtClean="0"/>
              <a:t>Possible Actor Categories:</a:t>
            </a:r>
          </a:p>
          <a:p>
            <a:pPr lvl="1"/>
            <a:r>
              <a:rPr lang="en-US" sz="2300" dirty="0" smtClean="0"/>
              <a:t>Government</a:t>
            </a:r>
          </a:p>
          <a:p>
            <a:pPr lvl="1"/>
            <a:r>
              <a:rPr lang="en-US" sz="2700" dirty="0" smtClean="0"/>
              <a:t>Civil Society/NGO</a:t>
            </a:r>
          </a:p>
          <a:p>
            <a:pPr lvl="1"/>
            <a:r>
              <a:rPr lang="en-US" sz="2700" dirty="0" smtClean="0"/>
              <a:t>Private Sector</a:t>
            </a:r>
          </a:p>
          <a:p>
            <a:pPr lvl="1"/>
            <a:r>
              <a:rPr lang="en-US" sz="2700" dirty="0" smtClean="0"/>
              <a:t>Donors</a:t>
            </a:r>
          </a:p>
          <a:p>
            <a:pPr lvl="1"/>
            <a:r>
              <a:rPr lang="en-US" sz="2700" dirty="0" smtClean="0"/>
              <a:t>Implementing Partners</a:t>
            </a:r>
          </a:p>
          <a:p>
            <a:pPr lvl="1"/>
            <a:r>
              <a:rPr lang="en-US" sz="2700" dirty="0" smtClean="0"/>
              <a:t>Others</a:t>
            </a:r>
            <a:r>
              <a:rPr lang="is-IS" sz="2700" dirty="0"/>
              <a:t>… (Optional)</a:t>
            </a:r>
            <a:endParaRPr lang="en-US" sz="2700" dirty="0"/>
          </a:p>
          <a:p>
            <a:endParaRPr lang="en-US" dirty="0" smtClean="0"/>
          </a:p>
          <a:p>
            <a:endParaRPr lang="en-US" dirty="0"/>
          </a:p>
        </p:txBody>
      </p:sp>
      <p:pic>
        <p:nvPicPr>
          <p:cNvPr id="4" name="Picture 3"/>
          <p:cNvPicPr>
            <a:picLocks noChangeAspect="1"/>
          </p:cNvPicPr>
          <p:nvPr/>
        </p:nvPicPr>
        <p:blipFill rotWithShape="1">
          <a:blip r:embed="rId3"/>
          <a:srcRect l="35007" t="3454" r="3196" b="2078"/>
          <a:stretch/>
        </p:blipFill>
        <p:spPr>
          <a:xfrm>
            <a:off x="7802880" y="2255520"/>
            <a:ext cx="3831907" cy="3464242"/>
          </a:xfrm>
          <a:prstGeom prst="rect">
            <a:avLst/>
          </a:prstGeom>
        </p:spPr>
      </p:pic>
      <p:pic>
        <p:nvPicPr>
          <p:cNvPr id="5" name="Picture 4"/>
          <p:cNvPicPr>
            <a:picLocks noChangeAspect="1"/>
          </p:cNvPicPr>
          <p:nvPr/>
        </p:nvPicPr>
        <p:blipFill>
          <a:blip r:embed="rId4"/>
          <a:stretch>
            <a:fillRect/>
          </a:stretch>
        </p:blipFill>
        <p:spPr>
          <a:xfrm>
            <a:off x="5315633" y="2401695"/>
            <a:ext cx="2155094" cy="2852060"/>
          </a:xfrm>
          <a:prstGeom prst="rect">
            <a:avLst/>
          </a:prstGeom>
          <a:ln>
            <a:solidFill>
              <a:schemeClr val="bg2">
                <a:lumMod val="10000"/>
              </a:schemeClr>
            </a:solidFill>
          </a:ln>
        </p:spPr>
      </p:pic>
      <p:sp>
        <p:nvSpPr>
          <p:cNvPr id="6" name="Content Placeholder 2"/>
          <p:cNvSpPr txBox="1">
            <a:spLocks/>
          </p:cNvSpPr>
          <p:nvPr/>
        </p:nvSpPr>
        <p:spPr>
          <a:xfrm>
            <a:off x="5315633" y="1847164"/>
            <a:ext cx="294132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Myriad Pro" charset="0"/>
                <a:ea typeface="Myriad Pro" charset="0"/>
                <a:cs typeface="Myriad Pro"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Myriad Pro" charset="0"/>
                <a:ea typeface="Myriad Pro" charset="0"/>
                <a:cs typeface="Myriad Pro"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Myriad Pro" charset="0"/>
                <a:ea typeface="Myriad Pro" charset="0"/>
                <a:cs typeface="Myriad Pro"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smtClean="0"/>
              <a:t>     Example</a:t>
            </a:r>
            <a:endParaRPr lang="en-US" dirty="0"/>
          </a:p>
        </p:txBody>
      </p:sp>
    </p:spTree>
    <p:extLst>
      <p:ext uri="{BB962C8B-B14F-4D97-AF65-F5344CB8AC3E}">
        <p14:creationId xmlns:p14="http://schemas.microsoft.com/office/powerpoint/2010/main" val="10472258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Define </a:t>
            </a:r>
            <a:r>
              <a:rPr lang="en-US" dirty="0" smtClean="0"/>
              <a:t>the Actors</a:t>
            </a:r>
            <a:endParaRPr lang="en-US" dirty="0"/>
          </a:p>
        </p:txBody>
      </p:sp>
      <p:sp>
        <p:nvSpPr>
          <p:cNvPr id="3" name="Content Placeholder 2"/>
          <p:cNvSpPr>
            <a:spLocks noGrp="1"/>
          </p:cNvSpPr>
          <p:nvPr>
            <p:ph idx="1"/>
          </p:nvPr>
        </p:nvSpPr>
        <p:spPr>
          <a:xfrm>
            <a:off x="838200" y="1825625"/>
            <a:ext cx="8470900" cy="4351338"/>
          </a:xfrm>
        </p:spPr>
        <p:txBody>
          <a:bodyPr/>
          <a:lstStyle/>
          <a:p>
            <a:r>
              <a:rPr lang="en-US" dirty="0"/>
              <a:t>Name all individuals, groups, and organizations that can influence the issue you are examining. </a:t>
            </a:r>
          </a:p>
          <a:p>
            <a:r>
              <a:rPr lang="en-US" dirty="0"/>
              <a:t>Mention every actor that comes to mind, not only those who have formal decision making capacity in the process. </a:t>
            </a:r>
            <a:endParaRPr lang="en-US" dirty="0" smtClean="0"/>
          </a:p>
          <a:p>
            <a:r>
              <a:rPr lang="en-US" dirty="0" smtClean="0"/>
              <a:t>Do </a:t>
            </a:r>
            <a:r>
              <a:rPr lang="en-US" dirty="0"/>
              <a:t>actors belong to distinct groups </a:t>
            </a:r>
            <a:r>
              <a:rPr lang="en-US" dirty="0" smtClean="0"/>
              <a:t>like government</a:t>
            </a:r>
            <a:r>
              <a:rPr lang="en-US" dirty="0"/>
              <a:t>, NGO, private sector </a:t>
            </a:r>
            <a:r>
              <a:rPr lang="en-US" b="1" i="1" dirty="0"/>
              <a:t>or</a:t>
            </a:r>
            <a:r>
              <a:rPr lang="en-US" dirty="0"/>
              <a:t> </a:t>
            </a:r>
            <a:r>
              <a:rPr lang="en-US" dirty="0" smtClean="0"/>
              <a:t>local</a:t>
            </a:r>
            <a:r>
              <a:rPr lang="en-US" dirty="0"/>
              <a:t>, regional, national level</a:t>
            </a:r>
          </a:p>
          <a:p>
            <a:r>
              <a:rPr lang="en-US" dirty="0"/>
              <a:t>Assign card colors to </a:t>
            </a:r>
            <a:r>
              <a:rPr lang="en-US" dirty="0" smtClean="0"/>
              <a:t>group types</a:t>
            </a:r>
          </a:p>
          <a:p>
            <a:endParaRPr lang="en-US" dirty="0" smtClean="0"/>
          </a:p>
          <a:p>
            <a:endParaRPr lang="en-US" dirty="0"/>
          </a:p>
        </p:txBody>
      </p:sp>
      <p:pic>
        <p:nvPicPr>
          <p:cNvPr id="10" name="Picture 9"/>
          <p:cNvPicPr>
            <a:picLocks noChangeAspect="1"/>
          </p:cNvPicPr>
          <p:nvPr/>
        </p:nvPicPr>
        <p:blipFill>
          <a:blip r:embed="rId3"/>
          <a:stretch>
            <a:fillRect/>
          </a:stretch>
        </p:blipFill>
        <p:spPr>
          <a:xfrm>
            <a:off x="9309100" y="2126255"/>
            <a:ext cx="2318297" cy="3068045"/>
          </a:xfrm>
          <a:prstGeom prst="rect">
            <a:avLst/>
          </a:prstGeom>
          <a:ln>
            <a:solidFill>
              <a:schemeClr val="bg2">
                <a:lumMod val="10000"/>
              </a:schemeClr>
            </a:solidFill>
          </a:ln>
        </p:spPr>
      </p:pic>
      <p:sp>
        <p:nvSpPr>
          <p:cNvPr id="5" name="Content Placeholder 2"/>
          <p:cNvSpPr txBox="1">
            <a:spLocks/>
          </p:cNvSpPr>
          <p:nvPr/>
        </p:nvSpPr>
        <p:spPr>
          <a:xfrm>
            <a:off x="8997588" y="1627917"/>
            <a:ext cx="294132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Myriad Pro" charset="0"/>
                <a:ea typeface="Myriad Pro" charset="0"/>
                <a:cs typeface="Myriad Pro"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Myriad Pro" charset="0"/>
                <a:ea typeface="Myriad Pro" charset="0"/>
                <a:cs typeface="Myriad Pro"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Myriad Pro" charset="0"/>
                <a:ea typeface="Myriad Pro" charset="0"/>
                <a:cs typeface="Myriad Pro"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smtClean="0"/>
              <a:t>     Example</a:t>
            </a:r>
            <a:endParaRPr lang="en-US" dirty="0"/>
          </a:p>
        </p:txBody>
      </p:sp>
    </p:spTree>
    <p:extLst>
      <p:ext uri="{BB962C8B-B14F-4D97-AF65-F5344CB8AC3E}">
        <p14:creationId xmlns:p14="http://schemas.microsoft.com/office/powerpoint/2010/main" val="4437529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0640" y="1910124"/>
            <a:ext cx="10165080" cy="3388242"/>
          </a:xfrm>
        </p:spPr>
        <p:txBody>
          <a:bodyPr>
            <a:normAutofit lnSpcReduction="10000"/>
          </a:bodyPr>
          <a:lstStyle/>
          <a:p>
            <a:r>
              <a:rPr lang="en-US" dirty="0" smtClean="0"/>
              <a:t>Reduce your list it down to around 8-16 actors and categorized them into around 4-6 categories</a:t>
            </a:r>
          </a:p>
          <a:p>
            <a:r>
              <a:rPr lang="en-US" dirty="0" smtClean="0"/>
              <a:t>Write </a:t>
            </a:r>
            <a:r>
              <a:rPr lang="en-US" dirty="0"/>
              <a:t>every actor on </a:t>
            </a:r>
            <a:r>
              <a:rPr lang="en-US" dirty="0" smtClean="0"/>
              <a:t>cards </a:t>
            </a:r>
            <a:r>
              <a:rPr lang="en-US" dirty="0"/>
              <a:t>and distribute the cards on the map. Give your </a:t>
            </a:r>
            <a:r>
              <a:rPr lang="en-US" dirty="0" smtClean="0"/>
              <a:t>stakeholders </a:t>
            </a:r>
            <a:r>
              <a:rPr lang="en-US" dirty="0"/>
              <a:t>time to think this through </a:t>
            </a:r>
            <a:r>
              <a:rPr lang="en-US" dirty="0" smtClean="0"/>
              <a:t>properly. </a:t>
            </a:r>
            <a:r>
              <a:rPr lang="en-US" dirty="0"/>
              <a:t>Before going to the next question, read out loud all actors, since this might make the </a:t>
            </a:r>
            <a:r>
              <a:rPr lang="en-US" dirty="0" smtClean="0"/>
              <a:t>stakeholders </a:t>
            </a:r>
            <a:r>
              <a:rPr lang="en-US" dirty="0"/>
              <a:t>think of other actors to add. </a:t>
            </a:r>
            <a:endParaRPr lang="en-US" dirty="0" smtClean="0"/>
          </a:p>
          <a:p>
            <a:r>
              <a:rPr lang="en-US" dirty="0" smtClean="0"/>
              <a:t>In </a:t>
            </a:r>
            <a:r>
              <a:rPr lang="en-US" dirty="0"/>
              <a:t>some cases, you might insist that the </a:t>
            </a:r>
            <a:r>
              <a:rPr lang="en-US" dirty="0" smtClean="0"/>
              <a:t>stakeholders </a:t>
            </a:r>
            <a:r>
              <a:rPr lang="en-US" dirty="0"/>
              <a:t>add themselves to the actor list. </a:t>
            </a:r>
          </a:p>
        </p:txBody>
      </p:sp>
      <p:sp>
        <p:nvSpPr>
          <p:cNvPr id="10" name="Title 9"/>
          <p:cNvSpPr>
            <a:spLocks noGrp="1"/>
          </p:cNvSpPr>
          <p:nvPr>
            <p:ph type="title"/>
          </p:nvPr>
        </p:nvSpPr>
        <p:spPr/>
        <p:txBody>
          <a:bodyPr/>
          <a:lstStyle/>
          <a:p>
            <a:r>
              <a:rPr lang="en-US" dirty="0" smtClean="0"/>
              <a:t>Step 2. Define the Actors</a:t>
            </a:r>
            <a:endParaRPr lang="en-US" dirty="0"/>
          </a:p>
        </p:txBody>
      </p:sp>
    </p:spTree>
    <p:extLst>
      <p:ext uri="{BB962C8B-B14F-4D97-AF65-F5344CB8AC3E}">
        <p14:creationId xmlns:p14="http://schemas.microsoft.com/office/powerpoint/2010/main" val="20710381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Define the Actors</a:t>
            </a:r>
            <a:endParaRPr lang="en-US" dirty="0"/>
          </a:p>
        </p:txBody>
      </p:sp>
      <p:pic>
        <p:nvPicPr>
          <p:cNvPr id="25" name="Picture 24"/>
          <p:cNvPicPr>
            <a:picLocks noChangeAspect="1"/>
          </p:cNvPicPr>
          <p:nvPr/>
        </p:nvPicPr>
        <p:blipFill>
          <a:blip r:embed="rId2"/>
          <a:stretch>
            <a:fillRect/>
          </a:stretch>
        </p:blipFill>
        <p:spPr>
          <a:xfrm>
            <a:off x="1564832" y="1814946"/>
            <a:ext cx="4289622" cy="4802420"/>
          </a:xfrm>
          <a:prstGeom prst="rect">
            <a:avLst/>
          </a:prstGeom>
        </p:spPr>
      </p:pic>
      <p:pic>
        <p:nvPicPr>
          <p:cNvPr id="26" name="Picture 25"/>
          <p:cNvPicPr>
            <a:picLocks noChangeAspect="1"/>
          </p:cNvPicPr>
          <p:nvPr/>
        </p:nvPicPr>
        <p:blipFill>
          <a:blip r:embed="rId3"/>
          <a:stretch>
            <a:fillRect/>
          </a:stretch>
        </p:blipFill>
        <p:spPr>
          <a:xfrm>
            <a:off x="7438387" y="1831177"/>
            <a:ext cx="3639506" cy="4769957"/>
          </a:xfrm>
          <a:prstGeom prst="rect">
            <a:avLst/>
          </a:prstGeom>
        </p:spPr>
      </p:pic>
      <p:sp>
        <p:nvSpPr>
          <p:cNvPr id="28" name="Right Arrow 27"/>
          <p:cNvSpPr/>
          <p:nvPr/>
        </p:nvSpPr>
        <p:spPr>
          <a:xfrm>
            <a:off x="6096000" y="3716957"/>
            <a:ext cx="926922" cy="998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0386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Define </a:t>
            </a:r>
            <a:r>
              <a:rPr lang="en-US" dirty="0" smtClean="0"/>
              <a:t>and Draw Links</a:t>
            </a:r>
            <a:endParaRPr lang="en-US" dirty="0"/>
          </a:p>
        </p:txBody>
      </p:sp>
      <p:sp>
        <p:nvSpPr>
          <p:cNvPr id="3" name="Content Placeholder 2"/>
          <p:cNvSpPr>
            <a:spLocks noGrp="1"/>
          </p:cNvSpPr>
          <p:nvPr>
            <p:ph idx="1"/>
          </p:nvPr>
        </p:nvSpPr>
        <p:spPr/>
        <p:txBody>
          <a:bodyPr>
            <a:normAutofit/>
          </a:bodyPr>
          <a:lstStyle/>
          <a:p>
            <a:pPr marL="0" indent="0">
              <a:buNone/>
            </a:pPr>
            <a:r>
              <a:rPr lang="en-US" sz="3500" dirty="0" smtClean="0"/>
              <a:t>How </a:t>
            </a:r>
            <a:r>
              <a:rPr lang="en-US" sz="3500" dirty="0"/>
              <a:t>do actors interact to influence </a:t>
            </a:r>
            <a:r>
              <a:rPr lang="en-US" sz="3500" dirty="0">
                <a:solidFill>
                  <a:srgbClr val="FF0000"/>
                </a:solidFill>
              </a:rPr>
              <a:t>XY</a:t>
            </a:r>
            <a:r>
              <a:rPr lang="en-US" sz="3500" dirty="0" smtClean="0"/>
              <a:t>?</a:t>
            </a:r>
            <a:endParaRPr lang="en-US" sz="3500" dirty="0"/>
          </a:p>
          <a:p>
            <a:r>
              <a:rPr lang="en-US" dirty="0" smtClean="0"/>
              <a:t>Select </a:t>
            </a:r>
            <a:r>
              <a:rPr lang="en-US" b="1" dirty="0" smtClean="0"/>
              <a:t>no </a:t>
            </a:r>
            <a:r>
              <a:rPr lang="en-US" b="1" dirty="0"/>
              <a:t>more than 4-5 links</a:t>
            </a:r>
          </a:p>
          <a:p>
            <a:r>
              <a:rPr lang="en-US" dirty="0" smtClean="0"/>
              <a:t>Formal </a:t>
            </a:r>
            <a:r>
              <a:rPr lang="en-US" dirty="0"/>
              <a:t>and informal links</a:t>
            </a:r>
          </a:p>
          <a:p>
            <a:r>
              <a:rPr lang="en-US" dirty="0" smtClean="0"/>
              <a:t>Links </a:t>
            </a:r>
            <a:r>
              <a:rPr lang="en-US" dirty="0"/>
              <a:t>that are different from each other</a:t>
            </a:r>
          </a:p>
          <a:p>
            <a:r>
              <a:rPr lang="en-US" dirty="0" smtClean="0"/>
              <a:t>No </a:t>
            </a:r>
            <a:r>
              <a:rPr lang="en-US" dirty="0"/>
              <a:t>links that everybody or nearly nobody shares</a:t>
            </a:r>
          </a:p>
          <a:p>
            <a:r>
              <a:rPr lang="en-US" dirty="0" smtClean="0"/>
              <a:t>If </a:t>
            </a:r>
            <a:r>
              <a:rPr lang="en-US" dirty="0"/>
              <a:t>you call one link </a:t>
            </a:r>
            <a:r>
              <a:rPr lang="en-US" dirty="0" smtClean="0"/>
              <a:t>giving support, </a:t>
            </a:r>
            <a:r>
              <a:rPr lang="en-US" dirty="0" smtClean="0"/>
              <a:t>define it! Some may think </a:t>
            </a:r>
            <a:r>
              <a:rPr lang="en-US" dirty="0"/>
              <a:t>it means </a:t>
            </a:r>
            <a:r>
              <a:rPr lang="en-US" dirty="0" smtClean="0"/>
              <a:t>“giving words,” </a:t>
            </a:r>
            <a:r>
              <a:rPr lang="en-US" dirty="0" smtClean="0"/>
              <a:t>while others may think of</a:t>
            </a:r>
            <a:r>
              <a:rPr lang="en-US" dirty="0" smtClean="0"/>
              <a:t> </a:t>
            </a:r>
            <a:r>
              <a:rPr lang="en-US" dirty="0" smtClean="0"/>
              <a:t>“giving money</a:t>
            </a:r>
            <a:r>
              <a:rPr lang="en-US" dirty="0" smtClean="0"/>
              <a:t>”</a:t>
            </a:r>
            <a:endParaRPr lang="en-US" dirty="0" smtClean="0"/>
          </a:p>
        </p:txBody>
      </p:sp>
    </p:spTree>
    <p:extLst>
      <p:ext uri="{BB962C8B-B14F-4D97-AF65-F5344CB8AC3E}">
        <p14:creationId xmlns:p14="http://schemas.microsoft.com/office/powerpoint/2010/main" val="1161712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a:t>
            </a:r>
            <a:r>
              <a:rPr lang="en-US" dirty="0" smtClean="0"/>
              <a:t>3. Define </a:t>
            </a:r>
            <a:r>
              <a:rPr lang="en-US" dirty="0" smtClean="0"/>
              <a:t>and Draw </a:t>
            </a:r>
            <a:r>
              <a:rPr lang="en-US" dirty="0" smtClean="0"/>
              <a:t>Links</a:t>
            </a:r>
            <a:endParaRPr lang="en-US" dirty="0"/>
          </a:p>
        </p:txBody>
      </p:sp>
      <p:sp>
        <p:nvSpPr>
          <p:cNvPr id="3" name="Content Placeholder 2"/>
          <p:cNvSpPr>
            <a:spLocks noGrp="1"/>
          </p:cNvSpPr>
          <p:nvPr>
            <p:ph idx="1"/>
          </p:nvPr>
        </p:nvSpPr>
        <p:spPr>
          <a:xfrm>
            <a:off x="838200" y="2303389"/>
            <a:ext cx="2941320" cy="4351338"/>
          </a:xfrm>
        </p:spPr>
        <p:txBody>
          <a:bodyPr/>
          <a:lstStyle/>
          <a:p>
            <a:r>
              <a:rPr lang="en-US" smtClean="0"/>
              <a:t>Identify the links</a:t>
            </a:r>
          </a:p>
          <a:p>
            <a:r>
              <a:rPr lang="en-US" smtClean="0"/>
              <a:t>Assign a color to each type of link</a:t>
            </a:r>
          </a:p>
          <a:p>
            <a:r>
              <a:rPr lang="en-US" smtClean="0"/>
              <a:t>Draw arrow heads on each link to show direction of flow</a:t>
            </a:r>
            <a:endParaRPr lang="en-US" dirty="0"/>
          </a:p>
        </p:txBody>
      </p:sp>
      <p:pic>
        <p:nvPicPr>
          <p:cNvPr id="5" name="Picture 4"/>
          <p:cNvPicPr>
            <a:picLocks noChangeAspect="1"/>
          </p:cNvPicPr>
          <p:nvPr/>
        </p:nvPicPr>
        <p:blipFill>
          <a:blip r:embed="rId3"/>
          <a:stretch>
            <a:fillRect/>
          </a:stretch>
        </p:blipFill>
        <p:spPr>
          <a:xfrm>
            <a:off x="6339840" y="1877576"/>
            <a:ext cx="5257800" cy="3362325"/>
          </a:xfrm>
          <a:prstGeom prst="rect">
            <a:avLst/>
          </a:prstGeom>
        </p:spPr>
      </p:pic>
      <p:pic>
        <p:nvPicPr>
          <p:cNvPr id="6" name="Picture 5"/>
          <p:cNvPicPr>
            <a:picLocks noChangeAspect="1"/>
          </p:cNvPicPr>
          <p:nvPr/>
        </p:nvPicPr>
        <p:blipFill>
          <a:blip r:embed="rId4"/>
          <a:stretch>
            <a:fillRect/>
          </a:stretch>
        </p:blipFill>
        <p:spPr>
          <a:xfrm>
            <a:off x="4231958" y="2306564"/>
            <a:ext cx="1864042" cy="2933337"/>
          </a:xfrm>
          <a:prstGeom prst="rect">
            <a:avLst/>
          </a:prstGeom>
        </p:spPr>
      </p:pic>
      <p:sp>
        <p:nvSpPr>
          <p:cNvPr id="7" name="Content Placeholder 2"/>
          <p:cNvSpPr txBox="1">
            <a:spLocks/>
          </p:cNvSpPr>
          <p:nvPr/>
        </p:nvSpPr>
        <p:spPr>
          <a:xfrm>
            <a:off x="838200" y="5443860"/>
            <a:ext cx="890180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Myriad Pro" charset="0"/>
                <a:ea typeface="Myriad Pro" charset="0"/>
                <a:cs typeface="Myriad Pro"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Myriad Pro" charset="0"/>
                <a:ea typeface="Myriad Pro" charset="0"/>
                <a:cs typeface="Myriad Pro"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Myriad Pro" charset="0"/>
                <a:ea typeface="Myriad Pro" charset="0"/>
                <a:cs typeface="Myriad Pro"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Links could be sharing information, advice, funding, command, conflict, family ties, political pressure</a:t>
            </a:r>
            <a:endParaRPr lang="en-US" dirty="0"/>
          </a:p>
        </p:txBody>
      </p:sp>
      <p:sp>
        <p:nvSpPr>
          <p:cNvPr id="8" name="Content Placeholder 2"/>
          <p:cNvSpPr txBox="1">
            <a:spLocks/>
          </p:cNvSpPr>
          <p:nvPr/>
        </p:nvSpPr>
        <p:spPr>
          <a:xfrm>
            <a:off x="4116669" y="1877576"/>
            <a:ext cx="294132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Myriad Pro" charset="0"/>
                <a:ea typeface="Myriad Pro" charset="0"/>
                <a:cs typeface="Myriad Pro"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Myriad Pro" charset="0"/>
                <a:ea typeface="Myriad Pro" charset="0"/>
                <a:cs typeface="Myriad Pro"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Myriad Pro" charset="0"/>
                <a:ea typeface="Myriad Pro" charset="0"/>
                <a:cs typeface="Myriad Pro"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Myriad Pro" charset="0"/>
                <a:ea typeface="Myriad Pro" charset="0"/>
                <a:cs typeface="Myria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smtClean="0"/>
              <a:t>     Example</a:t>
            </a:r>
            <a:endParaRPr lang="en-US" dirty="0"/>
          </a:p>
        </p:txBody>
      </p:sp>
    </p:spTree>
    <p:extLst>
      <p:ext uri="{BB962C8B-B14F-4D97-AF65-F5344CB8AC3E}">
        <p14:creationId xmlns:p14="http://schemas.microsoft.com/office/powerpoint/2010/main" val="37377184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Potential Types of Links</a:t>
            </a:r>
            <a:endParaRPr lang="en-US" dirty="0"/>
          </a:p>
        </p:txBody>
      </p:sp>
      <p:sp>
        <p:nvSpPr>
          <p:cNvPr id="3" name="Content Placeholder 2"/>
          <p:cNvSpPr>
            <a:spLocks noGrp="1"/>
          </p:cNvSpPr>
          <p:nvPr>
            <p:ph idx="1"/>
          </p:nvPr>
        </p:nvSpPr>
        <p:spPr>
          <a:xfrm>
            <a:off x="1981200" y="1600200"/>
            <a:ext cx="8229600" cy="5257800"/>
          </a:xfrm>
        </p:spPr>
        <p:txBody>
          <a:bodyPr>
            <a:normAutofit/>
          </a:bodyPr>
          <a:lstStyle/>
          <a:p>
            <a:pPr marL="0" indent="0">
              <a:buNone/>
            </a:pPr>
            <a:r>
              <a:rPr lang="en-US" dirty="0" smtClean="0"/>
              <a:t>1. Access  commodities </a:t>
            </a:r>
          </a:p>
          <a:p>
            <a:pPr marL="0" indent="0">
              <a:buNone/>
            </a:pPr>
            <a:r>
              <a:rPr lang="en-US" dirty="0" smtClean="0"/>
              <a:t>2. </a:t>
            </a:r>
          </a:p>
          <a:p>
            <a:pPr marL="0" indent="0">
              <a:buNone/>
            </a:pPr>
            <a:r>
              <a:rPr lang="en-US" dirty="0" smtClean="0"/>
              <a:t>3.</a:t>
            </a:r>
          </a:p>
          <a:p>
            <a:pPr marL="0" indent="0">
              <a:buNone/>
            </a:pPr>
            <a:r>
              <a:rPr lang="en-US" dirty="0" smtClean="0"/>
              <a:t>4.</a:t>
            </a:r>
          </a:p>
          <a:p>
            <a:pPr marL="0" indent="0">
              <a:buNone/>
            </a:pPr>
            <a:r>
              <a:rPr lang="en-US" dirty="0" smtClean="0"/>
              <a:t>5.</a:t>
            </a:r>
          </a:p>
          <a:p>
            <a:pPr marL="0" indent="0">
              <a:buNone/>
            </a:pPr>
            <a:r>
              <a:rPr lang="en-US" dirty="0" smtClean="0"/>
              <a:t>6.</a:t>
            </a:r>
          </a:p>
          <a:p>
            <a:pPr marL="0" indent="0">
              <a:buNone/>
            </a:pPr>
            <a:r>
              <a:rPr lang="en-US" dirty="0" smtClean="0"/>
              <a:t>7.</a:t>
            </a:r>
          </a:p>
          <a:p>
            <a:pPr marL="0" indent="0">
              <a:buNone/>
            </a:pPr>
            <a:r>
              <a:rPr lang="en-US" dirty="0" smtClean="0"/>
              <a:t>8.</a:t>
            </a:r>
          </a:p>
          <a:p>
            <a:pPr marL="0" indent="0">
              <a:buNone/>
            </a:pPr>
            <a:r>
              <a:rPr lang="en-US" dirty="0" smtClean="0"/>
              <a:t>9.</a:t>
            </a:r>
          </a:p>
          <a:p>
            <a:pPr marL="0" indent="0">
              <a:buNone/>
            </a:pPr>
            <a:r>
              <a:rPr lang="en-US" dirty="0" smtClean="0"/>
              <a:t>10.</a:t>
            </a:r>
            <a:endParaRPr lang="en-US" dirty="0"/>
          </a:p>
        </p:txBody>
      </p:sp>
    </p:spTree>
    <p:extLst>
      <p:ext uri="{BB962C8B-B14F-4D97-AF65-F5344CB8AC3E}">
        <p14:creationId xmlns:p14="http://schemas.microsoft.com/office/powerpoint/2010/main" val="36634913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a:t>
            </a:r>
            <a:r>
              <a:rPr lang="en-US" dirty="0"/>
              <a:t>3. Define and Draw Your </a:t>
            </a:r>
            <a:r>
              <a:rPr lang="en-US" dirty="0" smtClean="0"/>
              <a:t>Links</a:t>
            </a:r>
            <a:endParaRPr lang="en-US" dirty="0"/>
          </a:p>
        </p:txBody>
      </p:sp>
      <p:sp>
        <p:nvSpPr>
          <p:cNvPr id="3" name="Content Placeholder 2"/>
          <p:cNvSpPr>
            <a:spLocks noGrp="1"/>
          </p:cNvSpPr>
          <p:nvPr>
            <p:ph idx="1"/>
          </p:nvPr>
        </p:nvSpPr>
        <p:spPr/>
        <p:txBody>
          <a:bodyPr>
            <a:normAutofit/>
          </a:bodyPr>
          <a:lstStyle/>
          <a:p>
            <a:r>
              <a:rPr lang="en-US" dirty="0"/>
              <a:t>S</a:t>
            </a:r>
            <a:r>
              <a:rPr lang="en-US" dirty="0" smtClean="0"/>
              <a:t>tart </a:t>
            </a:r>
            <a:r>
              <a:rPr lang="en-US" dirty="0"/>
              <a:t>with the link that you expect to be the least common, finish this color, </a:t>
            </a:r>
            <a:r>
              <a:rPr lang="en-US" dirty="0" smtClean="0"/>
              <a:t>and continue </a:t>
            </a:r>
            <a:r>
              <a:rPr lang="en-US" dirty="0"/>
              <a:t>with the next. In this way the picture will develop slowly and the process will be less </a:t>
            </a:r>
            <a:r>
              <a:rPr lang="en-US" dirty="0" smtClean="0"/>
              <a:t>messy</a:t>
            </a:r>
            <a:endParaRPr lang="en-US" dirty="0"/>
          </a:p>
          <a:p>
            <a:r>
              <a:rPr lang="en-US" dirty="0" smtClean="0"/>
              <a:t>Make </a:t>
            </a:r>
            <a:r>
              <a:rPr lang="en-US" dirty="0"/>
              <a:t>sure </a:t>
            </a:r>
            <a:r>
              <a:rPr lang="en-US" dirty="0" smtClean="0"/>
              <a:t>you are </a:t>
            </a:r>
            <a:r>
              <a:rPr lang="en-US" dirty="0" smtClean="0"/>
              <a:t>NOT </a:t>
            </a:r>
            <a:r>
              <a:rPr lang="en-US" dirty="0" smtClean="0"/>
              <a:t>looking </a:t>
            </a:r>
            <a:r>
              <a:rPr lang="en-US" dirty="0"/>
              <a:t>at how links should </a:t>
            </a:r>
            <a:r>
              <a:rPr lang="en-US" dirty="0" smtClean="0"/>
              <a:t>or will </a:t>
            </a:r>
            <a:r>
              <a:rPr lang="en-US" dirty="0"/>
              <a:t>be, but at </a:t>
            </a:r>
            <a:r>
              <a:rPr lang="en-US" b="1" dirty="0">
                <a:solidFill>
                  <a:srgbClr val="FF0000"/>
                </a:solidFill>
              </a:rPr>
              <a:t>how they currently </a:t>
            </a:r>
            <a:r>
              <a:rPr lang="en-US" b="1" dirty="0" smtClean="0">
                <a:solidFill>
                  <a:srgbClr val="FF0000"/>
                </a:solidFill>
              </a:rPr>
              <a:t>are</a:t>
            </a:r>
            <a:endParaRPr lang="en-US" dirty="0"/>
          </a:p>
        </p:txBody>
      </p:sp>
    </p:spTree>
    <p:extLst>
      <p:ext uri="{BB962C8B-B14F-4D97-AF65-F5344CB8AC3E}">
        <p14:creationId xmlns:p14="http://schemas.microsoft.com/office/powerpoint/2010/main" val="26353449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Determine Influence</a:t>
            </a:r>
            <a:endParaRPr lang="en-US" dirty="0"/>
          </a:p>
        </p:txBody>
      </p:sp>
      <p:sp>
        <p:nvSpPr>
          <p:cNvPr id="3" name="Content Placeholder 2"/>
          <p:cNvSpPr>
            <a:spLocks noGrp="1"/>
          </p:cNvSpPr>
          <p:nvPr>
            <p:ph idx="1"/>
          </p:nvPr>
        </p:nvSpPr>
        <p:spPr>
          <a:xfrm>
            <a:off x="1005168" y="1717244"/>
            <a:ext cx="8520991" cy="4525963"/>
          </a:xfrm>
        </p:spPr>
        <p:txBody>
          <a:bodyPr>
            <a:normAutofit/>
          </a:bodyPr>
          <a:lstStyle/>
          <a:p>
            <a:r>
              <a:rPr lang="en-US" dirty="0" smtClean="0"/>
              <a:t>The </a:t>
            </a:r>
            <a:r>
              <a:rPr lang="en-US" dirty="0"/>
              <a:t>more influence an actor has the higher the </a:t>
            </a:r>
            <a:r>
              <a:rPr lang="en-US" dirty="0" smtClean="0"/>
              <a:t>tower</a:t>
            </a:r>
            <a:endParaRPr lang="en-US" dirty="0" smtClean="0"/>
          </a:p>
          <a:p>
            <a:r>
              <a:rPr lang="en-US" dirty="0" smtClean="0"/>
              <a:t>The </a:t>
            </a:r>
            <a:r>
              <a:rPr lang="en-US" dirty="0"/>
              <a:t>towers can be as high as </a:t>
            </a:r>
            <a:r>
              <a:rPr lang="en-US" dirty="0" smtClean="0"/>
              <a:t>you wants</a:t>
            </a:r>
            <a:endParaRPr lang="en-US" dirty="0" smtClean="0"/>
          </a:p>
          <a:p>
            <a:r>
              <a:rPr lang="en-US" dirty="0" smtClean="0"/>
              <a:t>Two </a:t>
            </a:r>
            <a:r>
              <a:rPr lang="en-US" dirty="0"/>
              <a:t>actors can have towers of the same </a:t>
            </a:r>
            <a:r>
              <a:rPr lang="en-US" dirty="0" smtClean="0"/>
              <a:t>size</a:t>
            </a:r>
            <a:endParaRPr lang="en-US" dirty="0" smtClean="0"/>
          </a:p>
          <a:p>
            <a:r>
              <a:rPr lang="en-US" dirty="0" smtClean="0"/>
              <a:t>If </a:t>
            </a:r>
            <a:r>
              <a:rPr lang="en-US" dirty="0"/>
              <a:t>an actor has no influence at all, the figure is put on the ground level without any </a:t>
            </a:r>
            <a:r>
              <a:rPr lang="en-US" dirty="0" smtClean="0"/>
              <a:t>influence </a:t>
            </a:r>
            <a:r>
              <a:rPr lang="en-US" dirty="0" smtClean="0"/>
              <a:t>tower</a:t>
            </a:r>
            <a:endParaRPr lang="en-US" dirty="0" smtClean="0"/>
          </a:p>
          <a:p>
            <a:r>
              <a:rPr lang="en-US" dirty="0" smtClean="0"/>
              <a:t>The </a:t>
            </a:r>
            <a:r>
              <a:rPr lang="en-US" dirty="0"/>
              <a:t>question is: How much influence does this actor have </a:t>
            </a:r>
            <a:r>
              <a:rPr lang="en-US" b="1" dirty="0">
                <a:solidFill>
                  <a:srgbClr val="FF0000"/>
                </a:solidFill>
              </a:rPr>
              <a:t>in this specific field/activity/organization</a:t>
            </a:r>
            <a:r>
              <a:rPr lang="en-US" dirty="0"/>
              <a:t>—and not in a more general </a:t>
            </a:r>
            <a:r>
              <a:rPr lang="en-US" dirty="0" smtClean="0"/>
              <a:t>sense</a:t>
            </a:r>
            <a:endParaRPr lang="en-US" dirty="0"/>
          </a:p>
        </p:txBody>
      </p:sp>
      <p:pic>
        <p:nvPicPr>
          <p:cNvPr id="4" name="Picture 3"/>
          <p:cNvPicPr>
            <a:picLocks noChangeAspect="1"/>
          </p:cNvPicPr>
          <p:nvPr/>
        </p:nvPicPr>
        <p:blipFill rotWithShape="1">
          <a:blip r:embed="rId3"/>
          <a:srcRect l="57018" t="2941"/>
          <a:stretch/>
        </p:blipFill>
        <p:spPr>
          <a:xfrm>
            <a:off x="9526159" y="1600201"/>
            <a:ext cx="2333625" cy="4400550"/>
          </a:xfrm>
          <a:prstGeom prst="rect">
            <a:avLst/>
          </a:prstGeom>
        </p:spPr>
      </p:pic>
    </p:spTree>
    <p:extLst>
      <p:ext uri="{BB962C8B-B14F-4D97-AF65-F5344CB8AC3E}">
        <p14:creationId xmlns:p14="http://schemas.microsoft.com/office/powerpoint/2010/main" val="3630264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r>
              <a:rPr lang="en-US" altLang="en-US" b="1" smtClean="0"/>
              <a:t>Constraint to Collective Action</a:t>
            </a:r>
          </a:p>
        </p:txBody>
      </p:sp>
      <p:sp>
        <p:nvSpPr>
          <p:cNvPr id="3" name="Content Placeholder 2"/>
          <p:cNvSpPr>
            <a:spLocks noGrp="1"/>
          </p:cNvSpPr>
          <p:nvPr>
            <p:ph idx="1"/>
          </p:nvPr>
        </p:nvSpPr>
        <p:spPr/>
        <p:txBody>
          <a:bodyPr>
            <a:normAutofit/>
          </a:bodyPr>
          <a:lstStyle/>
          <a:p>
            <a:pPr marL="0" indent="0" algn="ctr">
              <a:buNone/>
              <a:defRPr/>
            </a:pPr>
            <a:r>
              <a:rPr lang="en-US" dirty="0" smtClean="0"/>
              <a:t>What is blocking implementation?</a:t>
            </a:r>
          </a:p>
          <a:p>
            <a:pPr algn="ctr">
              <a:buFont typeface="Arial" charset="0"/>
              <a:buChar char="•"/>
              <a:defRPr/>
            </a:pPr>
            <a:endParaRPr lang="en-US" dirty="0"/>
          </a:p>
          <a:p>
            <a:pPr algn="ctr">
              <a:buFont typeface="Arial" charset="0"/>
              <a:buChar char="•"/>
              <a:defRPr/>
            </a:pPr>
            <a:endParaRPr lang="en-US" dirty="0"/>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650" y="2227264"/>
            <a:ext cx="7886700" cy="362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1370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Determine Influence</a:t>
            </a:r>
            <a:endParaRPr lang="en-US" dirty="0"/>
          </a:p>
        </p:txBody>
      </p:sp>
      <p:sp>
        <p:nvSpPr>
          <p:cNvPr id="3" name="Content Placeholder 2"/>
          <p:cNvSpPr>
            <a:spLocks noGrp="1"/>
          </p:cNvSpPr>
          <p:nvPr>
            <p:ph idx="1"/>
          </p:nvPr>
        </p:nvSpPr>
        <p:spPr>
          <a:xfrm>
            <a:off x="1447800" y="1600200"/>
            <a:ext cx="9907772" cy="5257800"/>
          </a:xfrm>
        </p:spPr>
        <p:txBody>
          <a:bodyPr>
            <a:normAutofit/>
          </a:bodyPr>
          <a:lstStyle/>
          <a:p>
            <a:r>
              <a:rPr lang="en-US" dirty="0" smtClean="0"/>
              <a:t>You </a:t>
            </a:r>
            <a:r>
              <a:rPr lang="en-US" dirty="0"/>
              <a:t>will </a:t>
            </a:r>
            <a:r>
              <a:rPr lang="en-US" b="1" dirty="0">
                <a:solidFill>
                  <a:srgbClr val="FF0000"/>
                </a:solidFill>
              </a:rPr>
              <a:t>need to find an appropriate definition </a:t>
            </a:r>
            <a:r>
              <a:rPr lang="en-US" b="1" dirty="0" smtClean="0">
                <a:solidFill>
                  <a:srgbClr val="FF0000"/>
                </a:solidFill>
              </a:rPr>
              <a:t>of influence </a:t>
            </a:r>
            <a:r>
              <a:rPr lang="en-US" dirty="0"/>
              <a:t>that </a:t>
            </a:r>
            <a:r>
              <a:rPr lang="en-US" dirty="0" smtClean="0"/>
              <a:t>everyone agrees upon  </a:t>
            </a:r>
            <a:endParaRPr lang="en-US" dirty="0" smtClean="0"/>
          </a:p>
          <a:p>
            <a:pPr lvl="1"/>
            <a:r>
              <a:rPr lang="en-US" dirty="0" smtClean="0"/>
              <a:t>In </a:t>
            </a:r>
            <a:r>
              <a:rPr lang="en-US" dirty="0"/>
              <a:t>different cultural and political contexts, </a:t>
            </a:r>
            <a:r>
              <a:rPr lang="en-US" dirty="0" smtClean="0"/>
              <a:t>you might </a:t>
            </a:r>
            <a:r>
              <a:rPr lang="en-US" dirty="0"/>
              <a:t>have to use different terminology. </a:t>
            </a:r>
            <a:endParaRPr lang="en-US" dirty="0" smtClean="0"/>
          </a:p>
          <a:p>
            <a:pPr lvl="1"/>
            <a:r>
              <a:rPr lang="en-US" dirty="0" smtClean="0"/>
              <a:t>Agreeing </a:t>
            </a:r>
            <a:r>
              <a:rPr lang="en-US" dirty="0"/>
              <a:t>on a definition and/or terminology is </a:t>
            </a:r>
            <a:r>
              <a:rPr lang="en-US" dirty="0" smtClean="0"/>
              <a:t>especially important</a:t>
            </a:r>
            <a:r>
              <a:rPr lang="en-US" dirty="0"/>
              <a:t>, since power and influence are sensitive issues in many contexts. </a:t>
            </a:r>
            <a:endParaRPr lang="en-US" dirty="0" smtClean="0"/>
          </a:p>
          <a:p>
            <a:r>
              <a:rPr lang="en-US" dirty="0"/>
              <a:t>After setting up the influence towers, verbalize what you see, starting with the </a:t>
            </a:r>
            <a:r>
              <a:rPr lang="en-US"/>
              <a:t>highest </a:t>
            </a:r>
            <a:r>
              <a:rPr lang="en-US" smtClean="0"/>
              <a:t>tower</a:t>
            </a:r>
            <a:endParaRPr lang="en-US" dirty="0"/>
          </a:p>
          <a:p>
            <a:r>
              <a:rPr lang="en-US" dirty="0" smtClean="0"/>
              <a:t>Once </a:t>
            </a:r>
            <a:r>
              <a:rPr lang="en-US" dirty="0"/>
              <a:t>your group is content with the whole set-up, note the height of the influence towers in marker next to the actors’ names on the network </a:t>
            </a:r>
            <a:r>
              <a:rPr lang="en-US" dirty="0" smtClean="0"/>
              <a:t>map</a:t>
            </a:r>
            <a:endParaRPr lang="en-US" dirty="0"/>
          </a:p>
          <a:p>
            <a:endParaRPr lang="en-US" dirty="0" smtClean="0"/>
          </a:p>
        </p:txBody>
      </p:sp>
    </p:spTree>
    <p:extLst>
      <p:ext uri="{BB962C8B-B14F-4D97-AF65-F5344CB8AC3E}">
        <p14:creationId xmlns:p14="http://schemas.microsoft.com/office/powerpoint/2010/main" val="3420526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Verbalize and Document</a:t>
            </a:r>
            <a:endParaRPr lang="en-US" dirty="0"/>
          </a:p>
        </p:txBody>
      </p:sp>
      <p:sp>
        <p:nvSpPr>
          <p:cNvPr id="3" name="Content Placeholder 2"/>
          <p:cNvSpPr>
            <a:spLocks noGrp="1"/>
          </p:cNvSpPr>
          <p:nvPr>
            <p:ph idx="1"/>
          </p:nvPr>
        </p:nvSpPr>
        <p:spPr/>
        <p:txBody>
          <a:bodyPr>
            <a:normAutofit/>
          </a:bodyPr>
          <a:lstStyle/>
          <a:p>
            <a:r>
              <a:rPr lang="en-US" dirty="0"/>
              <a:t>After setting up the influence towers, verbalize what you see, starting with the highest tower. </a:t>
            </a:r>
            <a:endParaRPr lang="en-US" dirty="0" smtClean="0"/>
          </a:p>
          <a:p>
            <a:pPr lvl="1"/>
            <a:r>
              <a:rPr lang="en-US" dirty="0" smtClean="0"/>
              <a:t>For example</a:t>
            </a:r>
            <a:r>
              <a:rPr lang="en-US" dirty="0"/>
              <a:t>: ―You have given the chief the highest tower with a height of five tower pieces, followed by </a:t>
            </a:r>
            <a:r>
              <a:rPr lang="en-US" dirty="0" smtClean="0"/>
              <a:t>the assembly </a:t>
            </a:r>
            <a:r>
              <a:rPr lang="en-US" dirty="0"/>
              <a:t>man and the earth priest, both on towers of four… and finally you say the Fulani herdsmen </a:t>
            </a:r>
            <a:r>
              <a:rPr lang="en-US" dirty="0" smtClean="0"/>
              <a:t>and the </a:t>
            </a:r>
            <a:r>
              <a:rPr lang="en-US" dirty="0"/>
              <a:t>unit committee members have </a:t>
            </a:r>
            <a:r>
              <a:rPr lang="en-US" dirty="0" smtClean="0"/>
              <a:t>one </a:t>
            </a:r>
            <a:r>
              <a:rPr lang="en-US" dirty="0"/>
              <a:t>influence </a:t>
            </a:r>
            <a:r>
              <a:rPr lang="en-US" dirty="0" smtClean="0"/>
              <a:t>tower or none at all.</a:t>
            </a:r>
            <a:endParaRPr lang="en-US" dirty="0"/>
          </a:p>
          <a:p>
            <a:r>
              <a:rPr lang="en-US" dirty="0" smtClean="0"/>
              <a:t>Once </a:t>
            </a:r>
            <a:r>
              <a:rPr lang="en-US" dirty="0" smtClean="0"/>
              <a:t>your group is content </a:t>
            </a:r>
            <a:r>
              <a:rPr lang="en-US" dirty="0"/>
              <a:t>with the whole set-up, note the height of the </a:t>
            </a:r>
            <a:r>
              <a:rPr lang="en-US" dirty="0" smtClean="0"/>
              <a:t>influence towers in marker next </a:t>
            </a:r>
            <a:r>
              <a:rPr lang="en-US" dirty="0"/>
              <a:t>to the actors’ names on the network map.</a:t>
            </a:r>
          </a:p>
        </p:txBody>
      </p:sp>
    </p:spTree>
    <p:extLst>
      <p:ext uri="{BB962C8B-B14F-4D97-AF65-F5344CB8AC3E}">
        <p14:creationId xmlns:p14="http://schemas.microsoft.com/office/powerpoint/2010/main" val="34532498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Seek to </a:t>
            </a:r>
            <a:r>
              <a:rPr lang="en-US" dirty="0" smtClean="0"/>
              <a:t>Understand</a:t>
            </a:r>
            <a:endParaRPr lang="en-US" dirty="0"/>
          </a:p>
        </p:txBody>
      </p:sp>
      <p:sp>
        <p:nvSpPr>
          <p:cNvPr id="3" name="Content Placeholder 2"/>
          <p:cNvSpPr>
            <a:spLocks noGrp="1"/>
          </p:cNvSpPr>
          <p:nvPr>
            <p:ph idx="1"/>
          </p:nvPr>
        </p:nvSpPr>
        <p:spPr>
          <a:xfrm>
            <a:off x="864973" y="1600200"/>
            <a:ext cx="10915547" cy="5791200"/>
          </a:xfrm>
        </p:spPr>
        <p:txBody>
          <a:bodyPr>
            <a:normAutofit/>
          </a:bodyPr>
          <a:lstStyle/>
          <a:p>
            <a:pPr marL="0" indent="0">
              <a:buNone/>
            </a:pPr>
            <a:r>
              <a:rPr lang="en-US" dirty="0" smtClean="0"/>
              <a:t>Go </a:t>
            </a:r>
            <a:r>
              <a:rPr lang="en-US" dirty="0" smtClean="0"/>
              <a:t>through </a:t>
            </a:r>
            <a:r>
              <a:rPr lang="en-US" dirty="0"/>
              <a:t>all the actors on your map and keep in mind that </a:t>
            </a:r>
            <a:r>
              <a:rPr lang="en-US" dirty="0">
                <a:solidFill>
                  <a:srgbClr val="FF0000"/>
                </a:solidFill>
              </a:rPr>
              <a:t>it is crucial </a:t>
            </a:r>
            <a:r>
              <a:rPr lang="en-US" dirty="0"/>
              <a:t>to understand </a:t>
            </a:r>
            <a:r>
              <a:rPr lang="en-US" dirty="0" smtClean="0"/>
              <a:t>not only </a:t>
            </a:r>
            <a:r>
              <a:rPr lang="en-US" dirty="0"/>
              <a:t>why the powerful are powerful, but also why others are seen as having no influence.</a:t>
            </a:r>
          </a:p>
        </p:txBody>
      </p:sp>
    </p:spTree>
    <p:extLst>
      <p:ext uri="{BB962C8B-B14F-4D97-AF65-F5344CB8AC3E}">
        <p14:creationId xmlns:p14="http://schemas.microsoft.com/office/powerpoint/2010/main" val="9657795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 5: Identify Actor Goals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Do </a:t>
            </a:r>
            <a:r>
              <a:rPr lang="en-US" dirty="0"/>
              <a:t>actors follow different goals concerning </a:t>
            </a:r>
            <a:r>
              <a:rPr lang="en-US" dirty="0"/>
              <a:t>the question</a:t>
            </a:r>
            <a:r>
              <a:rPr lang="en-US" dirty="0" smtClean="0"/>
              <a:t>?</a:t>
            </a:r>
          </a:p>
          <a:p>
            <a:pPr marL="0" indent="0">
              <a:buNone/>
            </a:pPr>
            <a:endParaRPr lang="en-US" dirty="0"/>
          </a:p>
          <a:p>
            <a:pPr marL="0" indent="0">
              <a:buNone/>
            </a:pPr>
            <a:r>
              <a:rPr lang="en-US" dirty="0" smtClean="0"/>
              <a:t>Develop </a:t>
            </a:r>
            <a:r>
              <a:rPr lang="en-US" dirty="0"/>
              <a:t>abbreviations or </a:t>
            </a:r>
            <a:r>
              <a:rPr lang="en-US" dirty="0" smtClean="0"/>
              <a:t>symbols</a:t>
            </a:r>
            <a:r>
              <a:rPr lang="en-US" dirty="0"/>
              <a:t> </a:t>
            </a:r>
            <a:r>
              <a:rPr lang="en-US" dirty="0" smtClean="0"/>
              <a:t>such as:</a:t>
            </a:r>
          </a:p>
          <a:p>
            <a:r>
              <a:rPr lang="en-US" dirty="0" smtClean="0"/>
              <a:t>( + ) for positively aligned with the question</a:t>
            </a:r>
          </a:p>
          <a:p>
            <a:r>
              <a:rPr lang="en-US" dirty="0" smtClean="0"/>
              <a:t>( - ) for negatively aligned with the question</a:t>
            </a:r>
          </a:p>
          <a:p>
            <a:r>
              <a:rPr lang="en-US" dirty="0" smtClean="0"/>
              <a:t>( +, - ) for neutrally aligned with the questions</a:t>
            </a:r>
            <a:endParaRPr lang="en-US" dirty="0" smtClean="0"/>
          </a:p>
        </p:txBody>
      </p:sp>
    </p:spTree>
    <p:extLst>
      <p:ext uri="{BB962C8B-B14F-4D97-AF65-F5344CB8AC3E}">
        <p14:creationId xmlns:p14="http://schemas.microsoft.com/office/powerpoint/2010/main" val="26006650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idx="1"/>
          </p:nvPr>
        </p:nvSpPr>
        <p:spPr/>
        <p:txBody>
          <a:bodyPr/>
          <a:lstStyle/>
          <a:p>
            <a:r>
              <a:rPr lang="en-US" dirty="0" smtClean="0"/>
              <a:t>What </a:t>
            </a:r>
            <a:r>
              <a:rPr lang="en-US" dirty="0"/>
              <a:t>does this </a:t>
            </a:r>
            <a:r>
              <a:rPr lang="en-US" dirty="0" smtClean="0"/>
              <a:t>mean?</a:t>
            </a:r>
          </a:p>
          <a:p>
            <a:r>
              <a:rPr lang="en-US" dirty="0" smtClean="0"/>
              <a:t>Discuss the Net-Maps you made</a:t>
            </a:r>
          </a:p>
          <a:p>
            <a:r>
              <a:rPr lang="en-US" dirty="0"/>
              <a:t>Look at who actively wants to support you and who wants to stop you. Some actors will be rather neutral.</a:t>
            </a:r>
          </a:p>
          <a:p>
            <a:endParaRPr lang="en-US" dirty="0" smtClean="0"/>
          </a:p>
          <a:p>
            <a:endParaRPr lang="en-US" dirty="0"/>
          </a:p>
        </p:txBody>
      </p:sp>
    </p:spTree>
    <p:extLst>
      <p:ext uri="{BB962C8B-B14F-4D97-AF65-F5344CB8AC3E}">
        <p14:creationId xmlns:p14="http://schemas.microsoft.com/office/powerpoint/2010/main" val="20719287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a Net Map</a:t>
            </a:r>
            <a:endParaRPr lang="en-US" dirty="0"/>
          </a:p>
        </p:txBody>
      </p:sp>
      <p:sp>
        <p:nvSpPr>
          <p:cNvPr id="3" name="Content Placeholder 2"/>
          <p:cNvSpPr>
            <a:spLocks noGrp="1"/>
          </p:cNvSpPr>
          <p:nvPr>
            <p:ph idx="1"/>
          </p:nvPr>
        </p:nvSpPr>
        <p:spPr/>
        <p:txBody>
          <a:bodyPr>
            <a:normAutofit/>
          </a:bodyPr>
          <a:lstStyle/>
          <a:p>
            <a:r>
              <a:rPr lang="en-US" dirty="0" smtClean="0"/>
              <a:t>Follow </a:t>
            </a:r>
            <a:r>
              <a:rPr lang="en-US" dirty="0"/>
              <a:t>your visual intuition: </a:t>
            </a:r>
            <a:r>
              <a:rPr lang="en-US" dirty="0" smtClean="0"/>
              <a:t>what </a:t>
            </a:r>
            <a:r>
              <a:rPr lang="en-US" dirty="0"/>
              <a:t>is </a:t>
            </a:r>
            <a:r>
              <a:rPr lang="en-US" dirty="0" smtClean="0"/>
              <a:t>strange, unique</a:t>
            </a:r>
            <a:r>
              <a:rPr lang="en-US" dirty="0"/>
              <a:t>, striking?</a:t>
            </a:r>
          </a:p>
          <a:p>
            <a:r>
              <a:rPr lang="en-US" dirty="0" smtClean="0"/>
              <a:t>Initiate </a:t>
            </a:r>
            <a:r>
              <a:rPr lang="en-US" dirty="0"/>
              <a:t>qualitative discussion with interviewee</a:t>
            </a:r>
          </a:p>
          <a:p>
            <a:r>
              <a:rPr lang="en-US" dirty="0"/>
              <a:t>But: Visual representation might be misleading, </a:t>
            </a:r>
            <a:r>
              <a:rPr lang="en-US" dirty="0" smtClean="0"/>
              <a:t>for more </a:t>
            </a:r>
            <a:r>
              <a:rPr lang="en-US" dirty="0"/>
              <a:t>reliable analysis:</a:t>
            </a:r>
          </a:p>
          <a:p>
            <a:pPr lvl="1"/>
            <a:r>
              <a:rPr lang="en-US" dirty="0" smtClean="0"/>
              <a:t>Familiarize </a:t>
            </a:r>
            <a:r>
              <a:rPr lang="en-US" dirty="0"/>
              <a:t>yourself with basic network concepts</a:t>
            </a:r>
          </a:p>
          <a:p>
            <a:r>
              <a:rPr lang="en-US" dirty="0" smtClean="0"/>
              <a:t>Transform </a:t>
            </a:r>
            <a:r>
              <a:rPr lang="en-US" dirty="0"/>
              <a:t>drawn map into computerized </a:t>
            </a:r>
            <a:r>
              <a:rPr lang="en-US" dirty="0" smtClean="0"/>
              <a:t>format and </a:t>
            </a:r>
            <a:r>
              <a:rPr lang="en-US" dirty="0"/>
              <a:t>embark on quantitative analysis</a:t>
            </a:r>
          </a:p>
        </p:txBody>
      </p:sp>
    </p:spTree>
    <p:extLst>
      <p:ext uri="{BB962C8B-B14F-4D97-AF65-F5344CB8AC3E}">
        <p14:creationId xmlns:p14="http://schemas.microsoft.com/office/powerpoint/2010/main" val="8760102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txBox="1">
            <a:spLocks/>
          </p:cNvSpPr>
          <p:nvPr/>
        </p:nvSpPr>
        <p:spPr bwMode="auto">
          <a:xfrm>
            <a:off x="2667000" y="2744788"/>
            <a:ext cx="68580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a:spcBef>
                <a:spcPct val="0"/>
              </a:spcBef>
              <a:buFontTx/>
              <a:buNone/>
            </a:pPr>
            <a:r>
              <a:rPr lang="en-US" altLang="en-US" sz="4400" b="1" dirty="0">
                <a:solidFill>
                  <a:schemeClr val="bg1"/>
                </a:solidFill>
              </a:rPr>
              <a:t>Conducting Participatory Impact Pathway analysis</a:t>
            </a:r>
          </a:p>
        </p:txBody>
      </p:sp>
      <p:sp>
        <p:nvSpPr>
          <p:cNvPr id="6" name="Subtitle 2"/>
          <p:cNvSpPr>
            <a:spLocks noGrp="1"/>
          </p:cNvSpPr>
          <p:nvPr>
            <p:ph type="subTitle" idx="1"/>
          </p:nvPr>
        </p:nvSpPr>
        <p:spPr>
          <a:xfrm>
            <a:off x="3020292" y="4641274"/>
            <a:ext cx="6179127" cy="899391"/>
          </a:xfrm>
        </p:spPr>
        <p:txBody>
          <a:bodyPr>
            <a:normAutofit fontScale="92500" lnSpcReduction="10000"/>
          </a:bodyPr>
          <a:lstStyle/>
          <a:p>
            <a:pPr>
              <a:spcBef>
                <a:spcPts val="0"/>
              </a:spcBef>
              <a:defRPr/>
            </a:pPr>
            <a:r>
              <a:rPr lang="en-US" sz="2000" dirty="0" err="1"/>
              <a:t>Kabir</a:t>
            </a:r>
            <a:r>
              <a:rPr lang="en-US" sz="2000" dirty="0"/>
              <a:t> M. </a:t>
            </a:r>
            <a:r>
              <a:rPr lang="en-US" sz="2000" dirty="0" err="1"/>
              <a:t>abdullahi</a:t>
            </a:r>
            <a:endParaRPr lang="en-US" sz="2000" dirty="0"/>
          </a:p>
          <a:p>
            <a:pPr>
              <a:spcBef>
                <a:spcPts val="0"/>
              </a:spcBef>
              <a:defRPr/>
            </a:pPr>
            <a:r>
              <a:rPr lang="en-US" sz="2000" dirty="0" err="1"/>
              <a:t>Oris</a:t>
            </a:r>
            <a:r>
              <a:rPr lang="en-US" sz="2000" dirty="0"/>
              <a:t> </a:t>
            </a:r>
            <a:r>
              <a:rPr lang="en-US" sz="2000" dirty="0" err="1" smtClean="0"/>
              <a:t>Ikiddeh</a:t>
            </a:r>
            <a:endParaRPr lang="en-US" sz="2000" dirty="0" smtClean="0"/>
          </a:p>
          <a:p>
            <a:pPr>
              <a:spcBef>
                <a:spcPts val="0"/>
              </a:spcBef>
              <a:defRPr/>
            </a:pPr>
            <a:r>
              <a:rPr lang="en-US" sz="2000" dirty="0"/>
              <a:t>Jarret </a:t>
            </a:r>
            <a:r>
              <a:rPr lang="en-US" sz="2000" dirty="0" err="1"/>
              <a:t>Cassaniti</a:t>
            </a:r>
            <a:endParaRPr lang="en-US" sz="2000" dirty="0"/>
          </a:p>
          <a:p>
            <a:pPr>
              <a:spcBef>
                <a:spcPts val="0"/>
              </a:spcBef>
              <a:defRPr/>
            </a:pPr>
            <a:endParaRPr lang="en-US" sz="2000" dirty="0"/>
          </a:p>
        </p:txBody>
      </p:sp>
    </p:spTree>
    <p:extLst>
      <p:ext uri="{BB962C8B-B14F-4D97-AF65-F5344CB8AC3E}">
        <p14:creationId xmlns:p14="http://schemas.microsoft.com/office/powerpoint/2010/main" val="7900924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5443" y="0"/>
            <a:ext cx="12192000" cy="1143000"/>
          </a:xfrm>
        </p:spPr>
        <p:txBody>
          <a:bodyPr>
            <a:normAutofit fontScale="90000"/>
          </a:bodyPr>
          <a:lstStyle/>
          <a:p>
            <a:r>
              <a:rPr lang="en-US" altLang="en-US" dirty="0" smtClean="0">
                <a:ea typeface="MS PGothic" charset="-128"/>
              </a:rPr>
              <a:t>Participatory Impact Pathway Analysis (PIPA)</a:t>
            </a:r>
            <a:endParaRPr lang="en-US" altLang="en-US" dirty="0">
              <a:ea typeface="MS PGothic" charset="-128"/>
            </a:endParaRPr>
          </a:p>
        </p:txBody>
      </p:sp>
      <p:sp>
        <p:nvSpPr>
          <p:cNvPr id="3" name="Content Placeholder 2"/>
          <p:cNvSpPr>
            <a:spLocks noGrp="1"/>
          </p:cNvSpPr>
          <p:nvPr>
            <p:ph idx="1"/>
          </p:nvPr>
        </p:nvSpPr>
        <p:spPr>
          <a:xfrm>
            <a:off x="506186" y="1943100"/>
            <a:ext cx="11168743" cy="4438939"/>
          </a:xfrm>
        </p:spPr>
        <p:txBody>
          <a:bodyPr>
            <a:normAutofit fontScale="92500" lnSpcReduction="20000"/>
          </a:bodyPr>
          <a:lstStyle/>
          <a:p>
            <a:pPr>
              <a:defRPr/>
            </a:pPr>
            <a:r>
              <a:rPr lang="en-US" dirty="0" smtClean="0"/>
              <a:t>A </a:t>
            </a:r>
            <a:r>
              <a:rPr lang="en-US" dirty="0"/>
              <a:t>p</a:t>
            </a:r>
            <a:r>
              <a:rPr lang="en-US" dirty="0" smtClean="0"/>
              <a:t>ractical planning tool</a:t>
            </a:r>
          </a:p>
          <a:p>
            <a:pPr>
              <a:defRPr/>
            </a:pPr>
            <a:r>
              <a:rPr lang="en-US" dirty="0" smtClean="0"/>
              <a:t>Starts with assumptions of how the project will make an impact </a:t>
            </a:r>
          </a:p>
          <a:p>
            <a:r>
              <a:rPr lang="en-US" dirty="0"/>
              <a:t>Participants construct </a:t>
            </a:r>
            <a:r>
              <a:rPr lang="en-US" dirty="0" smtClean="0"/>
              <a:t>problem </a:t>
            </a:r>
            <a:r>
              <a:rPr lang="en-US" dirty="0"/>
              <a:t>trees, carry out a visioning exercise and draw network maps to help them </a:t>
            </a:r>
            <a:r>
              <a:rPr lang="en-US" dirty="0" smtClean="0"/>
              <a:t>clarify </a:t>
            </a:r>
            <a:r>
              <a:rPr lang="en-US" dirty="0"/>
              <a:t>their ‘impact pathways</a:t>
            </a:r>
            <a:r>
              <a:rPr lang="en-US" dirty="0" smtClean="0"/>
              <a:t>’.</a:t>
            </a:r>
          </a:p>
          <a:p>
            <a:endParaRPr lang="en-US" dirty="0" smtClean="0"/>
          </a:p>
          <a:p>
            <a:r>
              <a:rPr lang="en-US" dirty="0"/>
              <a:t>These are then articulated in two logic models. </a:t>
            </a:r>
          </a:p>
          <a:p>
            <a:endParaRPr lang="en-US" dirty="0"/>
          </a:p>
          <a:p>
            <a:pPr lvl="1"/>
            <a:r>
              <a:rPr lang="en-US" dirty="0"/>
              <a:t>The </a:t>
            </a:r>
            <a:r>
              <a:rPr lang="en-US" b="1" dirty="0"/>
              <a:t>outcomes logic model </a:t>
            </a:r>
            <a:r>
              <a:rPr lang="en-US" dirty="0"/>
              <a:t>describes the project’s medium term objectives in the form of hypotheses: which actors need to change, what are those changes and which strategies are needed to </a:t>
            </a:r>
            <a:r>
              <a:rPr lang="en-US" dirty="0" err="1"/>
              <a:t>realise</a:t>
            </a:r>
            <a:r>
              <a:rPr lang="en-US" dirty="0"/>
              <a:t> these changes. </a:t>
            </a:r>
          </a:p>
          <a:p>
            <a:pPr lvl="1"/>
            <a:endParaRPr lang="en-US" dirty="0"/>
          </a:p>
          <a:p>
            <a:pPr lvl="1"/>
            <a:r>
              <a:rPr lang="en-US" dirty="0"/>
              <a:t>The </a:t>
            </a:r>
            <a:r>
              <a:rPr lang="en-US" b="1" dirty="0"/>
              <a:t>impact logic model </a:t>
            </a:r>
            <a:r>
              <a:rPr lang="en-US" dirty="0"/>
              <a:t>describes how, by helping to achieve the expected outcomes, the project will impact on people’s health. </a:t>
            </a:r>
          </a:p>
        </p:txBody>
      </p:sp>
    </p:spTree>
    <p:extLst>
      <p:ext uri="{BB962C8B-B14F-4D97-AF65-F5344CB8AC3E}">
        <p14:creationId xmlns:p14="http://schemas.microsoft.com/office/powerpoint/2010/main" val="3242833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smtClean="0"/>
              <a:t>PIPA</a:t>
            </a:r>
            <a:endParaRPr lang="en-US"/>
          </a:p>
        </p:txBody>
      </p:sp>
      <p:sp>
        <p:nvSpPr>
          <p:cNvPr id="3" name="Content Placeholder 2"/>
          <p:cNvSpPr>
            <a:spLocks noGrp="1"/>
          </p:cNvSpPr>
          <p:nvPr>
            <p:ph idx="1"/>
          </p:nvPr>
        </p:nvSpPr>
        <p:spPr>
          <a:xfrm>
            <a:off x="571499" y="1764002"/>
            <a:ext cx="11234057" cy="5093998"/>
          </a:xfrm>
        </p:spPr>
        <p:txBody>
          <a:bodyPr/>
          <a:lstStyle/>
          <a:p>
            <a:r>
              <a:rPr lang="en-US" dirty="0"/>
              <a:t>Participants derive outcome targets and milestones which are regularly revisited and </a:t>
            </a:r>
            <a:r>
              <a:rPr lang="en-US" dirty="0" smtClean="0"/>
              <a:t>revised </a:t>
            </a:r>
            <a:r>
              <a:rPr lang="en-US" dirty="0"/>
              <a:t>as part of project monitoring and evaluation (M&amp;E). </a:t>
            </a:r>
            <a:endParaRPr lang="en-US" dirty="0" smtClean="0"/>
          </a:p>
          <a:p>
            <a:endParaRPr lang="en-US" sz="1200" dirty="0"/>
          </a:p>
          <a:p>
            <a:r>
              <a:rPr lang="en-US" dirty="0" smtClean="0"/>
              <a:t>PIPA goes beyond the traditional use of logic models and </a:t>
            </a:r>
            <a:r>
              <a:rPr lang="en-US" dirty="0" err="1" smtClean="0"/>
              <a:t>logframes</a:t>
            </a:r>
            <a:r>
              <a:rPr lang="en-US" dirty="0" smtClean="0"/>
              <a:t> by engaging stakeholders in a structured participatory process, promoting learning and providing a framework for ‘action research’ on processes of change. </a:t>
            </a:r>
          </a:p>
          <a:p>
            <a:endParaRPr lang="en-US" dirty="0" smtClean="0"/>
          </a:p>
          <a:p>
            <a:r>
              <a:rPr lang="en-US" dirty="0"/>
              <a:t>The two logic models provide predictions of future impact which can be used in priority setting. They also provide impact hypotheses required for ex-post impact assessment.</a:t>
            </a:r>
          </a:p>
        </p:txBody>
      </p:sp>
    </p:spTree>
    <p:extLst>
      <p:ext uri="{BB962C8B-B14F-4D97-AF65-F5344CB8AC3E}">
        <p14:creationId xmlns:p14="http://schemas.microsoft.com/office/powerpoint/2010/main" val="27666275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9075"/>
            <a:ext cx="12191999" cy="1143000"/>
          </a:xfrm>
        </p:spPr>
        <p:txBody>
          <a:bodyPr>
            <a:normAutofit/>
          </a:bodyPr>
          <a:lstStyle/>
          <a:p>
            <a:r>
              <a:rPr lang="en-US" dirty="0" smtClean="0"/>
              <a:t>PIPA QUADRANT PROFILING</a:t>
            </a:r>
            <a:endParaRPr lang="en-US" dirty="0"/>
          </a:p>
        </p:txBody>
      </p:sp>
    </p:spTree>
    <p:extLst>
      <p:ext uri="{BB962C8B-B14F-4D97-AF65-F5344CB8AC3E}">
        <p14:creationId xmlns:p14="http://schemas.microsoft.com/office/powerpoint/2010/main" val="165630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r>
              <a:rPr lang="en-US" altLang="en-US" b="1" smtClean="0"/>
              <a:t>Stakeholder Challenges in Implementation</a:t>
            </a:r>
          </a:p>
        </p:txBody>
      </p:sp>
      <p:sp>
        <p:nvSpPr>
          <p:cNvPr id="2" name="Content Placeholder 1"/>
          <p:cNvSpPr>
            <a:spLocks noGrp="1"/>
          </p:cNvSpPr>
          <p:nvPr>
            <p:ph idx="1"/>
          </p:nvPr>
        </p:nvSpPr>
        <p:spPr/>
        <p:txBody>
          <a:bodyPr/>
          <a:lstStyle/>
          <a:p>
            <a:endParaRPr lang="en-US"/>
          </a:p>
        </p:txBody>
      </p:sp>
      <p:sp>
        <p:nvSpPr>
          <p:cNvPr id="4" name="Line Callout 3 3"/>
          <p:cNvSpPr/>
          <p:nvPr/>
        </p:nvSpPr>
        <p:spPr>
          <a:xfrm>
            <a:off x="2152651" y="2247900"/>
            <a:ext cx="2354263" cy="1352550"/>
          </a:xfrm>
          <a:prstGeom prst="borderCallout3">
            <a:avLst>
              <a:gd name="adj1" fmla="val 18750"/>
              <a:gd name="adj2" fmla="val -775"/>
              <a:gd name="adj3" fmla="val 18750"/>
              <a:gd name="adj4" fmla="val -16667"/>
              <a:gd name="adj5" fmla="val 100000"/>
              <a:gd name="adj6" fmla="val -16667"/>
              <a:gd name="adj7" fmla="val 112963"/>
              <a:gd name="adj8" fmla="val -8333"/>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2700" dirty="0">
                <a:solidFill>
                  <a:schemeClr val="tx1"/>
                </a:solidFill>
              </a:rPr>
              <a:t>Incomplete Information</a:t>
            </a:r>
          </a:p>
        </p:txBody>
      </p:sp>
      <p:sp>
        <p:nvSpPr>
          <p:cNvPr id="5" name="Line Callout 3 4"/>
          <p:cNvSpPr/>
          <p:nvPr/>
        </p:nvSpPr>
        <p:spPr>
          <a:xfrm>
            <a:off x="5003800" y="2247900"/>
            <a:ext cx="2184400" cy="1352550"/>
          </a:xfrm>
          <a:prstGeom prst="borderCallout3">
            <a:avLst>
              <a:gd name="adj1" fmla="val 18750"/>
              <a:gd name="adj2" fmla="val -775"/>
              <a:gd name="adj3" fmla="val 18750"/>
              <a:gd name="adj4" fmla="val -16667"/>
              <a:gd name="adj5" fmla="val 100000"/>
              <a:gd name="adj6" fmla="val -16667"/>
              <a:gd name="adj7" fmla="val 112963"/>
              <a:gd name="adj8" fmla="val -8333"/>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2700" dirty="0">
                <a:solidFill>
                  <a:schemeClr val="tx1"/>
                </a:solidFill>
              </a:rPr>
              <a:t>Unclear Actor Interest</a:t>
            </a:r>
          </a:p>
        </p:txBody>
      </p:sp>
      <p:sp>
        <p:nvSpPr>
          <p:cNvPr id="6" name="Line Callout 3 5"/>
          <p:cNvSpPr/>
          <p:nvPr/>
        </p:nvSpPr>
        <p:spPr>
          <a:xfrm>
            <a:off x="7685088" y="2247900"/>
            <a:ext cx="2354262" cy="1352550"/>
          </a:xfrm>
          <a:prstGeom prst="borderCallout3">
            <a:avLst>
              <a:gd name="adj1" fmla="val 18750"/>
              <a:gd name="adj2" fmla="val -775"/>
              <a:gd name="adj3" fmla="val 18750"/>
              <a:gd name="adj4" fmla="val -16667"/>
              <a:gd name="adj5" fmla="val 100000"/>
              <a:gd name="adj6" fmla="val -16667"/>
              <a:gd name="adj7" fmla="val 112963"/>
              <a:gd name="adj8" fmla="val -8333"/>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2700" dirty="0">
                <a:solidFill>
                  <a:schemeClr val="tx1"/>
                </a:solidFill>
              </a:rPr>
              <a:t>Existence of Formal &amp; Informal Links</a:t>
            </a:r>
          </a:p>
        </p:txBody>
      </p:sp>
      <p:sp>
        <p:nvSpPr>
          <p:cNvPr id="7" name="Line Callout 3 6"/>
          <p:cNvSpPr/>
          <p:nvPr/>
        </p:nvSpPr>
        <p:spPr>
          <a:xfrm>
            <a:off x="3160713" y="4103689"/>
            <a:ext cx="2692400" cy="1449387"/>
          </a:xfrm>
          <a:prstGeom prst="borderCallout3">
            <a:avLst>
              <a:gd name="adj1" fmla="val 18750"/>
              <a:gd name="adj2" fmla="val -775"/>
              <a:gd name="adj3" fmla="val 18750"/>
              <a:gd name="adj4" fmla="val -16667"/>
              <a:gd name="adj5" fmla="val 100000"/>
              <a:gd name="adj6" fmla="val -16667"/>
              <a:gd name="adj7" fmla="val 112963"/>
              <a:gd name="adj8" fmla="val -8333"/>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2700" dirty="0">
                <a:solidFill>
                  <a:schemeClr val="tx1"/>
                </a:solidFill>
              </a:rPr>
              <a:t>Limited Knowledge </a:t>
            </a:r>
            <a:r>
              <a:rPr lang="en-US" sz="2700">
                <a:solidFill>
                  <a:schemeClr val="tx1"/>
                </a:solidFill>
              </a:rPr>
              <a:t>of Influence</a:t>
            </a:r>
            <a:endParaRPr lang="en-US" sz="2700" dirty="0">
              <a:solidFill>
                <a:schemeClr val="tx1"/>
              </a:solidFill>
            </a:endParaRPr>
          </a:p>
        </p:txBody>
      </p:sp>
      <p:sp>
        <p:nvSpPr>
          <p:cNvPr id="8" name="Line Callout 3 7"/>
          <p:cNvSpPr/>
          <p:nvPr/>
        </p:nvSpPr>
        <p:spPr>
          <a:xfrm>
            <a:off x="6700838" y="4103689"/>
            <a:ext cx="2692400" cy="1449387"/>
          </a:xfrm>
          <a:prstGeom prst="borderCallout3">
            <a:avLst>
              <a:gd name="adj1" fmla="val 18750"/>
              <a:gd name="adj2" fmla="val -775"/>
              <a:gd name="adj3" fmla="val 18750"/>
              <a:gd name="adj4" fmla="val -16667"/>
              <a:gd name="adj5" fmla="val 100000"/>
              <a:gd name="adj6" fmla="val -16667"/>
              <a:gd name="adj7" fmla="val 112963"/>
              <a:gd name="adj8" fmla="val -8333"/>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2700">
                <a:solidFill>
                  <a:schemeClr val="tx1"/>
                </a:solidFill>
              </a:rPr>
              <a:t>Unclear Authority</a:t>
            </a:r>
            <a:endParaRPr lang="en-US" sz="2700" dirty="0">
              <a:solidFill>
                <a:schemeClr val="tx1"/>
              </a:solidFill>
            </a:endParaRPr>
          </a:p>
        </p:txBody>
      </p:sp>
    </p:spTree>
    <p:extLst>
      <p:ext uri="{BB962C8B-B14F-4D97-AF65-F5344CB8AC3E}">
        <p14:creationId xmlns:p14="http://schemas.microsoft.com/office/powerpoint/2010/main" val="41832845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ltLang="en-US">
                <a:ea typeface="MS PGothic" charset="-128"/>
              </a:rPr>
              <a:t>Steps in conducting PIPA</a:t>
            </a:r>
          </a:p>
        </p:txBody>
      </p:sp>
      <p:sp>
        <p:nvSpPr>
          <p:cNvPr id="3" name="Content Placeholder 2"/>
          <p:cNvSpPr>
            <a:spLocks noGrp="1"/>
          </p:cNvSpPr>
          <p:nvPr>
            <p:ph idx="1"/>
          </p:nvPr>
        </p:nvSpPr>
        <p:spPr/>
        <p:txBody>
          <a:bodyPr/>
          <a:lstStyle/>
          <a:p>
            <a:pPr marL="0" indent="0">
              <a:buNone/>
              <a:defRPr/>
            </a:pPr>
            <a:r>
              <a:rPr lang="en-US" b="1" dirty="0" smtClean="0"/>
              <a:t>Step One:</a:t>
            </a:r>
          </a:p>
          <a:p>
            <a:pPr>
              <a:defRPr/>
            </a:pPr>
            <a:r>
              <a:rPr lang="en-US" dirty="0" smtClean="0"/>
              <a:t>Identify the stakeholders</a:t>
            </a:r>
          </a:p>
          <a:p>
            <a:pPr>
              <a:defRPr/>
            </a:pPr>
            <a:r>
              <a:rPr lang="en-US" dirty="0" smtClean="0"/>
              <a:t>Find out how much in agreement they are with the program</a:t>
            </a:r>
          </a:p>
          <a:p>
            <a:pPr>
              <a:defRPr/>
            </a:pPr>
            <a:r>
              <a:rPr lang="en-US" dirty="0" smtClean="0"/>
              <a:t>To what extent is it a priority for them to act on?</a:t>
            </a:r>
          </a:p>
          <a:p>
            <a:pPr>
              <a:defRPr/>
            </a:pPr>
            <a:endParaRPr lang="en-US" dirty="0"/>
          </a:p>
        </p:txBody>
      </p:sp>
    </p:spTree>
    <p:extLst>
      <p:ext uri="{BB962C8B-B14F-4D97-AF65-F5344CB8AC3E}">
        <p14:creationId xmlns:p14="http://schemas.microsoft.com/office/powerpoint/2010/main" val="42345472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altLang="en-US">
                <a:ea typeface="MS PGothic" charset="-128"/>
              </a:rPr>
              <a:t>Steps in conducting PIPA</a:t>
            </a:r>
          </a:p>
        </p:txBody>
      </p:sp>
      <p:sp>
        <p:nvSpPr>
          <p:cNvPr id="3" name="Content Placeholder 2"/>
          <p:cNvSpPr>
            <a:spLocks noGrp="1"/>
          </p:cNvSpPr>
          <p:nvPr>
            <p:ph idx="1"/>
          </p:nvPr>
        </p:nvSpPr>
        <p:spPr>
          <a:xfrm>
            <a:off x="604157" y="1534886"/>
            <a:ext cx="10749643" cy="4642077"/>
          </a:xfrm>
        </p:spPr>
        <p:txBody>
          <a:bodyPr/>
          <a:lstStyle/>
          <a:p>
            <a:pPr marL="0" indent="0">
              <a:buNone/>
              <a:defRPr/>
            </a:pPr>
            <a:r>
              <a:rPr lang="en-US" b="1" dirty="0" smtClean="0"/>
              <a:t>Step One</a:t>
            </a:r>
          </a:p>
          <a:p>
            <a:pPr marL="0" indent="0">
              <a:buNone/>
              <a:defRPr/>
            </a:pPr>
            <a:r>
              <a:rPr lang="en-US" b="1" dirty="0" smtClean="0"/>
              <a:t>Step Two:</a:t>
            </a:r>
          </a:p>
          <a:p>
            <a:pPr>
              <a:defRPr/>
            </a:pPr>
            <a:r>
              <a:rPr lang="en-US" dirty="0" smtClean="0"/>
              <a:t>Identify the challenges</a:t>
            </a:r>
          </a:p>
          <a:p>
            <a:pPr>
              <a:defRPr/>
            </a:pPr>
            <a:r>
              <a:rPr lang="en-US" dirty="0" smtClean="0"/>
              <a:t>Circle the most powerful ones or the most influential ones within the system</a:t>
            </a:r>
          </a:p>
          <a:p>
            <a:pPr marL="0" indent="0">
              <a:buNone/>
              <a:defRPr/>
            </a:pPr>
            <a:endParaRPr lang="en-US" dirty="0" smtClean="0"/>
          </a:p>
          <a:p>
            <a:pPr>
              <a:defRPr/>
            </a:pPr>
            <a:endParaRPr lang="en-US" dirty="0"/>
          </a:p>
        </p:txBody>
      </p:sp>
    </p:spTree>
    <p:extLst>
      <p:ext uri="{BB962C8B-B14F-4D97-AF65-F5344CB8AC3E}">
        <p14:creationId xmlns:p14="http://schemas.microsoft.com/office/powerpoint/2010/main" val="3871935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 y="1"/>
            <a:ext cx="12192000" cy="993775"/>
          </a:xfrm>
        </p:spPr>
        <p:txBody>
          <a:bodyPr/>
          <a:lstStyle/>
          <a:p>
            <a:r>
              <a:rPr lang="en-US" altLang="en-US" b="1">
                <a:ea typeface="MS PGothic" charset="-128"/>
              </a:rPr>
              <a:t>Steps in conducting PIPA</a:t>
            </a:r>
          </a:p>
        </p:txBody>
      </p:sp>
      <p:sp>
        <p:nvSpPr>
          <p:cNvPr id="3" name="Content Placeholder 2"/>
          <p:cNvSpPr>
            <a:spLocks noGrp="1"/>
          </p:cNvSpPr>
          <p:nvPr>
            <p:ph idx="1"/>
          </p:nvPr>
        </p:nvSpPr>
        <p:spPr>
          <a:xfrm>
            <a:off x="996043" y="1143000"/>
            <a:ext cx="10695214" cy="5110163"/>
          </a:xfrm>
        </p:spPr>
        <p:txBody>
          <a:bodyPr>
            <a:normAutofit lnSpcReduction="10000"/>
          </a:bodyPr>
          <a:lstStyle/>
          <a:p>
            <a:pPr marL="0" indent="0">
              <a:buNone/>
              <a:defRPr/>
            </a:pPr>
            <a:r>
              <a:rPr lang="en-US" b="1" dirty="0" smtClean="0"/>
              <a:t>Step One</a:t>
            </a:r>
          </a:p>
          <a:p>
            <a:pPr marL="0" indent="0">
              <a:buNone/>
              <a:defRPr/>
            </a:pPr>
            <a:r>
              <a:rPr lang="en-US" b="1" dirty="0" smtClean="0"/>
              <a:t>Step Two</a:t>
            </a:r>
          </a:p>
          <a:p>
            <a:pPr marL="0" indent="0">
              <a:buNone/>
              <a:defRPr/>
            </a:pPr>
            <a:r>
              <a:rPr lang="en-US" b="1" dirty="0" smtClean="0"/>
              <a:t>Step Three:</a:t>
            </a:r>
          </a:p>
          <a:p>
            <a:pPr>
              <a:defRPr/>
            </a:pPr>
            <a:r>
              <a:rPr lang="en-US" dirty="0" smtClean="0"/>
              <a:t>Identify the strategies</a:t>
            </a:r>
          </a:p>
          <a:p>
            <a:pPr lvl="1">
              <a:buFont typeface="Courier New" charset="0"/>
              <a:buChar char="o"/>
              <a:defRPr/>
            </a:pPr>
            <a:r>
              <a:rPr lang="en-US" dirty="0" smtClean="0"/>
              <a:t>Supportive</a:t>
            </a:r>
          </a:p>
          <a:p>
            <a:pPr lvl="2">
              <a:buFont typeface="Wingdings" charset="2"/>
              <a:buChar char="§"/>
              <a:defRPr/>
            </a:pPr>
            <a:r>
              <a:rPr lang="en-US" dirty="0" smtClean="0"/>
              <a:t>You want to transform them to Community of Practice/Core Groups</a:t>
            </a:r>
          </a:p>
          <a:p>
            <a:pPr lvl="2">
              <a:buFont typeface="Wingdings" charset="2"/>
              <a:buChar char="§"/>
              <a:defRPr/>
            </a:pPr>
            <a:r>
              <a:rPr lang="en-US" dirty="0" smtClean="0"/>
              <a:t>Engagements, Involvement, Strategy development, share information</a:t>
            </a:r>
          </a:p>
          <a:p>
            <a:pPr lvl="1">
              <a:buFont typeface="Courier New" charset="0"/>
              <a:buChar char="o"/>
              <a:defRPr/>
            </a:pPr>
            <a:r>
              <a:rPr lang="en-US" dirty="0"/>
              <a:t>Neutral</a:t>
            </a:r>
          </a:p>
          <a:p>
            <a:pPr lvl="2">
              <a:buFont typeface="Wingdings" charset="2"/>
              <a:buChar char="§"/>
              <a:defRPr/>
            </a:pPr>
            <a:r>
              <a:rPr lang="en-US" dirty="0"/>
              <a:t>Evaluate the situation</a:t>
            </a:r>
          </a:p>
          <a:p>
            <a:pPr lvl="1">
              <a:buFont typeface="Courier New" charset="0"/>
              <a:buChar char="o"/>
              <a:defRPr/>
            </a:pPr>
            <a:r>
              <a:rPr lang="en-US" dirty="0"/>
              <a:t>Opponents</a:t>
            </a:r>
          </a:p>
          <a:p>
            <a:pPr lvl="2">
              <a:buFont typeface="Wingdings" charset="2"/>
              <a:buChar char="§"/>
              <a:defRPr/>
            </a:pPr>
            <a:r>
              <a:rPr lang="en-US" dirty="0"/>
              <a:t>You want to try to change belief</a:t>
            </a:r>
          </a:p>
          <a:p>
            <a:pPr lvl="2">
              <a:buFont typeface="Wingdings" charset="2"/>
              <a:buChar char="§"/>
              <a:defRPr/>
            </a:pPr>
            <a:r>
              <a:rPr lang="en-US" dirty="0"/>
              <a:t>May decide to leave alone if they prove difficult; for some, the more you try to change them the more they become obstinate, and become an obstacle.</a:t>
            </a:r>
          </a:p>
          <a:p>
            <a:pPr lvl="2">
              <a:buFont typeface="Wingdings" charset="2"/>
              <a:buChar char="§"/>
              <a:defRPr/>
            </a:pPr>
            <a:endParaRPr lang="en-US" dirty="0" smtClean="0"/>
          </a:p>
        </p:txBody>
      </p:sp>
    </p:spTree>
    <p:extLst>
      <p:ext uri="{BB962C8B-B14F-4D97-AF65-F5344CB8AC3E}">
        <p14:creationId xmlns:p14="http://schemas.microsoft.com/office/powerpoint/2010/main" val="39882114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0" y="1"/>
            <a:ext cx="12192000" cy="1224696"/>
          </a:xfrm>
        </p:spPr>
        <p:txBody>
          <a:bodyPr>
            <a:normAutofit fontScale="90000"/>
          </a:bodyPr>
          <a:lstStyle/>
          <a:p>
            <a:r>
              <a:rPr lang="en-US" altLang="en-US" b="1">
                <a:ea typeface="MS PGothic" charset="-128"/>
              </a:rPr>
              <a:t>Participatory Impact </a:t>
            </a:r>
            <a:br>
              <a:rPr lang="en-US" altLang="en-US" b="1">
                <a:ea typeface="MS PGothic" charset="-128"/>
              </a:rPr>
            </a:br>
            <a:r>
              <a:rPr lang="en-US" altLang="en-US" b="1">
                <a:ea typeface="MS PGothic" charset="-128"/>
              </a:rPr>
              <a:t>Pathway Analysis</a:t>
            </a:r>
          </a:p>
        </p:txBody>
      </p:sp>
      <p:sp>
        <p:nvSpPr>
          <p:cNvPr id="3" name="Content Placeholder 2"/>
          <p:cNvSpPr>
            <a:spLocks noGrp="1"/>
          </p:cNvSpPr>
          <p:nvPr>
            <p:ph idx="1"/>
          </p:nvPr>
        </p:nvSpPr>
        <p:spPr>
          <a:xfrm>
            <a:off x="3384550" y="2020889"/>
            <a:ext cx="2800350" cy="1704975"/>
          </a:xfrm>
          <a:ln>
            <a:solidFill>
              <a:schemeClr val="bg2">
                <a:lumMod val="50000"/>
              </a:schemeClr>
            </a:solidFill>
          </a:ln>
        </p:spPr>
        <p:txBody>
          <a:bodyPr/>
          <a:lstStyle/>
          <a:p>
            <a:pPr>
              <a:defRPr/>
            </a:pPr>
            <a:r>
              <a:rPr lang="en-US" sz="2000" dirty="0"/>
              <a:t>Develop Enthusiasm to address the issues of interest</a:t>
            </a:r>
          </a:p>
          <a:p>
            <a:pPr>
              <a:defRPr/>
            </a:pPr>
            <a:r>
              <a:rPr lang="en-US" sz="2000" b="1" dirty="0">
                <a:solidFill>
                  <a:schemeClr val="accent4">
                    <a:lumMod val="75000"/>
                  </a:schemeClr>
                </a:solidFill>
              </a:rPr>
              <a:t>Keep Satisfied</a:t>
            </a:r>
          </a:p>
        </p:txBody>
      </p:sp>
      <p:sp>
        <p:nvSpPr>
          <p:cNvPr id="4" name="Content Placeholder 2"/>
          <p:cNvSpPr txBox="1">
            <a:spLocks/>
          </p:cNvSpPr>
          <p:nvPr/>
        </p:nvSpPr>
        <p:spPr>
          <a:xfrm>
            <a:off x="6311900" y="2020889"/>
            <a:ext cx="2800350" cy="1704975"/>
          </a:xfrm>
          <a:prstGeom prst="rect">
            <a:avLst/>
          </a:prstGeom>
          <a:ln>
            <a:solidFill>
              <a:schemeClr val="accent6"/>
            </a:solidFill>
          </a:ln>
        </p:spPr>
        <p:txBody>
          <a:bodyPr lIns="68580" tIns="34290" rIns="68580" bIns="34290">
            <a:normAutofit fontScale="925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90550" indent="-342900">
              <a:defRPr/>
            </a:pPr>
            <a:r>
              <a:rPr lang="en-US" sz="2100" dirty="0"/>
              <a:t>Learn in partnership</a:t>
            </a:r>
          </a:p>
          <a:p>
            <a:pPr marL="468313" indent="-220663">
              <a:defRPr/>
            </a:pPr>
            <a:r>
              <a:rPr lang="en-US" sz="2100" dirty="0"/>
              <a:t>Build into a community of practice</a:t>
            </a:r>
          </a:p>
          <a:p>
            <a:pPr marL="468313" indent="-220663">
              <a:defRPr/>
            </a:pPr>
            <a:r>
              <a:rPr lang="en-US" sz="2100" b="1" dirty="0">
                <a:solidFill>
                  <a:schemeClr val="accent4">
                    <a:lumMod val="75000"/>
                  </a:schemeClr>
                </a:solidFill>
              </a:rPr>
              <a:t>Keep Engaged</a:t>
            </a:r>
          </a:p>
        </p:txBody>
      </p:sp>
      <p:sp>
        <p:nvSpPr>
          <p:cNvPr id="5" name="Content Placeholder 2"/>
          <p:cNvSpPr txBox="1">
            <a:spLocks/>
          </p:cNvSpPr>
          <p:nvPr/>
        </p:nvSpPr>
        <p:spPr>
          <a:xfrm>
            <a:off x="3384550" y="3762376"/>
            <a:ext cx="2800350" cy="1704975"/>
          </a:xfrm>
          <a:prstGeom prst="rect">
            <a:avLst/>
          </a:prstGeom>
          <a:ln>
            <a:solidFill>
              <a:schemeClr val="accent1">
                <a:lumMod val="50000"/>
              </a:schemeClr>
            </a:solidFill>
          </a:ln>
        </p:spPr>
        <p:txBody>
          <a:bodyPr lIns="68580" tIns="34290" rIns="68580" bIns="3429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endParaRPr lang="en-US" sz="2100" dirty="0"/>
          </a:p>
          <a:p>
            <a:pPr>
              <a:defRPr/>
            </a:pPr>
            <a:r>
              <a:rPr lang="en-US" sz="2100" dirty="0"/>
              <a:t>Develop awareness and enthusiasm</a:t>
            </a:r>
          </a:p>
          <a:p>
            <a:pPr>
              <a:defRPr/>
            </a:pPr>
            <a:r>
              <a:rPr lang="en-US" sz="2100" b="1" dirty="0">
                <a:solidFill>
                  <a:schemeClr val="accent4">
                    <a:lumMod val="75000"/>
                  </a:schemeClr>
                </a:solidFill>
              </a:rPr>
              <a:t>Monitor</a:t>
            </a:r>
          </a:p>
        </p:txBody>
      </p:sp>
      <p:sp>
        <p:nvSpPr>
          <p:cNvPr id="6" name="Content Placeholder 2"/>
          <p:cNvSpPr txBox="1">
            <a:spLocks/>
          </p:cNvSpPr>
          <p:nvPr/>
        </p:nvSpPr>
        <p:spPr>
          <a:xfrm>
            <a:off x="6311900" y="3762376"/>
            <a:ext cx="2800350" cy="1704975"/>
          </a:xfrm>
          <a:prstGeom prst="rect">
            <a:avLst/>
          </a:prstGeom>
          <a:ln>
            <a:solidFill>
              <a:schemeClr val="accent2">
                <a:lumMod val="75000"/>
              </a:schemeClr>
            </a:solidFill>
          </a:ln>
        </p:spPr>
        <p:txBody>
          <a:bodyPr lIns="68580" tIns="34290" rIns="68580" bIns="3429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endParaRPr lang="en-US" sz="2100" dirty="0"/>
          </a:p>
          <a:p>
            <a:pPr>
              <a:defRPr/>
            </a:pPr>
            <a:r>
              <a:rPr lang="en-US" sz="2100" dirty="0"/>
              <a:t>Challenge existing belief</a:t>
            </a:r>
          </a:p>
          <a:p>
            <a:pPr>
              <a:defRPr/>
            </a:pPr>
            <a:r>
              <a:rPr lang="en-US" sz="2100" b="1" dirty="0">
                <a:solidFill>
                  <a:schemeClr val="accent4">
                    <a:lumMod val="75000"/>
                  </a:schemeClr>
                </a:solidFill>
              </a:rPr>
              <a:t>Keep Informed</a:t>
            </a:r>
          </a:p>
        </p:txBody>
      </p:sp>
      <p:sp>
        <p:nvSpPr>
          <p:cNvPr id="7" name="TextBox 6"/>
          <p:cNvSpPr txBox="1"/>
          <p:nvPr/>
        </p:nvSpPr>
        <p:spPr>
          <a:xfrm>
            <a:off x="2559304" y="2853471"/>
            <a:ext cx="553998" cy="1378391"/>
          </a:xfrm>
          <a:prstGeom prst="rect">
            <a:avLst/>
          </a:prstGeom>
          <a:noFill/>
        </p:spPr>
        <p:txBody>
          <a:bodyPr vert="vert270" wrap="none">
            <a:spAutoFit/>
          </a:bodyPr>
          <a:lstStyle/>
          <a:p>
            <a:pPr>
              <a:defRPr/>
            </a:pPr>
            <a:r>
              <a:rPr lang="en-US" sz="2400"/>
              <a:t>Alignment</a:t>
            </a:r>
          </a:p>
        </p:txBody>
      </p:sp>
      <p:sp>
        <p:nvSpPr>
          <p:cNvPr id="21511" name="TextBox 9"/>
          <p:cNvSpPr txBox="1">
            <a:spLocks noChangeArrowheads="1"/>
          </p:cNvSpPr>
          <p:nvPr/>
        </p:nvSpPr>
        <p:spPr bwMode="auto">
          <a:xfrm>
            <a:off x="5632450" y="5562601"/>
            <a:ext cx="1150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spcBef>
                <a:spcPct val="0"/>
              </a:spcBef>
              <a:buFontTx/>
              <a:buNone/>
            </a:pPr>
            <a:r>
              <a:rPr lang="en-US" altLang="en-US" sz="2400"/>
              <a:t>Interest</a:t>
            </a:r>
          </a:p>
        </p:txBody>
      </p:sp>
      <p:cxnSp>
        <p:nvCxnSpPr>
          <p:cNvPr id="12" name="Straight Arrow Connector 11"/>
          <p:cNvCxnSpPr/>
          <p:nvPr/>
        </p:nvCxnSpPr>
        <p:spPr>
          <a:xfrm flipV="1">
            <a:off x="3067050" y="1873250"/>
            <a:ext cx="0" cy="3771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067050" y="5627688"/>
            <a:ext cx="66929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514" name="TextBox 14"/>
          <p:cNvSpPr txBox="1">
            <a:spLocks noChangeArrowheads="1"/>
          </p:cNvSpPr>
          <p:nvPr/>
        </p:nvSpPr>
        <p:spPr bwMode="auto">
          <a:xfrm>
            <a:off x="2957513" y="5614989"/>
            <a:ext cx="569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spcBef>
                <a:spcPct val="0"/>
              </a:spcBef>
              <a:buFontTx/>
              <a:buNone/>
            </a:pPr>
            <a:r>
              <a:rPr lang="en-US" altLang="en-US" sz="1800"/>
              <a:t>Low</a:t>
            </a:r>
          </a:p>
        </p:txBody>
      </p:sp>
      <p:sp>
        <p:nvSpPr>
          <p:cNvPr id="21515" name="TextBox 15"/>
          <p:cNvSpPr txBox="1">
            <a:spLocks noChangeArrowheads="1"/>
          </p:cNvSpPr>
          <p:nvPr/>
        </p:nvSpPr>
        <p:spPr bwMode="auto">
          <a:xfrm flipH="1">
            <a:off x="9467850" y="5643563"/>
            <a:ext cx="781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spcBef>
                <a:spcPct val="0"/>
              </a:spcBef>
              <a:buFontTx/>
              <a:buNone/>
            </a:pPr>
            <a:r>
              <a:rPr lang="en-US" altLang="en-US" sz="1800"/>
              <a:t>High</a:t>
            </a:r>
          </a:p>
        </p:txBody>
      </p:sp>
      <p:sp>
        <p:nvSpPr>
          <p:cNvPr id="21516" name="TextBox 16"/>
          <p:cNvSpPr txBox="1">
            <a:spLocks noChangeArrowheads="1"/>
          </p:cNvSpPr>
          <p:nvPr/>
        </p:nvSpPr>
        <p:spPr bwMode="auto">
          <a:xfrm flipH="1">
            <a:off x="2571750" y="1808163"/>
            <a:ext cx="781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spcBef>
                <a:spcPct val="0"/>
              </a:spcBef>
              <a:buFontTx/>
              <a:buNone/>
            </a:pPr>
            <a:r>
              <a:rPr lang="en-US" altLang="en-US" sz="1800"/>
              <a:t>High</a:t>
            </a:r>
          </a:p>
        </p:txBody>
      </p:sp>
      <p:cxnSp>
        <p:nvCxnSpPr>
          <p:cNvPr id="19" name="Straight Arrow Connector 18"/>
          <p:cNvCxnSpPr/>
          <p:nvPr/>
        </p:nvCxnSpPr>
        <p:spPr>
          <a:xfrm flipH="1" flipV="1">
            <a:off x="5041900" y="3295650"/>
            <a:ext cx="12700" cy="825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5181600" y="3222625"/>
            <a:ext cx="12700" cy="825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5321300" y="3140075"/>
            <a:ext cx="12700" cy="825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5867400" y="2816226"/>
            <a:ext cx="730250" cy="392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981700" y="2930526"/>
            <a:ext cx="730250" cy="392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6096000" y="3044826"/>
            <a:ext cx="730250" cy="392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76450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2"/>
          <p:cNvSpPr>
            <a:spLocks noGrp="1"/>
          </p:cNvSpPr>
          <p:nvPr>
            <p:ph idx="1"/>
          </p:nvPr>
        </p:nvSpPr>
        <p:spPr>
          <a:xfrm>
            <a:off x="751114" y="2125664"/>
            <a:ext cx="10972800" cy="2892425"/>
          </a:xfrm>
        </p:spPr>
        <p:txBody>
          <a:bodyPr/>
          <a:lstStyle/>
          <a:p>
            <a:r>
              <a:rPr lang="en-US" altLang="en-US" dirty="0">
                <a:ea typeface="MS PGothic" charset="-128"/>
              </a:rPr>
              <a:t>Use the above PIPA to figure out the ACTORS</a:t>
            </a:r>
          </a:p>
          <a:p>
            <a:r>
              <a:rPr lang="en-US" altLang="en-US" dirty="0">
                <a:ea typeface="MS PGothic" charset="-128"/>
              </a:rPr>
              <a:t>Figure out what their POSITION is</a:t>
            </a:r>
          </a:p>
          <a:p>
            <a:r>
              <a:rPr lang="en-US" altLang="en-US" dirty="0">
                <a:ea typeface="MS PGothic" charset="-128"/>
              </a:rPr>
              <a:t>How to ENGAGE the actor</a:t>
            </a:r>
          </a:p>
        </p:txBody>
      </p:sp>
      <p:sp>
        <p:nvSpPr>
          <p:cNvPr id="22530" name="Title 1"/>
          <p:cNvSpPr>
            <a:spLocks noGrp="1"/>
          </p:cNvSpPr>
          <p:nvPr>
            <p:ph type="title"/>
          </p:nvPr>
        </p:nvSpPr>
        <p:spPr>
          <a:xfrm>
            <a:off x="0" y="0"/>
            <a:ext cx="12192000" cy="1474787"/>
          </a:xfrm>
        </p:spPr>
        <p:txBody>
          <a:bodyPr/>
          <a:lstStyle/>
          <a:p>
            <a:r>
              <a:rPr lang="en-US" altLang="en-US" b="1">
                <a:ea typeface="MS PGothic" charset="-128"/>
              </a:rPr>
              <a:t>Participatory Impact </a:t>
            </a:r>
            <a:br>
              <a:rPr lang="en-US" altLang="en-US" b="1">
                <a:ea typeface="MS PGothic" charset="-128"/>
              </a:rPr>
            </a:br>
            <a:r>
              <a:rPr lang="en-US" altLang="en-US" b="1">
                <a:ea typeface="MS PGothic" charset="-128"/>
              </a:rPr>
              <a:t>Pathway Analysis</a:t>
            </a:r>
          </a:p>
        </p:txBody>
      </p:sp>
    </p:spTree>
    <p:extLst>
      <p:ext uri="{BB962C8B-B14F-4D97-AF65-F5344CB8AC3E}">
        <p14:creationId xmlns:p14="http://schemas.microsoft.com/office/powerpoint/2010/main" val="17919563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716089"/>
            <a:ext cx="10123714" cy="4701040"/>
          </a:xfrm>
        </p:spPr>
        <p:txBody>
          <a:bodyPr>
            <a:normAutofit fontScale="92500" lnSpcReduction="10000"/>
          </a:bodyPr>
          <a:lstStyle/>
          <a:p>
            <a:pPr marL="0" indent="0">
              <a:buNone/>
              <a:defRPr/>
            </a:pPr>
            <a:r>
              <a:rPr lang="en-US" sz="2250" b="1" dirty="0" err="1" smtClean="0"/>
              <a:t>Summarising</a:t>
            </a:r>
            <a:r>
              <a:rPr lang="en-US" sz="2250" b="1" dirty="0" smtClean="0"/>
              <a:t> the process/How </a:t>
            </a:r>
            <a:r>
              <a:rPr lang="en-US" sz="2250" b="1" dirty="0"/>
              <a:t>to do it?</a:t>
            </a:r>
          </a:p>
          <a:p>
            <a:pPr marL="385763" indent="-385763">
              <a:buFont typeface="Arial" charset="0"/>
              <a:buAutoNum type="arabicPeriod"/>
              <a:defRPr/>
            </a:pPr>
            <a:r>
              <a:rPr lang="en-US" dirty="0" smtClean="0"/>
              <a:t>Agree on objectives</a:t>
            </a:r>
          </a:p>
          <a:p>
            <a:pPr marL="385763" indent="-385763">
              <a:buFont typeface="Arial" charset="0"/>
              <a:buAutoNum type="arabicPeriod"/>
              <a:defRPr/>
            </a:pPr>
            <a:r>
              <a:rPr lang="en-US" dirty="0" smtClean="0"/>
              <a:t>List the key actors</a:t>
            </a:r>
            <a:endParaRPr lang="en-US" dirty="0"/>
          </a:p>
          <a:p>
            <a:pPr marL="385763" indent="-385763">
              <a:buFont typeface="Arial" charset="0"/>
              <a:buAutoNum type="arabicPeriod"/>
              <a:defRPr/>
            </a:pPr>
            <a:r>
              <a:rPr lang="en-US" dirty="0" smtClean="0"/>
              <a:t>Locate them on the matrix</a:t>
            </a:r>
          </a:p>
          <a:p>
            <a:pPr marL="385763" indent="-385763">
              <a:buFont typeface="Arial" charset="0"/>
              <a:buAutoNum type="arabicPeriod"/>
              <a:defRPr/>
            </a:pPr>
            <a:r>
              <a:rPr lang="en-US" dirty="0" smtClean="0"/>
              <a:t>Identify the most influential actors</a:t>
            </a:r>
          </a:p>
          <a:p>
            <a:pPr marL="385763" indent="-385763">
              <a:buFont typeface="Arial" charset="0"/>
              <a:buAutoNum type="arabicPeriod"/>
              <a:defRPr/>
            </a:pPr>
            <a:r>
              <a:rPr lang="en-US" dirty="0" smtClean="0"/>
              <a:t>Identify ones you can influence</a:t>
            </a:r>
          </a:p>
          <a:p>
            <a:pPr marL="385763" indent="-385763">
              <a:buFont typeface="Arial" charset="0"/>
              <a:buAutoNum type="arabicPeriod"/>
              <a:defRPr/>
            </a:pPr>
            <a:r>
              <a:rPr lang="en-US" dirty="0" smtClean="0"/>
              <a:t>Map where you would like them to be and what you could do to get them there</a:t>
            </a:r>
          </a:p>
          <a:p>
            <a:pPr marL="385763" indent="-385763">
              <a:buFont typeface="Arial" charset="0"/>
              <a:buAutoNum type="arabicPeriod"/>
              <a:defRPr/>
            </a:pPr>
            <a:r>
              <a:rPr lang="en-US" dirty="0" smtClean="0"/>
              <a:t>Discussion:</a:t>
            </a:r>
          </a:p>
          <a:p>
            <a:pPr lvl="1">
              <a:buFont typeface="Courier New" charset="0"/>
              <a:buChar char="o"/>
              <a:defRPr/>
            </a:pPr>
            <a:r>
              <a:rPr lang="en-US" dirty="0" smtClean="0"/>
              <a:t>What insights have we learnt?</a:t>
            </a:r>
          </a:p>
          <a:p>
            <a:pPr lvl="1">
              <a:buFont typeface="Courier New" charset="0"/>
              <a:buChar char="o"/>
              <a:defRPr/>
            </a:pPr>
            <a:r>
              <a:rPr lang="en-US" dirty="0" smtClean="0"/>
              <a:t>What can we do better</a:t>
            </a:r>
          </a:p>
          <a:p>
            <a:pPr marL="342900" lvl="1" indent="0">
              <a:buNone/>
              <a:defRPr/>
            </a:pPr>
            <a:endParaRPr lang="en-US" dirty="0"/>
          </a:p>
        </p:txBody>
      </p:sp>
      <p:sp>
        <p:nvSpPr>
          <p:cNvPr id="23554" name="Title 1"/>
          <p:cNvSpPr>
            <a:spLocks noGrp="1"/>
          </p:cNvSpPr>
          <p:nvPr>
            <p:ph type="title"/>
          </p:nvPr>
        </p:nvSpPr>
        <p:spPr>
          <a:xfrm>
            <a:off x="0" y="0"/>
            <a:ext cx="12192000" cy="1335089"/>
          </a:xfrm>
        </p:spPr>
        <p:txBody>
          <a:bodyPr>
            <a:normAutofit/>
          </a:bodyPr>
          <a:lstStyle/>
          <a:p>
            <a:r>
              <a:rPr lang="en-US" altLang="en-US" b="1">
                <a:ea typeface="MS PGothic" charset="-128"/>
              </a:rPr>
              <a:t>Participatory Impact </a:t>
            </a:r>
            <a:br>
              <a:rPr lang="en-US" altLang="en-US" b="1">
                <a:ea typeface="MS PGothic" charset="-128"/>
              </a:rPr>
            </a:br>
            <a:r>
              <a:rPr lang="en-US" altLang="en-US" b="1">
                <a:ea typeface="MS PGothic" charset="-128"/>
              </a:rPr>
              <a:t>Pathway Analysis</a:t>
            </a:r>
          </a:p>
        </p:txBody>
      </p:sp>
    </p:spTree>
    <p:extLst>
      <p:ext uri="{BB962C8B-B14F-4D97-AF65-F5344CB8AC3E}">
        <p14:creationId xmlns:p14="http://schemas.microsoft.com/office/powerpoint/2010/main" val="13171003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4157" y="2001983"/>
            <a:ext cx="10940143" cy="4525963"/>
          </a:xfrm>
        </p:spPr>
        <p:txBody>
          <a:bodyPr/>
          <a:lstStyle/>
          <a:p>
            <a:r>
              <a:rPr lang="en-US" i="1" dirty="0" smtClean="0"/>
              <a:t>Participatory Impact Pathways Analysis: a practical method for project planning and evaluation</a:t>
            </a:r>
            <a:r>
              <a:rPr lang="en-US" dirty="0" smtClean="0"/>
              <a:t>. Available from: </a:t>
            </a:r>
            <a:r>
              <a:rPr lang="en-US" dirty="0" smtClean="0">
                <a:hlinkClick r:id="rId2"/>
              </a:rPr>
              <a:t>https://www.researchgate.net/publication/237079470_Participatory_Impact_Pathways_Analysis_a_practical_method_for_project_planning_and_evaluation</a:t>
            </a:r>
            <a:r>
              <a:rPr lang="en-US" dirty="0" smtClean="0"/>
              <a:t> [accessed Feb 13 2018].</a:t>
            </a:r>
            <a:endParaRPr lang="en-US" dirty="0"/>
          </a:p>
        </p:txBody>
      </p:sp>
    </p:spTree>
    <p:extLst>
      <p:ext uri="{BB962C8B-B14F-4D97-AF65-F5344CB8AC3E}">
        <p14:creationId xmlns:p14="http://schemas.microsoft.com/office/powerpoint/2010/main" val="7666837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Questions/Discussion</a:t>
            </a:r>
            <a:endParaRPr lang="en-US" dirty="0"/>
          </a:p>
        </p:txBody>
      </p:sp>
      <p:sp>
        <p:nvSpPr>
          <p:cNvPr id="4" name="Slide Number Placeholder 3"/>
          <p:cNvSpPr>
            <a:spLocks noGrp="1"/>
          </p:cNvSpPr>
          <p:nvPr>
            <p:ph type="sldNum" sz="quarter" idx="12"/>
          </p:nvPr>
        </p:nvSpPr>
        <p:spPr/>
        <p:txBody>
          <a:bodyPr/>
          <a:lstStyle/>
          <a:p>
            <a:fld id="{DDB176EC-C10F-2349-91BF-69810D2FC323}" type="slidenum">
              <a:rPr lang="en-US" smtClean="0"/>
              <a:pPr/>
              <a:t>56</a:t>
            </a:fld>
            <a:endParaRPr lang="en-US" dirty="0"/>
          </a:p>
        </p:txBody>
      </p:sp>
      <p:sp>
        <p:nvSpPr>
          <p:cNvPr id="3" name="AutoShape 2" descr="Image result for question mark"/>
          <p:cNvSpPr>
            <a:spLocks noChangeAspect="1" noChangeArrowheads="1"/>
          </p:cNvSpPr>
          <p:nvPr/>
        </p:nvSpPr>
        <p:spPr bwMode="auto">
          <a:xfrm>
            <a:off x="155575" y="-1790700"/>
            <a:ext cx="56197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stretch>
            <a:fillRect/>
          </a:stretch>
        </p:blipFill>
        <p:spPr>
          <a:xfrm>
            <a:off x="2965450" y="1576387"/>
            <a:ext cx="6267450" cy="4962525"/>
          </a:xfrm>
          <a:prstGeom prst="rect">
            <a:avLst/>
          </a:prstGeom>
        </p:spPr>
      </p:pic>
    </p:spTree>
    <p:extLst>
      <p:ext uri="{BB962C8B-B14F-4D97-AF65-F5344CB8AC3E}">
        <p14:creationId xmlns:p14="http://schemas.microsoft.com/office/powerpoint/2010/main" val="31628923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4" name="Title 3"/>
          <p:cNvSpPr>
            <a:spLocks noGrp="1"/>
          </p:cNvSpPr>
          <p:nvPr>
            <p:ph type="title"/>
          </p:nvPr>
        </p:nvSpPr>
        <p:spPr/>
        <p:txBody>
          <a:bodyPr/>
          <a:lstStyle/>
          <a:p>
            <a:r>
              <a:rPr lang="en-US" dirty="0" smtClean="0"/>
              <a:t>Thank you! </a:t>
            </a:r>
            <a:endParaRPr lang="en-US" dirty="0"/>
          </a:p>
        </p:txBody>
      </p:sp>
    </p:spTree>
    <p:extLst>
      <p:ext uri="{BB962C8B-B14F-4D97-AF65-F5344CB8AC3E}">
        <p14:creationId xmlns:p14="http://schemas.microsoft.com/office/powerpoint/2010/main" val="631906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US" altLang="en-US" b="1" smtClean="0"/>
              <a:t>A Stakeholder </a:t>
            </a:r>
            <a:br>
              <a:rPr lang="en-US" altLang="en-US" b="1" smtClean="0"/>
            </a:br>
            <a:r>
              <a:rPr lang="en-US" altLang="en-US" b="1" smtClean="0"/>
              <a:t>“Influence-Mapping” Tool</a:t>
            </a:r>
          </a:p>
        </p:txBody>
      </p:sp>
      <p:sp>
        <p:nvSpPr>
          <p:cNvPr id="22531" name="Content Placeholder 2"/>
          <p:cNvSpPr>
            <a:spLocks noGrp="1"/>
          </p:cNvSpPr>
          <p:nvPr>
            <p:ph idx="1"/>
          </p:nvPr>
        </p:nvSpPr>
        <p:spPr/>
        <p:txBody>
          <a:bodyPr/>
          <a:lstStyle/>
          <a:p>
            <a:pPr marL="0" indent="0">
              <a:buNone/>
            </a:pPr>
            <a:r>
              <a:rPr lang="en-US" altLang="en-US" sz="2700"/>
              <a:t>Net-Mapping can help us understand </a:t>
            </a:r>
          </a:p>
          <a:p>
            <a:pPr marL="0" indent="0">
              <a:buNone/>
            </a:pPr>
            <a:endParaRPr lang="en-US" altLang="en-US" smtClean="0"/>
          </a:p>
          <a:p>
            <a:pPr lvl="1">
              <a:buFont typeface="Wingdings" panose="05000000000000000000" pitchFamily="2" charset="2"/>
              <a:buChar char="q"/>
            </a:pPr>
            <a:r>
              <a:rPr lang="en-US" altLang="en-US"/>
              <a:t>  Complexity from different perspectives</a:t>
            </a:r>
          </a:p>
          <a:p>
            <a:pPr lvl="1">
              <a:buFont typeface="Wingdings" panose="05000000000000000000" pitchFamily="2" charset="2"/>
              <a:buChar char="q"/>
            </a:pPr>
            <a:endParaRPr lang="en-US" altLang="en-US"/>
          </a:p>
          <a:p>
            <a:pPr lvl="1">
              <a:buFont typeface="Wingdings" panose="05000000000000000000" pitchFamily="2" charset="2"/>
              <a:buChar char="q"/>
            </a:pPr>
            <a:r>
              <a:rPr lang="en-US" altLang="en-US"/>
              <a:t>  Identify formal and informal networks</a:t>
            </a:r>
          </a:p>
          <a:p>
            <a:pPr lvl="1">
              <a:buFont typeface="Wingdings" panose="05000000000000000000" pitchFamily="2" charset="2"/>
              <a:buChar char="q"/>
            </a:pPr>
            <a:endParaRPr lang="en-US" altLang="en-US"/>
          </a:p>
          <a:p>
            <a:pPr lvl="1">
              <a:buFont typeface="Wingdings" panose="05000000000000000000" pitchFamily="2" charset="2"/>
              <a:buChar char="q"/>
            </a:pPr>
            <a:r>
              <a:rPr lang="en-US" altLang="en-US"/>
              <a:t>  Bottlenecks, and reasons for success or failure</a:t>
            </a:r>
          </a:p>
        </p:txBody>
      </p:sp>
    </p:spTree>
    <p:extLst>
      <p:ext uri="{BB962C8B-B14F-4D97-AF65-F5344CB8AC3E}">
        <p14:creationId xmlns:p14="http://schemas.microsoft.com/office/powerpoint/2010/main" val="3596163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b="1" smtClean="0"/>
              <a:t>How does Net-Map help?</a:t>
            </a:r>
          </a:p>
        </p:txBody>
      </p:sp>
      <p:sp>
        <p:nvSpPr>
          <p:cNvPr id="2" name="Content Placeholder 1"/>
          <p:cNvSpPr>
            <a:spLocks noGrp="1"/>
          </p:cNvSpPr>
          <p:nvPr>
            <p:ph idx="1"/>
          </p:nvPr>
        </p:nvSpPr>
        <p:spPr/>
        <p:txBody>
          <a:bodyPr/>
          <a:lstStyle/>
          <a:p>
            <a:endParaRPr lang="en-US"/>
          </a:p>
        </p:txBody>
      </p:sp>
      <p:sp>
        <p:nvSpPr>
          <p:cNvPr id="4" name="Line Callout 3 3"/>
          <p:cNvSpPr/>
          <p:nvPr/>
        </p:nvSpPr>
        <p:spPr>
          <a:xfrm>
            <a:off x="1976439" y="1590676"/>
            <a:ext cx="2238375" cy="1249363"/>
          </a:xfrm>
          <a:prstGeom prst="borderCallout3">
            <a:avLst>
              <a:gd name="adj1" fmla="val 18750"/>
              <a:gd name="adj2" fmla="val -775"/>
              <a:gd name="adj3" fmla="val 18750"/>
              <a:gd name="adj4" fmla="val -16667"/>
              <a:gd name="adj5" fmla="val 100000"/>
              <a:gd name="adj6" fmla="val -16667"/>
              <a:gd name="adj7" fmla="val 112963"/>
              <a:gd name="adj8" fmla="val -8333"/>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2100" dirty="0">
                <a:solidFill>
                  <a:schemeClr val="tx1"/>
                </a:solidFill>
              </a:rPr>
              <a:t>Who is involved?</a:t>
            </a:r>
          </a:p>
        </p:txBody>
      </p:sp>
      <p:sp>
        <p:nvSpPr>
          <p:cNvPr id="5" name="Line Callout 3 4"/>
          <p:cNvSpPr/>
          <p:nvPr/>
        </p:nvSpPr>
        <p:spPr>
          <a:xfrm>
            <a:off x="4741863" y="1590676"/>
            <a:ext cx="2532062" cy="1249363"/>
          </a:xfrm>
          <a:prstGeom prst="borderCallout3">
            <a:avLst>
              <a:gd name="adj1" fmla="val 18750"/>
              <a:gd name="adj2" fmla="val -775"/>
              <a:gd name="adj3" fmla="val 18750"/>
              <a:gd name="adj4" fmla="val -16667"/>
              <a:gd name="adj5" fmla="val 100000"/>
              <a:gd name="adj6" fmla="val -16667"/>
              <a:gd name="adj7" fmla="val 112963"/>
              <a:gd name="adj8" fmla="val -8333"/>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2100" dirty="0">
                <a:solidFill>
                  <a:schemeClr val="tx1"/>
                </a:solidFill>
              </a:rPr>
              <a:t>What are their position?</a:t>
            </a:r>
          </a:p>
        </p:txBody>
      </p:sp>
      <p:sp>
        <p:nvSpPr>
          <p:cNvPr id="6" name="Line Callout 3 5"/>
          <p:cNvSpPr/>
          <p:nvPr/>
        </p:nvSpPr>
        <p:spPr>
          <a:xfrm>
            <a:off x="7797800" y="1590676"/>
            <a:ext cx="2527300" cy="1249363"/>
          </a:xfrm>
          <a:prstGeom prst="borderCallout3">
            <a:avLst>
              <a:gd name="adj1" fmla="val 18750"/>
              <a:gd name="adj2" fmla="val -775"/>
              <a:gd name="adj3" fmla="val 18750"/>
              <a:gd name="adj4" fmla="val -16667"/>
              <a:gd name="adj5" fmla="val 100000"/>
              <a:gd name="adj6" fmla="val -16667"/>
              <a:gd name="adj7" fmla="val 112963"/>
              <a:gd name="adj8" fmla="val -8333"/>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2100" dirty="0">
                <a:solidFill>
                  <a:schemeClr val="tx1"/>
                </a:solidFill>
              </a:rPr>
              <a:t>How they are linked?</a:t>
            </a:r>
          </a:p>
        </p:txBody>
      </p:sp>
      <p:sp>
        <p:nvSpPr>
          <p:cNvPr id="9" name="Line Callout 3 8"/>
          <p:cNvSpPr/>
          <p:nvPr/>
        </p:nvSpPr>
        <p:spPr>
          <a:xfrm>
            <a:off x="1976439" y="3268663"/>
            <a:ext cx="2238375" cy="1249362"/>
          </a:xfrm>
          <a:prstGeom prst="borderCallout3">
            <a:avLst>
              <a:gd name="adj1" fmla="val 18750"/>
              <a:gd name="adj2" fmla="val -775"/>
              <a:gd name="adj3" fmla="val 18750"/>
              <a:gd name="adj4" fmla="val -16667"/>
              <a:gd name="adj5" fmla="val 100000"/>
              <a:gd name="adj6" fmla="val -16667"/>
              <a:gd name="adj7" fmla="val 112963"/>
              <a:gd name="adj8" fmla="val -8333"/>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2100" dirty="0">
                <a:solidFill>
                  <a:schemeClr val="tx1"/>
                </a:solidFill>
              </a:rPr>
              <a:t>What their Influence is?</a:t>
            </a:r>
          </a:p>
        </p:txBody>
      </p:sp>
      <p:sp>
        <p:nvSpPr>
          <p:cNvPr id="10" name="Line Callout 3 9"/>
          <p:cNvSpPr/>
          <p:nvPr/>
        </p:nvSpPr>
        <p:spPr>
          <a:xfrm>
            <a:off x="4741863" y="3268663"/>
            <a:ext cx="2532062" cy="1249362"/>
          </a:xfrm>
          <a:prstGeom prst="borderCallout3">
            <a:avLst>
              <a:gd name="adj1" fmla="val 18750"/>
              <a:gd name="adj2" fmla="val -775"/>
              <a:gd name="adj3" fmla="val 18750"/>
              <a:gd name="adj4" fmla="val -16667"/>
              <a:gd name="adj5" fmla="val 100000"/>
              <a:gd name="adj6" fmla="val -16667"/>
              <a:gd name="adj7" fmla="val 112963"/>
              <a:gd name="adj8" fmla="val -8333"/>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2100" dirty="0">
                <a:solidFill>
                  <a:schemeClr val="tx1"/>
                </a:solidFill>
              </a:rPr>
              <a:t>What opportunities and Constraint there are? </a:t>
            </a:r>
          </a:p>
        </p:txBody>
      </p:sp>
      <p:sp>
        <p:nvSpPr>
          <p:cNvPr id="11" name="Line Callout 3 10"/>
          <p:cNvSpPr/>
          <p:nvPr/>
        </p:nvSpPr>
        <p:spPr>
          <a:xfrm>
            <a:off x="7797801" y="3268663"/>
            <a:ext cx="2532063" cy="1249362"/>
          </a:xfrm>
          <a:prstGeom prst="borderCallout3">
            <a:avLst>
              <a:gd name="adj1" fmla="val 18750"/>
              <a:gd name="adj2" fmla="val -775"/>
              <a:gd name="adj3" fmla="val 18750"/>
              <a:gd name="adj4" fmla="val -16667"/>
              <a:gd name="adj5" fmla="val 100000"/>
              <a:gd name="adj6" fmla="val -16667"/>
              <a:gd name="adj7" fmla="val 112963"/>
              <a:gd name="adj8" fmla="val -8333"/>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2100" dirty="0">
                <a:solidFill>
                  <a:schemeClr val="tx1"/>
                </a:solidFill>
              </a:rPr>
              <a:t>Whether networks change over time?</a:t>
            </a:r>
          </a:p>
        </p:txBody>
      </p:sp>
      <p:sp>
        <p:nvSpPr>
          <p:cNvPr id="12" name="Line Callout 3 11"/>
          <p:cNvSpPr/>
          <p:nvPr/>
        </p:nvSpPr>
        <p:spPr>
          <a:xfrm>
            <a:off x="4741863" y="4837114"/>
            <a:ext cx="2532062" cy="1163637"/>
          </a:xfrm>
          <a:prstGeom prst="borderCallout3">
            <a:avLst>
              <a:gd name="adj1" fmla="val 18750"/>
              <a:gd name="adj2" fmla="val -775"/>
              <a:gd name="adj3" fmla="val 18750"/>
              <a:gd name="adj4" fmla="val -16667"/>
              <a:gd name="adj5" fmla="val 100000"/>
              <a:gd name="adj6" fmla="val -16667"/>
              <a:gd name="adj7" fmla="val 112963"/>
              <a:gd name="adj8" fmla="val -8333"/>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2100" dirty="0">
                <a:solidFill>
                  <a:schemeClr val="tx1"/>
                </a:solidFill>
              </a:rPr>
              <a:t>What insights emerge that can inform action?</a:t>
            </a:r>
          </a:p>
        </p:txBody>
      </p:sp>
    </p:spTree>
    <p:extLst>
      <p:ext uri="{BB962C8B-B14F-4D97-AF65-F5344CB8AC3E}">
        <p14:creationId xmlns:p14="http://schemas.microsoft.com/office/powerpoint/2010/main" val="21590258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a:bodyPr>
          <a:lstStyle/>
          <a:p>
            <a:r>
              <a:rPr lang="en-US" altLang="en-US" b="1" dirty="0" smtClean="0"/>
              <a:t>The process is just </a:t>
            </a:r>
            <a:r>
              <a:rPr lang="en-US" altLang="en-US" b="1" dirty="0" smtClean="0"/>
              <a:t/>
            </a:r>
            <a:br>
              <a:rPr lang="en-US" altLang="en-US" b="1" dirty="0" smtClean="0"/>
            </a:br>
            <a:r>
              <a:rPr lang="en-US" altLang="en-US" b="1" dirty="0" smtClean="0"/>
              <a:t>as </a:t>
            </a:r>
            <a:r>
              <a:rPr lang="en-US" altLang="en-US" b="1" dirty="0" smtClean="0"/>
              <a:t>important as the product?</a:t>
            </a:r>
          </a:p>
        </p:txBody>
      </p:sp>
      <p:sp>
        <p:nvSpPr>
          <p:cNvPr id="24579" name="Content Placeholder 2"/>
          <p:cNvSpPr>
            <a:spLocks noGrp="1"/>
          </p:cNvSpPr>
          <p:nvPr>
            <p:ph idx="1"/>
          </p:nvPr>
        </p:nvSpPr>
        <p:spPr/>
        <p:txBody>
          <a:bodyPr/>
          <a:lstStyle/>
          <a:p>
            <a:r>
              <a:rPr lang="en-US" altLang="en-US" sz="2700"/>
              <a:t>Net-map data are the skeleton</a:t>
            </a:r>
            <a:r>
              <a:rPr lang="is-IS" altLang="en-US" sz="2700"/>
              <a:t>… the qualitative information provide the substance</a:t>
            </a:r>
          </a:p>
          <a:p>
            <a:endParaRPr lang="is-IS" altLang="en-US" sz="2700"/>
          </a:p>
          <a:p>
            <a:r>
              <a:rPr lang="is-IS" altLang="en-US" sz="2700"/>
              <a:t>At the end... </a:t>
            </a:r>
            <a:r>
              <a:rPr lang="en-US" altLang="en-US" sz="2700"/>
              <a:t>a</a:t>
            </a:r>
            <a:r>
              <a:rPr lang="is-IS" altLang="en-US" sz="2700"/>
              <a:t> map emerges that shows the people we need to work with to make progress!</a:t>
            </a:r>
          </a:p>
          <a:p>
            <a:endParaRPr lang="is-IS" altLang="en-US" sz="2700"/>
          </a:p>
          <a:p>
            <a:r>
              <a:rPr lang="is-IS" altLang="en-US" sz="2700"/>
              <a:t>When done... </a:t>
            </a:r>
            <a:r>
              <a:rPr lang="en-US" altLang="en-US" sz="2700"/>
              <a:t>I</a:t>
            </a:r>
            <a:r>
              <a:rPr lang="is-IS" altLang="en-US" sz="2700"/>
              <a:t>t provides deeper insight to inform action</a:t>
            </a:r>
            <a:endParaRPr lang="en-US" altLang="en-US" sz="2700"/>
          </a:p>
        </p:txBody>
      </p:sp>
    </p:spTree>
    <p:extLst>
      <p:ext uri="{BB962C8B-B14F-4D97-AF65-F5344CB8AC3E}">
        <p14:creationId xmlns:p14="http://schemas.microsoft.com/office/powerpoint/2010/main" val="861031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a:bodyPr>
          <a:lstStyle/>
          <a:p>
            <a:r>
              <a:rPr lang="en-US" altLang="en-US" b="1" smtClean="0"/>
              <a:t>More on the value of </a:t>
            </a:r>
            <a:br>
              <a:rPr lang="en-US" altLang="en-US" b="1" smtClean="0"/>
            </a:br>
            <a:r>
              <a:rPr lang="en-US" altLang="en-US" b="1" smtClean="0"/>
              <a:t>net-mapping</a:t>
            </a:r>
          </a:p>
        </p:txBody>
      </p:sp>
      <p:sp>
        <p:nvSpPr>
          <p:cNvPr id="25603" name="Content Placeholder 2"/>
          <p:cNvSpPr>
            <a:spLocks noGrp="1"/>
          </p:cNvSpPr>
          <p:nvPr>
            <p:ph idx="1"/>
          </p:nvPr>
        </p:nvSpPr>
        <p:spPr/>
        <p:txBody>
          <a:bodyPr/>
          <a:lstStyle/>
          <a:p>
            <a:r>
              <a:rPr lang="en-US" altLang="en-US" dirty="0" smtClean="0"/>
              <a:t>It overcomes the combined rigid traditional reporting tool used by other research methods, and brings the ability to explore data in-depth for all grades of analysts</a:t>
            </a:r>
            <a:r>
              <a:rPr lang="en-US" altLang="en-US" dirty="0" smtClean="0"/>
              <a:t>.</a:t>
            </a:r>
          </a:p>
          <a:p>
            <a:pPr marL="0" indent="0">
              <a:buNone/>
              <a:defRPr/>
            </a:pPr>
            <a:endParaRPr lang="en-US" dirty="0"/>
          </a:p>
          <a:p>
            <a:pPr>
              <a:buFont typeface="Arial" charset="0"/>
              <a:buChar char="•"/>
              <a:defRPr/>
            </a:pPr>
            <a:r>
              <a:rPr lang="en-US" dirty="0"/>
              <a:t>Net-map increases productivity, reduces lengthy analysis and associated costs. It also reduces the turn around time for research and products of research from days and weeks to mere hours.</a:t>
            </a:r>
          </a:p>
          <a:p>
            <a:endParaRPr lang="en-US" altLang="en-US" dirty="0" smtClean="0"/>
          </a:p>
          <a:p>
            <a:endParaRPr lang="en-US" altLang="en-US" dirty="0" smtClean="0"/>
          </a:p>
        </p:txBody>
      </p:sp>
    </p:spTree>
    <p:extLst>
      <p:ext uri="{BB962C8B-B14F-4D97-AF65-F5344CB8AC3E}">
        <p14:creationId xmlns:p14="http://schemas.microsoft.com/office/powerpoint/2010/main" val="2297847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CI DK BLUE">
      <a:dk1>
        <a:srgbClr val="242379"/>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K4Health Bright">
      <a:dk1>
        <a:srgbClr val="026BB5"/>
      </a:dk1>
      <a:lt1>
        <a:sysClr val="window" lastClr="FFFFFF"/>
      </a:lt1>
      <a:dk2>
        <a:srgbClr val="026BB5"/>
      </a:dk2>
      <a:lt2>
        <a:srgbClr val="E7E6E6"/>
      </a:lt2>
      <a:accent1>
        <a:srgbClr val="3FD4AD"/>
      </a:accent1>
      <a:accent2>
        <a:srgbClr val="F6CE3C"/>
      </a:accent2>
      <a:accent3>
        <a:srgbClr val="FF637D"/>
      </a:accent3>
      <a:accent4>
        <a:srgbClr val="FF9E15"/>
      </a:accent4>
      <a:accent5>
        <a:srgbClr val="AA7BC9"/>
      </a:accent5>
      <a:accent6>
        <a:srgbClr val="6CC049"/>
      </a:accent6>
      <a:hlink>
        <a:srgbClr val="026BB5"/>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13016</TotalTime>
  <Words>4440</Words>
  <Application>Microsoft Office PowerPoint</Application>
  <PresentationFormat>Widescreen</PresentationFormat>
  <Paragraphs>447</Paragraphs>
  <Slides>58</Slides>
  <Notes>31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58</vt:i4>
      </vt:variant>
    </vt:vector>
  </HeadingPairs>
  <TitlesOfParts>
    <vt:vector size="72" baseType="lpstr">
      <vt:lpstr>MS PGothic</vt:lpstr>
      <vt:lpstr>MS PGothic</vt:lpstr>
      <vt:lpstr>Arial</vt:lpstr>
      <vt:lpstr>Calibri</vt:lpstr>
      <vt:lpstr>Calibri Light</vt:lpstr>
      <vt:lpstr>Courier New</vt:lpstr>
      <vt:lpstr>Gill Sans SemiBold</vt:lpstr>
      <vt:lpstr>helvetica</vt:lpstr>
      <vt:lpstr>Myriad Pro</vt:lpstr>
      <vt:lpstr>Myriad Pro Semibold</vt:lpstr>
      <vt:lpstr>Wingdings</vt:lpstr>
      <vt:lpstr>Office Theme</vt:lpstr>
      <vt:lpstr>Custom Design</vt:lpstr>
      <vt:lpstr>1_Office Theme</vt:lpstr>
      <vt:lpstr>Net Map</vt:lpstr>
      <vt:lpstr>Agenda - Thursday</vt:lpstr>
      <vt:lpstr>Agenda - Friday</vt:lpstr>
      <vt:lpstr>Constraint to Collective Action</vt:lpstr>
      <vt:lpstr>Stakeholder Challenges in Implementation</vt:lpstr>
      <vt:lpstr>A Stakeholder  “Influence-Mapping” Tool</vt:lpstr>
      <vt:lpstr>How does Net-Map help?</vt:lpstr>
      <vt:lpstr>The process is just  as important as the product?</vt:lpstr>
      <vt:lpstr>More on the value of  net-mapping</vt:lpstr>
      <vt:lpstr>Net-Map methods</vt:lpstr>
      <vt:lpstr>Net-Map as a Community-Building Tool</vt:lpstr>
      <vt:lpstr>Net-Map as a Monitoring Tool</vt:lpstr>
      <vt:lpstr>Net-Map as a Program Planning Tool</vt:lpstr>
      <vt:lpstr>The 5 Steps</vt:lpstr>
      <vt:lpstr>Case Studies</vt:lpstr>
      <vt:lpstr>Case Study of Net-Map Used in Program Implementation: Malawi</vt:lpstr>
      <vt:lpstr>Context: Malawi</vt:lpstr>
      <vt:lpstr>Background: Malawi K4Health Project</vt:lpstr>
      <vt:lpstr>Methods: Malawi Net-Map</vt:lpstr>
      <vt:lpstr>Malawi Net-Map Participants (Resource People)</vt:lpstr>
      <vt:lpstr>Benefits of Using Net-Map Results: Program Design</vt:lpstr>
      <vt:lpstr>Benefits of Using Net-Map Results: Program Design (cont.)</vt:lpstr>
      <vt:lpstr>Benefits of Using Net-Map Results: Finding Solutions</vt:lpstr>
      <vt:lpstr>Benefits of Using Net-Map Results: Program Evaluation</vt:lpstr>
      <vt:lpstr>Overall Conclusions</vt:lpstr>
      <vt:lpstr>NURHI 2 – Lagos, Kaduna, Oyo</vt:lpstr>
      <vt:lpstr>Questions/Discussion</vt:lpstr>
      <vt:lpstr>Lets Do It</vt:lpstr>
      <vt:lpstr>Step 1. Define One Question</vt:lpstr>
      <vt:lpstr>Step 1. Define One Question</vt:lpstr>
      <vt:lpstr>Step 2. Define the Actors</vt:lpstr>
      <vt:lpstr>Step 2. Define the Actors</vt:lpstr>
      <vt:lpstr>Step 2. Define the Actors</vt:lpstr>
      <vt:lpstr>Step 2: Define the Actors</vt:lpstr>
      <vt:lpstr>Step 3. Define and Draw Links</vt:lpstr>
      <vt:lpstr>Step 3. Define and Draw Links</vt:lpstr>
      <vt:lpstr>Other Potential Types of Links</vt:lpstr>
      <vt:lpstr>Step 3. Define and Draw Your Links</vt:lpstr>
      <vt:lpstr>Step 4. Determine Influence</vt:lpstr>
      <vt:lpstr>Determine Influence</vt:lpstr>
      <vt:lpstr>Verbalize and Document</vt:lpstr>
      <vt:lpstr>Seek to Understand</vt:lpstr>
      <vt:lpstr>Step 5: Identify Actor Goals</vt:lpstr>
      <vt:lpstr>Analysis</vt:lpstr>
      <vt:lpstr>Reading a Net Map</vt:lpstr>
      <vt:lpstr>PowerPoint Presentation</vt:lpstr>
      <vt:lpstr>Participatory Impact Pathway Analysis (PIPA)</vt:lpstr>
      <vt:lpstr>PIPA</vt:lpstr>
      <vt:lpstr>PIPA QUADRANT PROFILING</vt:lpstr>
      <vt:lpstr>Steps in conducting PIPA</vt:lpstr>
      <vt:lpstr>Steps in conducting PIPA</vt:lpstr>
      <vt:lpstr>Steps in conducting PIPA</vt:lpstr>
      <vt:lpstr>Participatory Impact  Pathway Analysis</vt:lpstr>
      <vt:lpstr>Participatory Impact  Pathway Analysis</vt:lpstr>
      <vt:lpstr>Participatory Impact  Pathway Analysis</vt:lpstr>
      <vt:lpstr>PowerPoint Presentation</vt:lpstr>
      <vt:lpstr>Questions/Discussion</vt:lpstr>
      <vt:lpstr>Thank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Martin</dc:creator>
  <cp:lastModifiedBy>Jarret Cassaniti</cp:lastModifiedBy>
  <cp:revision>191</cp:revision>
  <dcterms:created xsi:type="dcterms:W3CDTF">2017-11-22T14:50:50Z</dcterms:created>
  <dcterms:modified xsi:type="dcterms:W3CDTF">2018-02-15T03:47:30Z</dcterms:modified>
</cp:coreProperties>
</file>